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4.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5.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charts/chart6.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charts/chart7.xml" ContentType="application/vnd.openxmlformats-officedocument.drawingml.chart+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notesMasterIdLst>
    <p:notesMasterId r:id="rId3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37" Type="http://schemas.openxmlformats.org/officeDocument/2006/relationships/tableStyles" Target="tableStyles.xml"/></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Relationships xmlns="http://schemas.openxmlformats.org/package/2006/relationships"><Relationship Id="rId1" Type="http://schemas.openxmlformats.org/officeDocument/2006/relationships/package" Target="../embeddings/Microsoft_Excel_Worksheet7.xlsx"/></Relationships>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Odds ratio</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Intraoperative, per 10 min</c:v>
                  </c:pt>
                  <c:pt idx="1">
                    <c:v>Rest of day of surgery, per 10 min</c:v>
                  </c:pt>
                  <c:pt idx="2">
                    <c:v>Postoperative days 1–4</c:v>
                  </c:pt>
                </c:lvl>
              </c:multiLvlStrCache>
            </c:multiLvlStrRef>
          </c:cat>
          <c:val>
            <c:numRef>
              <c:f>Sheet1!$B$2:$B$4</c:f>
              <c:numCache>
                <c:formatCode>General</c:formatCode>
                <c:ptCount val="3"/>
                <c:pt idx="0">
                  <c:v>1.08</c:v>
                </c:pt>
                <c:pt idx="1">
                  <c:v>1.03</c:v>
                </c:pt>
                <c:pt idx="2">
                  <c:v>2.83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MAP target ≥75</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Minutes below MAP 65</c:v>
                  </c:pt>
                  <c:pt idx="1">
                    <c:v>Primary composite (%)</c:v>
                  </c:pt>
                  <c:pt idx="2">
                    <c:v>Acute myocardial injury (%)</c:v>
                  </c:pt>
                </c:lvl>
              </c:multiLvlStrCache>
            </c:multiLvlStrRef>
          </c:cat>
          <c:val>
            <c:numRef>
              <c:f>Sheet1!$B$2:$B$4</c:f>
              <c:numCache>
                <c:formatCode>General</c:formatCode>
                <c:ptCount val="3"/>
                <c:pt idx="0">
                  <c:v>9</c:v>
                </c:pt>
                <c:pt idx="1">
                  <c:v>48</c:v>
                </c:pt>
                <c:pt idx="2">
                  <c:v>15</c:v>
                </c:pt>
              </c:numCache>
            </c:numRef>
          </c:val>
        </c:ser>
        <c:ser>
          <c:idx val="1"/>
          <c:order val="1"/>
          <c:tx>
            <c:strRef>
              <c:f>Sheet1!$C$1</c:f>
              <c:strCache>
                <c:ptCount val="1"/>
                <c:pt idx="0">
                  <c:v>MAP target ≥60</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Minutes below MAP 65</c:v>
                  </c:pt>
                  <c:pt idx="1">
                    <c:v>Primary composite (%)</c:v>
                  </c:pt>
                  <c:pt idx="2">
                    <c:v>Acute myocardial injury (%)</c:v>
                  </c:pt>
                </c:lvl>
              </c:multiLvlStrCache>
            </c:multiLvlStrRef>
          </c:cat>
          <c:val>
            <c:numRef>
              <c:f>Sheet1!$C$2:$C$4</c:f>
              <c:numCache>
                <c:formatCode>General</c:formatCode>
                <c:ptCount val="3"/>
                <c:pt idx="0">
                  <c:v>23</c:v>
                </c:pt>
                <c:pt idx="1">
                  <c:v>52</c:v>
                </c:pt>
                <c:pt idx="2">
                  <c:v>19</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minutes / %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Adjusted odds ratio for AKI</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Area under MAP 65, per mmHg·day</c:v>
                  </c:pt>
                  <c:pt idx="1">
                    <c:v>Cumulative norepinephrine, per µg/kg</c:v>
                  </c:pt>
                </c:lvl>
              </c:multiLvlStrCache>
            </c:multiLvlStrRef>
          </c:cat>
          <c:val>
            <c:numRef>
              <c:f>Sheet1!$B$2:$B$3</c:f>
              <c:numCache>
                <c:formatCode>General</c:formatCode>
                <c:ptCount val="2"/>
                <c:pt idx="0">
                  <c:v>1.55</c:v>
                </c:pt>
                <c:pt idx="1">
                  <c:v>1.02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Odds ratio for MINS</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SBP &lt;100 alone</c:v>
                  </c:pt>
                  <c:pt idx="1">
                    <c:v>HR &gt;100 alone</c:v>
                  </c:pt>
                  <c:pt idx="2">
                    <c:v>SBP &lt;100 with HR &gt;100</c:v>
                  </c:pt>
                </c:lvl>
              </c:multiLvlStrCache>
            </c:multiLvlStrRef>
          </c:cat>
          <c:val>
            <c:numRef>
              <c:f>Sheet1!$B$2:$B$4</c:f>
              <c:numCache>
                <c:formatCode>General</c:formatCode>
                <c:ptCount val="3"/>
                <c:pt idx="0">
                  <c:v>1.2</c:v>
                </c:pt>
                <c:pt idx="1">
                  <c:v>1.27</c:v>
                </c:pt>
                <c:pt idx="2">
                  <c:v>1.42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Organ injury is reported after 10 minutes or more below a MAP of 80 mmHg, after shorter periods below 70 mmHg, and at any exposure below 55-50 mmHg.. There is no single hypotension number - the lower the pressure, the shorter the exposure that has been linked to injury. [Intraoperative Hypotension and the Risk of Postoperative Adverse Outcomes: A Systematic Review, British journal of anaesthesia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Cumulative intraoperative norepinephrine dose was independently associated with postoperative acute kidney injury in that retrospective cohort. It is an association rather than proven causation, but it means escalating vasopressor to chase a pressure target is not a risk-free trade.. Both sides of the equation carry risk - the low pressure you are treating and the drug you are treating it with. [Association of Intraoperative Hypotension and Cumulative Norepinephrine Dose With Postoperative Acute Kidney Injury in Patients Having Noncardiac Surgery: A Retrospective Cohort Analysis, British journal of anaesthesia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 maximum intraoperative heart rate above 100 bpm together with a minimum systolic pressure below 100 mmHg. That combination was more strongly associated with myocardial injury than low systolic pressure alone - an association reported from a prospective cohort.. Read the heart rate next to the pressure - tachycardia with a low systolic carried a stronger association with myocardial injury than the low pressure by itself. [A Prospective International Multicentre Cohort Study of Intraoperative Heart Rate and Systolic Blood Pressure and Myocardial Injury After Noncardiac Surgery: Results of the VISION Study, Anesthesia and analgesia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higher target cut time spent below 65 mmHg by roughly 60%, but did not reduce acute myocardial injury or 30-day major cardiac events and acute kidney injury. Reducing the hypotension exposure did not carry the clinical outcomes with it, so time-below-threshold behaved as a surrogate that moved on its own.. You can successfully move the number you are targeting and still not move the outcome you actually care about. [Targeting Higher Intraoperative Blood Pressures Does Not Reduce Adverse Cardiovascular Events Following Noncardiac Surgery, Journal of the American College of Cardiology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5.xm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6.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chart" Target="/ppt/charts/chart7.xml"/><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CARDIOVASCULAR SYSTEM</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Intraoperative Hypotension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I.C.3.a.4</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Blood Pressure</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II.C.3.b.6.a.9</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Monitoring, Blood Pressure Management</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I.B.7.c</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Cardiovascular Consequences of General and Regional Anesthesia</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Postoperative hypotension carries the stronger association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Odds of the 30-day composite of myocardial infarction and death, POISE-2 substudy.</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Hypotension on the ward carried an odds ratio of 2.83 against 1.08 per 10 intraoperative minutes — the danger does not end when the case does.</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Period-Dependent Associations Between Hypotension During and for Four Days After Noncardiac Surgery and a Composite of Myocardial Infarction and Death: A Substudy of the POISE-2 Trial, Anesthesiology 2018 · PMID 29189290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Targeting a MAP of at least 75 mmHg instead of 60 mmHg cut time spent below 65 mmHg</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Journal of the American College of</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Targeting a MAP of at least 75 mmHg instead of 60 mmHg cut time spent below 65 mmHg by roughly 60% but did not reduce acute myocardial injury or 30-day major cardiac events and acute kidney injury.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Targeting Higher Intraoperative Blood Pressures Does Not Reduce Adverse Cardiovascular Events Following Noncardiac Surgery, Journal of the American College of Cardiology 2021 · PMID 34711333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Targeting a higher MAP cut hypotension without changing outcomes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Time below MAP 65 fell by 60%. The composite outcome did not move.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Halving hypotension exposure did not reduce myocardial injury or 30-day major cardiac events — the association is not straightforwardly causal.</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Targeting Higher Intraoperative Blood Pressures Does Not Reduce Adverse Cardiovascular Events Following Noncardiac Surgery, Journal of the American College of Cardiology 2021 · PMID 34711333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Cumulative intraoperative norepinephrine dose is independently associated with</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Cumulative intraoperative norepinephrine dose is independently associated with postoperative acute kidney injury, so escalating vasopressor to chase…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ANESTHESIA AND ANALGESIA 2018</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maximum intraoperative heart rate above 100 bpm together with a minimum systolic</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maximum intraoperative heart rate above 100 bpm together with a minimum systolic pressure below 100 mmHg is more strongly associated with…</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Cumulative intraoperative norepinephrine dose is independently associated with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Cumulative intraoperative norepinephrine dose is independently associated with postoperative acute kidney injury, so escalating vasopressor to chase a pressure target is not a risk-free trade.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Association of Intraoperative Hypotension and Cumulative Norepinephrine Dose With Postoperative Acute Kidney Injury in Patients Having Noncardiac Surgery: A Retrospective Cohort Analysis, British journal of anaesthesia 2025 · PMID 39672776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Chasing the pressure with vasopressor is not free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Both exposures were independently associated with acute kidney injury in 38,338 patients.</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Both exposures were independently associated with kidney injury in a retrospective cohort. Whether the norepinephrine contributed or merely marked sicker patients is untested.</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Association of Intraoperative Hypotension and Cumulative Norepinephrine Dose With Postoperative Acute Kidney Injury in Patients Having Noncardiac Surgery: A Retrospective Cohort Analysis, British journal of anaesthesia 2025 · PMID 39672776</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maximum intraoperative heart rate above 100 bpm together with a minimum systolic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maximum intraoperative heart rate above 100 bpm together with a minimum systolic pressure below 100 mmHg is more strongly associated with myocardial injury than low systolic pressure alone.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Prospective International Multicentre Cohort Study of Intraoperative Heart Rate and Systolic Blood Pressure and Myocardial Injury After Noncardiac Surgery: Results of the VISION Study, Anesthesia and analgesia 2018 · PMID 29077608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Tachycardia and hypotension together beat either alone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Odds of myocardial injury after noncardiac surgery, VISION study.</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Watch the heart rate as well as the pressure — the combination is more strongly associated with myocardial injury than low pressure by itself.</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 Prospective International Multicentre Cohort Study of Intraoperative Heart Rate and Systolic Blood Pressure and Myocardial Injury After Noncardiac Surgery: Results of the VISION Study, Anesthesia and analgesia 2018 · PMID 29077608</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pressures below 60-70 mmHg are associated with myocardial injury, acute kidney injury and death, and the injury is a function of both how far the pressure falls and how long it stays there.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Organ injury is reported after 10 minutes or more below a mean arterial pressure of 80 mmHg, after shorter periods below 70 mmHg, and at any exposure below 55-50 mmHg.</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Hypotension on the four days after surgery carried a far stronger association with myocardial infarction and death (odds ratio 2.83) than each extra 10 minutes of intraoperative hypotension (odds ratio 1.08).</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Targeting a MAP of at least 75 mmHg instead of 60 mmHg cut time spent below 65 mmHg by roughly 60% but did not reduce acute myocardial injury or 30-day major cardiac events and acute kidney injury.</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Cumulative intraoperative norepinephrine dose is independently associated with postoperative acute kidney injury, so escalating vasopressor to chase a pressure target is not a risk-free trade.</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Mean arterial pressures below 60-70 mmHg are associated with myocardial injury,</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2019</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Organ injury is reported after 10 minutes or more below a mean arterial pressure of</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2018</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Hypotension on the four days after surgery carried a far stronger association with</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2018</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Cumulative intraoperative norepinephrine dose is independently associated with</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Mean arterial pressures below 60-70 mmHg are associated with myocardial injury,</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74-year-old with treated hypertension is 90 minutes into an open hemicolectomy. The MAP has sat between 58 and 63 mmHg for the last 20 minutes on a low-dose phenylephrine infusion, and the surgeon is asking you to keep the field dry.</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Summarise the mean arterial pressure thresholds and exposure durations at which organ injury has been reported in the systematic review literature on intraoperative hypotension: what is reported below a MAP of 80 mmHg, below 70 mmHg, and below 55-50 mmHg?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Organ injury is reported after 10 minutes or more below a MAP of 80 mmHg, after shorter periods below 70 mmHg, and at any exposure below 55-50 mmHg.</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There is no single hypotension number - the lower the pressure, the shorter the exposure that has been linked to injury.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Intraoperative Hypotension and the Risk of Postoperative Adverse Outcomes: A Systematic Review, British journal of anaesthesia 2018 · PMID 30236233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You are escalating a norepinephrine infusion to hold a MAP target during noncardiac surgery. State what a retrospective cohort analysis found about cumulative intraoperative norepinephrine dose and postoperative acute kidney injury, and what that implies about the trade-off you are making.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Cumulative intraoperative norepinephrine dose was independently associated with postoperative acute kidney injury in that retrospective cohort. It is an association rather than proven causation, but it means escalating vasopressor to chase a pressure target is not a risk-free trade.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Both sides of the equation carry risk - the low pressure you are treating and the drug you are treating it with.</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Association of Intraoperative Hypotension and Cumulative Norepinephrine Dose With Postoperative Acute Kidney Injury in Patients Having Noncardiac Surgery: A Retrospective Cohort Analysis, British journal of anaesthesia 2025 · PMID 39672776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prospective international multicentre cohort study of noncardiac surgery, which combination of intraoperative vital-sign extremes showed a stronger association with myocardial injury than low systolic pressure alone? Name both components with their thresholds.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 maximum intraoperative heart rate above 100 bpm together with a minimum systolic pressure below 100 mmHg. That combination was more strongly associated with myocardial injury than low systolic pressure alone - an association reported from a prospective cohort.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Read the heart rate next to the pressure - tachycardia with a low systolic carried a stronger association with myocardial injury than the low pressure by itself.</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Prospective International Multicentre Cohort Study of Intraoperative Heart Rate and Systolic Blood Pressure and Myocardial Injury After Noncardiac Surgery: Results of the VISION Study, Anesthesia and analgesia 2018 · PMID 29077608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Patients were randomised to an intraoperative MAP target of at least 75 mmHg versus 60 mmHg. Describe what the higher target achieved in terms of hypotension exposure and what it did not achieve in terms of clinical outcomes, then say what this implies about treating time-below-threshold as a surrogate endpoint.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higher target cut time spent below 65 mmHg by roughly 60%, but did not reduce acute myocardial injury or 30-day major cardiac events and acute kidney injury. Reducing the hypotension exposure did not carry the clinical outcomes with it, so time-below-threshold behaved as a surrogate that moved on its own.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You can successfully move the number you are targeting and still not move the outcome you actually care about.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Targeting Higher Intraoperative Blood Pressures Does Not Reduce Adverse Cardiovascular Events Following Noncardiac Surgery, Journal of the American College of Cardiology 2021 · PMID 34711333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1"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Quality Initiative Consensus Statement on Intraoperative Blood Pressure, Risk and Outcomes for Elective Surgery, British journal of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30916004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Hypotension and the Risk of Postoperative Adverse Outcomes: A Systematic Review, British journal of anaesthesia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30236233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Period-Dependent Associations Between Hypotension During and for Four Days After Noncardiac Surgery and a Composite of Myocardial Infarction and Death: A Substudy of the POISE-2 Trial, Anesthesiology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29189290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Association of Intraoperative Hypotension and Cumulative Norepinephrine Dose With Postoperative Acute Kidney Injury in Patients Having Noncardiac Surgery: A Retrospective Cohort Analysis, British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39672776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Targeting Higher Intraoperative Blood Pressures Does Not Reduce Adverse Cardiovascular Events Following Noncardiac Surgery, Journal of the American College of Cardiology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34711333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Prospective International Multicentre Cohort Study of Intraoperative Heart Rate and Systolic Blood Pressure and Myocardial Injury After Noncardiac Surgery: Results of the VISION Study, Anesthesia and analgesia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29077608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Mean arterial pressures below 60-70 mmHg are associated with myocardial injury,</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Mean arterial pressures below 60-70 mmHg are associated with myocardial injury,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Organ injury is reported after 10 minutes or more below a mean arterial pressure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Hypotension on the four days after surgery carried a far stronger association with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Cumulative intraoperative norepinephrine dose is independently associated with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the American College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Targeting a MAP of at least 75 mmHg instead of 60 mmHg cut time spent below 65 mmHg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maximum intraoperative heart rate above 100 bpm together with a minimum systolic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EDF4EF"/>
          </a:solidFill>
          <a:ln w="12700">
            <a:solidFill>
              <a:srgbClr val="EDF4EF"/>
            </a:solidFill>
            <a:prstDash val="solid"/>
          </a:ln>
        </p:spPr>
      </p:sp>
      <p:sp>
        <p:nvSpPr>
          <p:cNvPr id="6" name="Shape 4"/>
          <p:cNvSpPr/>
          <p:nvPr/>
        </p:nvSpPr>
        <p:spPr>
          <a:xfrm>
            <a:off x="566928" y="1938528"/>
            <a:ext cx="5428336" cy="54864"/>
          </a:xfrm>
          <a:prstGeom prst="rect">
            <a:avLst/>
          </a:prstGeom>
          <a:solidFill>
            <a:srgbClr val="3E7C59"/>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BRITISH JOURNAL OF ANAESTHESIA 2019</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Mean arterial pressures below 60-70 mmHg are associated with myocardial injury,</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Mean arterial pressures below 60-70 mmHg are associated with myocardial injury, acute kidney injury and death</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2018</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Organ injury is reported after 10 minutes or more below a mean arterial pressure of</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Organ injury is reported after 10 minutes or more below a mean arterial pressure of 80 mmHg, after shorter periods below 70 mmHg</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Mean arterial pressures below 60-70 mmHg are associated with myocardial injury,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Mean arterial pressures below 60-70 mmHg are associated with myocardial injury, acute kidney injury and death, and the injury is a function of both how far the pressure falls and how long it stays there.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Quality Initiative Consensus Statement on Intraoperative Blood Pressure, Risk and Outcomes for Elective Surgery, British journal of anaesthesia 2019 · PMID 30916004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Organ injury is reported after 10 minutes or more below a mean arterial pressure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Organ injury is reported after 10 minutes or more below a mean arterial pressure of 80 mmHg, after shorter periods below 70 mmHg, and at any exposure below 55-50 mmHg.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Hypotension and the Risk of Postoperative Adverse Outcomes: A Systematic Review, British journal of anaesthesia 2018 · PMID 30236233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2018</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Hypotension on the four days after surgery carried a far stronger association with</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Hypotension on the four days after surgery carried a far stronger association with myocardial infarction and death (odds ratio 2.83) than each extra…</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THE AMERICAN COLLEGE OF CARDIOLOGY 2021</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Targeting a MAP of at least 75 mmHg instead of 60 mmHg cut time spent below 65 mmHg</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Targeting a MAP of at least 75 mmHg instead of 60 mmHg cut time spent below 65 mmHg by roughly 60% but did not reduce acute myocardial injury or…</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Hypotension on the four days after surgery carried a far stronger association with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Hypotension on the four days after surgery carried a far stronger association with myocardial infarction and death (odds ratio 2.83) than each extra 10 minutes of intraoperative hypotension (odds ratio 1.08).</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Period-Dependent Associations Between Hypotension During and for Four Days After Noncardiac Surgery and a Composite of Myocardial Infarction and Death: A Substudy of the POISE-2 Trial, Anesthesiology 2018 · PMID 29189290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31</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Intraoperative Hypotension</dc:title>
  <dc:subject>Intraoperative teaching</dc:subject>
  <dc:creator>Intraop Teaching Companion</dc:creator>
  <cp:lastModifiedBy>Intraop Teaching Companion</cp:lastModifiedBy>
  <cp:revision>1</cp:revision>
  <dcterms:created xsi:type="dcterms:W3CDTF">2026-07-29T07:01:21Z</dcterms:created>
  <dcterms:modified xsi:type="dcterms:W3CDTF">2026-07-29T07:01:21Z</dcterms:modified>
</cp:coreProperties>
</file>