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charts/chart13.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charts/_rels/chart13.xml.rels><?xml version="1.0" encoding="UTF-8" standalone="yes"?><Relationships xmlns="http://schemas.openxmlformats.org/package/2006/relationships"><Relationship Id="rId1" Type="http://schemas.openxmlformats.org/officeDocument/2006/relationships/package" Target="../embeddings/Microsoft_Excel_Worksheet13.xlsx"/></Relationships>
</file>

<file path=ppt/charts/chart1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Postdural puncture headache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Conventional (cutting) needle</c:v>
                  </c:pt>
                  <c:pt idx="1">
                    <c:v>Atraumatic (pencil-point) needle</c:v>
                  </c:pt>
                </c:lvl>
              </c:multiLvlStrCache>
            </c:multiLvlStrRef>
          </c:cat>
          <c:val>
            <c:numRef>
              <c:f>Sheet1!$B$2:$B$3</c:f>
              <c:numCache>
                <c:formatCode>General</c:formatCode>
                <c:ptCount val="2"/>
                <c:pt idx="0">
                  <c:v>11</c:v>
                </c:pt>
                <c:pt idx="1">
                  <c:v>4.2</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incidence</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effect is large and was measured across 110 trials from 29 countries, with the incidence falling from 11.0% to 4.2% and a relative risk of 0.40 (95% CI 0.34-0.47). Heterogeneity was moderate at I² 45.4%, which is unsurprising given the range of indications and eras included, but the direction was consistent and the result highly significant. The authors note adoption remains poor despite this. If a colleague raises a higher failure or repeat-attempt rate as the counterargument, that is worth discussing on its own evidence — this review's finding is specifically about headache incidence.. Moderate heterogeneity affects how precisely you quote a number, not whether you believe the direction. [Nath et al., Atraumatic versus conventional lumbar puncture needles: a systematic review and meta-analysis, Lancet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11.0% versus 4.2%. Relative risk 0.40 across 110 trials. It is a needle-choice decision made at the time of the puncture, which is what makes it unusually actionable. [Nath et al., Atraumatic versus conventional lumbar puncture needles: a systematic review and meta-analysis, Lancet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It indicates moderate heterogeneity — the 110 trials, spanning 1989 to 2017 and 29 countries, did not all produce the same effect size. That is unsurprising given the range of indications and eras included. It does not overturn the pooled result, but it does mean the 11.0% and 4.2% figures should be read as pooled estimates across varied populations rather than as the rates to quote for a specific patient and needle gauge.. Moderate heterogeneity affects how precisely you quote a number, not whether you believe the direction. [Nath et al., Atraumatic versus conventional lumbar puncture needles: a systematic review and meta-analysis, Lancet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13.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OBSTETRIC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Postdural Puncture Headache</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Complications and Side Effects of Neuraxial Labor Analgesia · Post-Dural Puncture Headache</a:t>
            </a:r>
            <a:endParaRPr lang="en-US" sz="1050" dirty="0"/>
          </a:p>
        </p:txBody>
      </p:sp>
      <p:sp>
        <p:nvSpPr>
          <p:cNvPr id="8" name="Text 6"/>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Epidural blood patch treats severe postdural puncture headache</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Current opinion in anaesthesiology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Epidural blood patch is justified as the treatment of choice for severe postdural puncture headache.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Management of postdural puncture headache in the obstetric patient, Current opinion in anaesthesiology 2008 · PMID 18458543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3551834" cy="4681728"/>
          </a:xfrm>
          <a:prstGeom prst="roundRect">
            <a:avLst>
              <a:gd name="adj" fmla="val 1545"/>
            </a:avLst>
          </a:prstGeom>
          <a:solidFill>
            <a:srgbClr val="EDF4EF"/>
          </a:solidFill>
          <a:ln w="12700">
            <a:solidFill>
              <a:srgbClr val="EDF4EF"/>
            </a:solidFill>
            <a:prstDash val="solid"/>
          </a:ln>
        </p:spPr>
      </p:sp>
      <p:sp>
        <p:nvSpPr>
          <p:cNvPr id="5" name="Shape 3"/>
          <p:cNvSpPr/>
          <p:nvPr/>
        </p:nvSpPr>
        <p:spPr>
          <a:xfrm>
            <a:off x="566928" y="1463040"/>
            <a:ext cx="3551834" cy="54864"/>
          </a:xfrm>
          <a:prstGeom prst="rect">
            <a:avLst/>
          </a:prstGeom>
          <a:solidFill>
            <a:srgbClr val="3E7C59"/>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MULTISOCIETY CONSENSUS PRACTICE GUIDELINES ON PDPH, REG ANESTH PAIN MED 2024</a:t>
            </a:r>
            <a:endParaRPr lang="en-US" sz="900" dirty="0"/>
          </a:p>
        </p:txBody>
      </p:sp>
      <p:sp>
        <p:nvSpPr>
          <p:cNvPr id="7" name="Text 5"/>
          <p:cNvSpPr/>
          <p:nvPr/>
        </p:nvSpPr>
        <p:spPr>
          <a:xfrm>
            <a:off x="749808" y="2016252"/>
            <a:ext cx="3186074"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Work from the multisociety guidance</a:t>
            </a:r>
            <a:endParaRPr lang="en-US" sz="1400" dirty="0"/>
          </a:p>
        </p:txBody>
      </p:sp>
      <p:sp>
        <p:nvSpPr>
          <p:cNvPr id="8" name="Text 6"/>
          <p:cNvSpPr/>
          <p:nvPr/>
        </p:nvSpPr>
        <p:spPr>
          <a:xfrm>
            <a:off x="749808" y="2288032"/>
            <a:ext cx="3186074" cy="363728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 multidisciplinary international working group drawn from six professional societies developed 50 graded recommendations covering risk factors, prevention, diagnosis and management of postdural puncture headache, after two rounds of anonymous modified Delphi voting.</a:t>
            </a:r>
            <a:endParaRPr lang="en-US" sz="1150" dirty="0"/>
          </a:p>
        </p:txBody>
      </p:sp>
      <p:sp>
        <p:nvSpPr>
          <p:cNvPr id="9" name="Shape 7"/>
          <p:cNvSpPr/>
          <p:nvPr/>
        </p:nvSpPr>
        <p:spPr>
          <a:xfrm>
            <a:off x="4319930" y="1463040"/>
            <a:ext cx="3551834" cy="4681728"/>
          </a:xfrm>
          <a:prstGeom prst="roundRect">
            <a:avLst>
              <a:gd name="adj" fmla="val 1545"/>
            </a:avLst>
          </a:prstGeom>
          <a:solidFill>
            <a:srgbClr val="EDF4EF"/>
          </a:solidFill>
          <a:ln w="12700">
            <a:solidFill>
              <a:srgbClr val="EDF4EF"/>
            </a:solidFill>
            <a:prstDash val="solid"/>
          </a:ln>
        </p:spPr>
      </p:sp>
      <p:sp>
        <p:nvSpPr>
          <p:cNvPr id="10" name="Shape 8"/>
          <p:cNvSpPr/>
          <p:nvPr/>
        </p:nvSpPr>
        <p:spPr>
          <a:xfrm>
            <a:off x="4319930" y="1463040"/>
            <a:ext cx="3551834" cy="54864"/>
          </a:xfrm>
          <a:prstGeom prst="rect">
            <a:avLst/>
          </a:prstGeom>
          <a:solidFill>
            <a:srgbClr val="3E7C59"/>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MAJOR NEUROLOGIC COMPLICATIONS WITH PDPH IN OBSTETRICS, ANESTH ANALG 2019</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Recognise it early, because the serious complications travel with it</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Among 1,003,803 women receiving neuraxial anaesthesia for childbirth, 0.48% developed postdural puncture headache. The incidence of cerebral venous thrombosis or subdural haematoma was 3.12 per 1000 with PDPH versus 0.16 per 1000 without — 1 in 320 against 1 in 6250 — with an adjusted odds ratio of 19.0.</a:t>
            </a:r>
            <a:endParaRPr lang="en-US" sz="1150" dirty="0"/>
          </a:p>
        </p:txBody>
      </p:sp>
      <p:sp>
        <p:nvSpPr>
          <p:cNvPr id="14" name="Shape 12"/>
          <p:cNvSpPr/>
          <p:nvPr/>
        </p:nvSpPr>
        <p:spPr>
          <a:xfrm>
            <a:off x="8072933" y="1463040"/>
            <a:ext cx="3551834" cy="4681728"/>
          </a:xfrm>
          <a:prstGeom prst="roundRect">
            <a:avLst>
              <a:gd name="adj" fmla="val 1545"/>
            </a:avLst>
          </a:prstGeom>
          <a:solidFill>
            <a:srgbClr val="EDF4EF"/>
          </a:solidFill>
          <a:ln w="12700">
            <a:solidFill>
              <a:srgbClr val="EDF4EF"/>
            </a:solidFill>
            <a:prstDash val="solid"/>
          </a:ln>
        </p:spPr>
      </p:sp>
      <p:sp>
        <p:nvSpPr>
          <p:cNvPr id="15" name="Shape 13"/>
          <p:cNvSpPr/>
          <p:nvPr/>
        </p:nvSpPr>
        <p:spPr>
          <a:xfrm>
            <a:off x="8072933" y="1463040"/>
            <a:ext cx="3551834" cy="54864"/>
          </a:xfrm>
          <a:prstGeom prst="rect">
            <a:avLst/>
          </a:prstGeom>
          <a:solidFill>
            <a:srgbClr val="3E7C59"/>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COMPLICATIONS OF UNINTENTIONAL DURAL PUNCTURE, 10-YEAR OBSERVATIONAL STUDY, 2023</a:t>
            </a:r>
            <a:endParaRPr lang="en-US" sz="900" dirty="0"/>
          </a:p>
        </p:txBody>
      </p:sp>
      <p:sp>
        <p:nvSpPr>
          <p:cNvPr id="17" name="Text 15"/>
          <p:cNvSpPr/>
          <p:nvPr/>
        </p:nvSpPr>
        <p:spPr>
          <a:xfrm>
            <a:off x="8255813" y="2016252"/>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Follow every unintentional dural puncture, not just the symptomatic ones</a:t>
            </a:r>
            <a:endParaRPr lang="en-US" sz="1400" dirty="0"/>
          </a:p>
        </p:txBody>
      </p:sp>
      <p:sp>
        <p:nvSpPr>
          <p:cNvPr id="18" name="Text 16"/>
          <p:cNvSpPr/>
          <p:nvPr/>
        </p:nvSpPr>
        <p:spPr>
          <a:xfrm>
            <a:off x="8255813" y="2721864"/>
            <a:ext cx="318607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ten-year observational study, unintentional dural puncture complicated 97 of 7718 labour neuraxial analgesia cases (1.25%); 53.6% of those parturients went on to have postdural puncture headache, 13.4% had neurological symptoms, and 82.5% had their hospital stay extended.</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2613584" cy="4681728"/>
          </a:xfrm>
          <a:prstGeom prst="roundRect">
            <a:avLst>
              <a:gd name="adj" fmla="val 2099"/>
            </a:avLst>
          </a:prstGeom>
          <a:solidFill>
            <a:srgbClr val="F8ECEA"/>
          </a:solidFill>
          <a:ln w="12700">
            <a:solidFill>
              <a:srgbClr val="F8ECEA"/>
            </a:solidFill>
            <a:prstDash val="solid"/>
          </a:ln>
        </p:spPr>
      </p:sp>
      <p:sp>
        <p:nvSpPr>
          <p:cNvPr id="5" name="Shape 3"/>
          <p:cNvSpPr/>
          <p:nvPr/>
        </p:nvSpPr>
        <p:spPr>
          <a:xfrm>
            <a:off x="566928" y="1463040"/>
            <a:ext cx="2613584" cy="54864"/>
          </a:xfrm>
          <a:prstGeom prst="rect">
            <a:avLst/>
          </a:prstGeom>
          <a:solidFill>
            <a:srgbClr val="B03A2E"/>
          </a:solidFill>
          <a:ln w="12700">
            <a:solidFill>
              <a:srgbClr val="333333"/>
            </a:solidFill>
            <a:prstDash val="solid"/>
          </a:ln>
        </p:spPr>
      </p:sp>
      <p:sp>
        <p:nvSpPr>
          <p:cNvPr id="6" name="Text 4"/>
          <p:cNvSpPr/>
          <p:nvPr/>
        </p:nvSpPr>
        <p:spPr>
          <a:xfrm>
            <a:off x="749808" y="1682496"/>
            <a:ext cx="2247824" cy="278892"/>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MAJOR NEUROLOGIC COMPLICATIONS WITH PDPH IN OBSTETRICS, ANESTH ANALG 2019</a:t>
            </a:r>
            <a:endParaRPr lang="en-US" sz="900" dirty="0"/>
          </a:p>
        </p:txBody>
      </p:sp>
      <p:sp>
        <p:nvSpPr>
          <p:cNvPr id="7" name="Text 5"/>
          <p:cNvSpPr/>
          <p:nvPr/>
        </p:nvSpPr>
        <p:spPr>
          <a:xfrm>
            <a:off x="749808" y="2016252"/>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Calling a postpartum headache postdural puncture headache without excluding the alternatives</a:t>
            </a:r>
            <a:endParaRPr lang="en-US" sz="1400" dirty="0"/>
          </a:p>
        </p:txBody>
      </p:sp>
      <p:sp>
        <p:nvSpPr>
          <p:cNvPr id="8" name="Text 6"/>
          <p:cNvSpPr/>
          <p:nvPr/>
        </p:nvSpPr>
        <p:spPr>
          <a:xfrm>
            <a:off x="749808" y="2938780"/>
            <a:ext cx="2247824" cy="298653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same million-delivery cohort, postdural puncture headache carried adjusted odds ratios of 39.7 for bacterial meningitis and 19.0 for the composite of cerebral venous thrombosis and subdural haematoma, and 70% of those events were identified during a readmission at a median of five days. The diagnosis you make on day one is often made again by someone else on day five.</a:t>
            </a:r>
            <a:endParaRPr lang="en-US" sz="1150" dirty="0"/>
          </a:p>
        </p:txBody>
      </p:sp>
      <p:sp>
        <p:nvSpPr>
          <p:cNvPr id="9" name="Shape 7"/>
          <p:cNvSpPr/>
          <p:nvPr/>
        </p:nvSpPr>
        <p:spPr>
          <a:xfrm>
            <a:off x="3381680" y="1463040"/>
            <a:ext cx="2613584" cy="4681728"/>
          </a:xfrm>
          <a:prstGeom prst="roundRect">
            <a:avLst>
              <a:gd name="adj" fmla="val 2099"/>
            </a:avLst>
          </a:prstGeom>
          <a:solidFill>
            <a:srgbClr val="FBF3E6"/>
          </a:solidFill>
          <a:ln w="12700">
            <a:solidFill>
              <a:srgbClr val="FBF3E6"/>
            </a:solidFill>
            <a:prstDash val="solid"/>
          </a:ln>
        </p:spPr>
      </p:sp>
      <p:sp>
        <p:nvSpPr>
          <p:cNvPr id="10" name="Shape 8"/>
          <p:cNvSpPr/>
          <p:nvPr/>
        </p:nvSpPr>
        <p:spPr>
          <a:xfrm>
            <a:off x="3381680" y="1463040"/>
            <a:ext cx="2613584" cy="54864"/>
          </a:xfrm>
          <a:prstGeom prst="rect">
            <a:avLst/>
          </a:prstGeom>
          <a:solidFill>
            <a:srgbClr val="C8892B"/>
          </a:solidFill>
          <a:ln w="12700">
            <a:solidFill>
              <a:srgbClr val="333333"/>
            </a:solidFill>
            <a:prstDash val="solid"/>
          </a:ln>
        </p:spPr>
      </p:sp>
      <p:sp>
        <p:nvSpPr>
          <p:cNvPr id="11" name="Text 9"/>
          <p:cNvSpPr/>
          <p:nvPr/>
        </p:nvSpPr>
        <p:spPr>
          <a:xfrm>
            <a:off x="3564560"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MULTISOCIETY CONSENSUS PRACTICE GUIDELINES ON PDPH, REG ANESTH PAIN MED 2024</a:t>
            </a:r>
            <a:endParaRPr lang="en-US" sz="900" dirty="0"/>
          </a:p>
        </p:txBody>
      </p:sp>
      <p:sp>
        <p:nvSpPr>
          <p:cNvPr id="12" name="Text 10"/>
          <p:cNvSpPr/>
          <p:nvPr/>
        </p:nvSpPr>
        <p:spPr>
          <a:xfrm>
            <a:off x="3564560" y="2016252"/>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Reading the guidelines as settled science</a:t>
            </a:r>
            <a:endParaRPr lang="en-US" sz="1400" dirty="0"/>
          </a:p>
        </p:txBody>
      </p:sp>
      <p:sp>
        <p:nvSpPr>
          <p:cNvPr id="13" name="Text 11"/>
          <p:cNvSpPr/>
          <p:nvPr/>
        </p:nvSpPr>
        <p:spPr>
          <a:xfrm>
            <a:off x="3564560" y="2504948"/>
            <a:ext cx="224782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multisociety panel reached high consensus on all 50 recommendations but rated several as having moderate-to-low certainty of evidence, and states plainly that uncertainty remains for the majority of management approaches because the evidence base is sparse.</a:t>
            </a:r>
            <a:endParaRPr lang="en-US" sz="1150" dirty="0"/>
          </a:p>
        </p:txBody>
      </p:sp>
      <p:sp>
        <p:nvSpPr>
          <p:cNvPr id="14" name="Shape 12"/>
          <p:cNvSpPr/>
          <p:nvPr/>
        </p:nvSpPr>
        <p:spPr>
          <a:xfrm>
            <a:off x="6196432" y="1463040"/>
            <a:ext cx="2613584" cy="4681728"/>
          </a:xfrm>
          <a:prstGeom prst="roundRect">
            <a:avLst>
              <a:gd name="adj" fmla="val 2099"/>
            </a:avLst>
          </a:prstGeom>
          <a:solidFill>
            <a:srgbClr val="FBF3E6"/>
          </a:solidFill>
          <a:ln w="12700">
            <a:solidFill>
              <a:srgbClr val="FBF3E6"/>
            </a:solidFill>
            <a:prstDash val="solid"/>
          </a:ln>
        </p:spPr>
      </p:sp>
      <p:sp>
        <p:nvSpPr>
          <p:cNvPr id="15" name="Shape 13"/>
          <p:cNvSpPr/>
          <p:nvPr/>
        </p:nvSpPr>
        <p:spPr>
          <a:xfrm>
            <a:off x="6196432" y="1463040"/>
            <a:ext cx="2613584" cy="54864"/>
          </a:xfrm>
          <a:prstGeom prst="rect">
            <a:avLst/>
          </a:prstGeom>
          <a:solidFill>
            <a:srgbClr val="C8892B"/>
          </a:solidFill>
          <a:ln w="12700">
            <a:solidFill>
              <a:srgbClr val="333333"/>
            </a:solidFill>
            <a:prstDash val="solid"/>
          </a:ln>
        </p:spPr>
      </p:sp>
      <p:sp>
        <p:nvSpPr>
          <p:cNvPr id="16" name="Text 14"/>
          <p:cNvSpPr/>
          <p:nvPr/>
        </p:nvSpPr>
        <p:spPr>
          <a:xfrm>
            <a:off x="6379312" y="1682496"/>
            <a:ext cx="2247824" cy="418338"/>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COMPLICATIONS OF UNINTENTIONAL DURAL PUNCTURE, 10-YEAR OBSERVATIONAL STUDY, 2023</a:t>
            </a:r>
            <a:endParaRPr lang="en-US" sz="900" dirty="0"/>
          </a:p>
        </p:txBody>
      </p:sp>
      <p:sp>
        <p:nvSpPr>
          <p:cNvPr id="17" name="Text 15"/>
          <p:cNvSpPr/>
          <p:nvPr/>
        </p:nvSpPr>
        <p:spPr>
          <a:xfrm>
            <a:off x="6379312" y="2155698"/>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Treating a blood patch as the automatic next step</a:t>
            </a:r>
            <a:endParaRPr lang="en-US" sz="1400" dirty="0"/>
          </a:p>
        </p:txBody>
      </p:sp>
      <p:sp>
        <p:nvSpPr>
          <p:cNvPr id="18" name="Text 16"/>
          <p:cNvSpPr/>
          <p:nvPr/>
        </p:nvSpPr>
        <p:spPr>
          <a:xfrm>
            <a:off x="6379312" y="2644394"/>
            <a:ext cx="2247824" cy="328091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ten-year cohort of 97 unintentional dural punctures managed with medical therapy and bed rest and no epidural blood patch at all, no patient developed subdural haematoma or cerebral venous sinus thrombosis, and all were monitored to complete recovery before discharge.</a:t>
            </a:r>
            <a:endParaRPr lang="en-US" sz="1150" dirty="0"/>
          </a:p>
        </p:txBody>
      </p:sp>
      <p:sp>
        <p:nvSpPr>
          <p:cNvPr id="19" name="Shape 17"/>
          <p:cNvSpPr/>
          <p:nvPr/>
        </p:nvSpPr>
        <p:spPr>
          <a:xfrm>
            <a:off x="9011183" y="1463040"/>
            <a:ext cx="2613584" cy="4681728"/>
          </a:xfrm>
          <a:prstGeom prst="roundRect">
            <a:avLst>
              <a:gd name="adj" fmla="val 2099"/>
            </a:avLst>
          </a:prstGeom>
          <a:solidFill>
            <a:srgbClr val="FBF3E6"/>
          </a:solidFill>
          <a:ln w="12700">
            <a:solidFill>
              <a:srgbClr val="FBF3E6"/>
            </a:solidFill>
            <a:prstDash val="solid"/>
          </a:ln>
        </p:spPr>
      </p:sp>
      <p:sp>
        <p:nvSpPr>
          <p:cNvPr id="20" name="Shape 18"/>
          <p:cNvSpPr/>
          <p:nvPr/>
        </p:nvSpPr>
        <p:spPr>
          <a:xfrm>
            <a:off x="9011183" y="1463040"/>
            <a:ext cx="2613584" cy="54864"/>
          </a:xfrm>
          <a:prstGeom prst="rect">
            <a:avLst/>
          </a:prstGeom>
          <a:solidFill>
            <a:srgbClr val="C8892B"/>
          </a:solidFill>
          <a:ln w="12700">
            <a:solidFill>
              <a:srgbClr val="333333"/>
            </a:solidFill>
            <a:prstDash val="solid"/>
          </a:ln>
        </p:spPr>
      </p:sp>
      <p:sp>
        <p:nvSpPr>
          <p:cNvPr id="21" name="Text 19"/>
          <p:cNvSpPr/>
          <p:nvPr/>
        </p:nvSpPr>
        <p:spPr>
          <a:xfrm>
            <a:off x="9194063"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ASRA ANTITHROMBOTIC GUIDELINES, 5TH EDITION, REG ANESTH PAIN MED 2025</a:t>
            </a:r>
            <a:endParaRPr lang="en-US" sz="900" dirty="0"/>
          </a:p>
        </p:txBody>
      </p:sp>
      <p:sp>
        <p:nvSpPr>
          <p:cNvPr id="22" name="Text 20"/>
          <p:cNvSpPr/>
          <p:nvPr/>
        </p:nvSpPr>
        <p:spPr>
          <a:xfrm>
            <a:off x="9194063"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Placing a blood patch inside the anticoagulant interval</a:t>
            </a:r>
            <a:endParaRPr lang="en-US" sz="1400" dirty="0"/>
          </a:p>
        </p:txBody>
      </p:sp>
      <p:sp>
        <p:nvSpPr>
          <p:cNvPr id="23" name="Text 21"/>
          <p:cNvSpPr/>
          <p:nvPr/>
        </p:nvSpPr>
        <p:spPr>
          <a:xfrm>
            <a:off x="9194063"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 epidural blood patch is a neuraxial procedure and carries the same haemorrhagic considerations. ASRA's fifth edition proposes conservative interruption times for antithrombotic and thrombolytic therapy before neural blockade, and takes that position precisely because the complication is too rare to study any other way.</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CONSENSUS PRACTICE GUIDELINES ON PDPH, JAMA NETW OPEN 2023</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How the recommendations were built matters when you cite them</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Ten review questions were developed with stakeholders from six societies, each answered with a structured narrative review and recommendations graded to the US Preventive Services Task Force scheme, then voted on by a 21-member multidisciplinary team across two Delphi rounds with 90% to 100% consensus on almost all of them.</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COMPLICATIONS OF UNINTENTIONAL DURAL PUNCTURE, 10-YEAR OBSERVATIONAL STUDY, 2023</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imaging threshold is lower than people expect</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ten-year unintentional dural puncture cohort, 14.4% of affected parturients required neurological consultation and neuroimaging, and one developed posterior reversible encephalopathy syndrome associated with eclampsia rather than anything caused by the needle.</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Document the puncture and hand over a named contact</a:t>
            </a:r>
            <a:endParaRPr lang="en-US" sz="1400" dirty="0"/>
          </a:p>
        </p:txBody>
      </p:sp>
      <p:sp>
        <p:nvSpPr>
          <p:cNvPr id="17" name="Text 15"/>
          <p:cNvSpPr/>
          <p:nvPr/>
        </p:nvSpPr>
        <p:spPr>
          <a:xfrm>
            <a:off x="8255813" y="2171192"/>
            <a:ext cx="3186074" cy="375412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Write it in the notes in plain words, tell the patient what to watch for, and give them a name and a number before they leave. The person who has to act on this is usually not the person who was in the room.</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841248"/>
          </a:xfrm>
          <a:prstGeom prst="roundRect">
            <a:avLst>
              <a:gd name="adj" fmla="val 6522"/>
            </a:avLst>
          </a:prstGeom>
          <a:solidFill>
            <a:srgbClr val="F4F6F8"/>
          </a:solidFill>
          <a:ln w="12700">
            <a:solidFill>
              <a:srgbClr val="F4F6F8"/>
            </a:solidFill>
            <a:prstDash val="solid"/>
          </a:ln>
        </p:spPr>
      </p:sp>
      <p:sp>
        <p:nvSpPr>
          <p:cNvPr id="6" name="Shape 4"/>
          <p:cNvSpPr/>
          <p:nvPr/>
        </p:nvSpPr>
        <p:spPr>
          <a:xfrm>
            <a:off x="566928" y="1993392"/>
            <a:ext cx="41148" cy="731520"/>
          </a:xfrm>
          <a:prstGeom prst="rect">
            <a:avLst/>
          </a:prstGeom>
          <a:solidFill>
            <a:srgbClr val="1C7293"/>
          </a:solidFill>
          <a:ln w="12700">
            <a:solidFill>
              <a:srgbClr val="333333"/>
            </a:solidFill>
            <a:prstDash val="solid"/>
          </a:ln>
        </p:spPr>
      </p:sp>
      <p:sp>
        <p:nvSpPr>
          <p:cNvPr id="7" name="Shape 5"/>
          <p:cNvSpPr/>
          <p:nvPr/>
        </p:nvSpPr>
        <p:spPr>
          <a:xfrm>
            <a:off x="768096" y="2203704"/>
            <a:ext cx="310896" cy="310896"/>
          </a:xfrm>
          <a:prstGeom prst="ellipse">
            <a:avLst/>
          </a:prstGeom>
          <a:solidFill>
            <a:srgbClr val="1C7293"/>
          </a:solidFill>
          <a:ln w="12700">
            <a:solidFill>
              <a:srgbClr val="333333"/>
            </a:solidFill>
            <a:prstDash val="solid"/>
          </a:ln>
        </p:spPr>
      </p:sp>
      <p:sp>
        <p:nvSpPr>
          <p:cNvPr id="8" name="Text 6"/>
          <p:cNvSpPr/>
          <p:nvPr/>
        </p:nvSpPr>
        <p:spPr>
          <a:xfrm>
            <a:off x="768096" y="220370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PDPH can present late, even after discharge from the hospital.</a:t>
            </a:r>
            <a:endParaRPr lang="en-US" sz="1150" dirty="0"/>
          </a:p>
        </p:txBody>
      </p:sp>
      <p:sp>
        <p:nvSpPr>
          <p:cNvPr id="10" name="Shape 8"/>
          <p:cNvSpPr/>
          <p:nvPr/>
        </p:nvSpPr>
        <p:spPr>
          <a:xfrm>
            <a:off x="566928" y="2907792"/>
            <a:ext cx="11057839" cy="841248"/>
          </a:xfrm>
          <a:prstGeom prst="roundRect">
            <a:avLst>
              <a:gd name="adj" fmla="val 6522"/>
            </a:avLst>
          </a:prstGeom>
          <a:solidFill>
            <a:srgbClr val="F4F6F8"/>
          </a:solidFill>
          <a:ln w="12700">
            <a:solidFill>
              <a:srgbClr val="F4F6F8"/>
            </a:solidFill>
            <a:prstDash val="solid"/>
          </a:ln>
        </p:spPr>
      </p:sp>
      <p:sp>
        <p:nvSpPr>
          <p:cNvPr id="11" name="Shape 9"/>
          <p:cNvSpPr/>
          <p:nvPr/>
        </p:nvSpPr>
        <p:spPr>
          <a:xfrm>
            <a:off x="566928" y="2962656"/>
            <a:ext cx="41148" cy="731520"/>
          </a:xfrm>
          <a:prstGeom prst="rect">
            <a:avLst/>
          </a:prstGeom>
          <a:solidFill>
            <a:srgbClr val="1C7293"/>
          </a:solidFill>
          <a:ln w="12700">
            <a:solidFill>
              <a:srgbClr val="333333"/>
            </a:solidFill>
            <a:prstDash val="solid"/>
          </a:ln>
        </p:spPr>
      </p:sp>
      <p:sp>
        <p:nvSpPr>
          <p:cNvPr id="12" name="Shape 10"/>
          <p:cNvSpPr/>
          <p:nvPr/>
        </p:nvSpPr>
        <p:spPr>
          <a:xfrm>
            <a:off x="768096" y="3172968"/>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17296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999232"/>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PDPH can be debilitating short-term and associated with chronic manifestations or serious complications, so it should not be considered only a temporary inconvenience.</a:t>
            </a:r>
            <a:endParaRPr lang="en-US" sz="1150" dirty="0"/>
          </a:p>
        </p:txBody>
      </p:sp>
      <p:sp>
        <p:nvSpPr>
          <p:cNvPr id="15" name="Shape 13"/>
          <p:cNvSpPr/>
          <p:nvPr/>
        </p:nvSpPr>
        <p:spPr>
          <a:xfrm>
            <a:off x="566928" y="3877056"/>
            <a:ext cx="11057839" cy="841248"/>
          </a:xfrm>
          <a:prstGeom prst="roundRect">
            <a:avLst>
              <a:gd name="adj" fmla="val 6522"/>
            </a:avLst>
          </a:prstGeom>
          <a:solidFill>
            <a:srgbClr val="F4F6F8"/>
          </a:solidFill>
          <a:ln w="12700">
            <a:solidFill>
              <a:srgbClr val="F4F6F8"/>
            </a:solidFill>
            <a:prstDash val="solid"/>
          </a:ln>
        </p:spPr>
      </p:sp>
      <p:sp>
        <p:nvSpPr>
          <p:cNvPr id="16" name="Shape 14"/>
          <p:cNvSpPr/>
          <p:nvPr/>
        </p:nvSpPr>
        <p:spPr>
          <a:xfrm>
            <a:off x="566928" y="3931920"/>
            <a:ext cx="41148" cy="731520"/>
          </a:xfrm>
          <a:prstGeom prst="rect">
            <a:avLst/>
          </a:prstGeom>
          <a:solidFill>
            <a:srgbClr val="1C7293"/>
          </a:solidFill>
          <a:ln w="12700">
            <a:solidFill>
              <a:srgbClr val="333333"/>
            </a:solidFill>
            <a:prstDash val="solid"/>
          </a:ln>
        </p:spPr>
      </p:sp>
      <p:sp>
        <p:nvSpPr>
          <p:cNvPr id="17" name="Shape 15"/>
          <p:cNvSpPr/>
          <p:nvPr/>
        </p:nvSpPr>
        <p:spPr>
          <a:xfrm>
            <a:off x="768096" y="4142232"/>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414223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968496"/>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Accidental dural puncture (ADP) during epidural blood patch (EBP) may occur in 0.5-1% of cases.</a:t>
            </a:r>
            <a:endParaRPr lang="en-US" sz="1150" dirty="0"/>
          </a:p>
        </p:txBody>
      </p:sp>
      <p:sp>
        <p:nvSpPr>
          <p:cNvPr id="20" name="Shape 18"/>
          <p:cNvSpPr/>
          <p:nvPr/>
        </p:nvSpPr>
        <p:spPr>
          <a:xfrm>
            <a:off x="566928" y="4846320"/>
            <a:ext cx="11057839" cy="841248"/>
          </a:xfrm>
          <a:prstGeom prst="roundRect">
            <a:avLst>
              <a:gd name="adj" fmla="val 6522"/>
            </a:avLst>
          </a:prstGeom>
          <a:solidFill>
            <a:srgbClr val="F4F6F8"/>
          </a:solidFill>
          <a:ln w="12700">
            <a:solidFill>
              <a:srgbClr val="F4F6F8"/>
            </a:solidFill>
            <a:prstDash val="solid"/>
          </a:ln>
        </p:spPr>
      </p:sp>
      <p:sp>
        <p:nvSpPr>
          <p:cNvPr id="21" name="Shape 19"/>
          <p:cNvSpPr/>
          <p:nvPr/>
        </p:nvSpPr>
        <p:spPr>
          <a:xfrm>
            <a:off x="566928" y="4901184"/>
            <a:ext cx="41148" cy="731520"/>
          </a:xfrm>
          <a:prstGeom prst="rect">
            <a:avLst/>
          </a:prstGeom>
          <a:solidFill>
            <a:srgbClr val="1C7293"/>
          </a:solidFill>
          <a:ln w="12700">
            <a:solidFill>
              <a:srgbClr val="333333"/>
            </a:solidFill>
            <a:prstDash val="solid"/>
          </a:ln>
        </p:spPr>
      </p:sp>
      <p:sp>
        <p:nvSpPr>
          <p:cNvPr id="22" name="Shape 20"/>
          <p:cNvSpPr/>
          <p:nvPr/>
        </p:nvSpPr>
        <p:spPr>
          <a:xfrm>
            <a:off x="768096" y="5111496"/>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51114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937760"/>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Epidural blood patch is justified as the treatment of choice for severe postdural puncture headache.</a:t>
            </a:r>
            <a:endParaRPr lang="en-US" sz="1150" dirty="0"/>
          </a:p>
        </p:txBody>
      </p:sp>
      <p:sp>
        <p:nvSpPr>
          <p:cNvPr id="25" name="Text 2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26" name="Text 2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PDPH may occur late, post-discharge</a:t>
            </a:r>
            <a:endParaRPr lang="en-US" sz="1400" dirty="0"/>
          </a:p>
        </p:txBody>
      </p:sp>
      <p:sp>
        <p:nvSpPr>
          <p:cNvPr id="7" name="Text 5"/>
          <p:cNvSpPr/>
          <p:nvPr/>
        </p:nvSpPr>
        <p:spPr>
          <a:xfrm>
            <a:off x="749808" y="2171192"/>
            <a:ext cx="2247824" cy="3187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Best practice &amp; research. Clinical anaesthesiology 2023</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PDPH: Not just a temporary inconvenience</a:t>
            </a:r>
            <a:endParaRPr lang="en-US" sz="1400" dirty="0"/>
          </a:p>
        </p:txBody>
      </p:sp>
      <p:sp>
        <p:nvSpPr>
          <p:cNvPr id="11" name="Text 9"/>
          <p:cNvSpPr/>
          <p:nvPr/>
        </p:nvSpPr>
        <p:spPr>
          <a:xfrm>
            <a:off x="3564560" y="2171192"/>
            <a:ext cx="2247824" cy="3187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Best practice &amp; research. Clinical anaesthesiology 2024</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ADP occurs during EBP in &lt;1% cases</a:t>
            </a:r>
            <a:endParaRPr lang="en-US" sz="1400" dirty="0"/>
          </a:p>
        </p:txBody>
      </p:sp>
      <p:sp>
        <p:nvSpPr>
          <p:cNvPr id="15" name="Text 13"/>
          <p:cNvSpPr/>
          <p:nvPr/>
        </p:nvSpPr>
        <p:spPr>
          <a:xfrm>
            <a:off x="6379312" y="2171192"/>
            <a:ext cx="2247824" cy="3187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International journal of obstetric anesthesia 2023</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Epidural blood patch treats severe postdural puncture headache</a:t>
            </a:r>
            <a:endParaRPr lang="en-US" sz="1400" dirty="0"/>
          </a:p>
        </p:txBody>
      </p:sp>
      <p:sp>
        <p:nvSpPr>
          <p:cNvPr id="19" name="Text 17"/>
          <p:cNvSpPr/>
          <p:nvPr/>
        </p:nvSpPr>
        <p:spPr>
          <a:xfrm>
            <a:off x="9194063"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Current opinion in anaesthesiology 2008</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Severe PDPH, even if delayed or after discharge, warrants an EBP; ADP risk exists but EBP remains the primary treatment.</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most common symptom of a postdural puncture headache?</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the position of the patient typically affect the severity of a postdural puncture headache?</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primary mechanism thought to cause a postdural puncture headache?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first-line treatment for a severe, refractory postdural puncture headache?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Twenty-four hours after a labour epidural complicated by a recognised wet tap, the patient has a severe positional frontal headache and cannot sit up to feed.</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Despite a large evidence base favouring atraumatic needles, the authors note that clinical adoption remains poor. What arguments would you make to a colleague who still reaches for a cutting needle by default?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effect is large and was measured across 110 trials from 29 countries, with the incidence falling from 11.0% to 4.2% and a relative risk of 0.40 (95% CI 0.34-0.47). Heterogeneity was moderate at I² 45.4%, which is unsurprising given the range of indications and eras included, but the direction was consistent and the result highly significant. The authors note adoption remains poor despite this. If a colleague raises a higher failure or repeat-attempt rate as the counterargument, that is worth discussing on its own evidence — this review's finding is specifically about headache incidence.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Moderate heterogeneity affects how precisely you quote a number, not whether you believe the direction.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Nath et al., Atraumatic versus conventional lumbar puncture needles: a systematic review and meta-analysis, Lancet 2018 · PMID 29223694</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a systematic review of 110 randomised trials including 31,412 participants, what was the incidence of postdural puncture headache with conventional cutting needles versus atraumatic pencil-point needles?</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11.0% versus 4.2%</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4.2% versus 11.0%</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22% versus 15%</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7% versus 6%</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A. 11.0% versus 4.2%</a:t>
            </a:r>
            <a:endParaRPr lang="en-US" sz="2700" dirty="0"/>
          </a:p>
        </p:txBody>
      </p:sp>
      <p:sp>
        <p:nvSpPr>
          <p:cNvPr id="4" name="Shape 2"/>
          <p:cNvSpPr/>
          <p:nvPr/>
        </p:nvSpPr>
        <p:spPr>
          <a:xfrm>
            <a:off x="566928" y="1463040"/>
            <a:ext cx="5464912" cy="1563624"/>
          </a:xfrm>
          <a:prstGeom prst="roundRect">
            <a:avLst>
              <a:gd name="adj" fmla="val 3509"/>
            </a:avLst>
          </a:prstGeom>
          <a:solidFill>
            <a:srgbClr val="EDF4EF"/>
          </a:solidFill>
          <a:ln w="12700">
            <a:solidFill>
              <a:srgbClr val="EDF4EF"/>
            </a:solidFill>
            <a:prstDash val="solid"/>
          </a:ln>
        </p:spPr>
      </p:sp>
      <p:sp>
        <p:nvSpPr>
          <p:cNvPr id="5" name="Shape 3"/>
          <p:cNvSpPr/>
          <p:nvPr/>
        </p:nvSpPr>
        <p:spPr>
          <a:xfrm>
            <a:off x="566928" y="1517904"/>
            <a:ext cx="41148" cy="1453896"/>
          </a:xfrm>
          <a:prstGeom prst="rect">
            <a:avLst/>
          </a:prstGeom>
          <a:solidFill>
            <a:srgbClr val="3E7C59"/>
          </a:solidFill>
          <a:ln w="12700">
            <a:solidFill>
              <a:srgbClr val="333333"/>
            </a:solidFill>
            <a:prstDash val="solid"/>
          </a:ln>
        </p:spPr>
      </p:sp>
      <p:sp>
        <p:nvSpPr>
          <p:cNvPr id="6" name="Text 4"/>
          <p:cNvSpPr/>
          <p:nvPr/>
        </p:nvSpPr>
        <p:spPr>
          <a:xfrm>
            <a:off x="786384"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1847088"/>
            <a:ext cx="5080864" cy="10515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11.0% versus 4.2%</a:t>
            </a:r>
            <a:endParaRPr lang="en-US" sz="1150" dirty="0"/>
          </a:p>
        </p:txBody>
      </p:sp>
      <p:sp>
        <p:nvSpPr>
          <p:cNvPr id="8" name="Shape 6"/>
          <p:cNvSpPr/>
          <p:nvPr/>
        </p:nvSpPr>
        <p:spPr>
          <a:xfrm>
            <a:off x="6159856" y="1463040"/>
            <a:ext cx="5464912" cy="1563624"/>
          </a:xfrm>
          <a:prstGeom prst="roundRect">
            <a:avLst>
              <a:gd name="adj" fmla="val 3509"/>
            </a:avLst>
          </a:prstGeom>
          <a:solidFill>
            <a:srgbClr val="F4F6F8"/>
          </a:solidFill>
          <a:ln w="12700">
            <a:solidFill>
              <a:srgbClr val="F4F6F8"/>
            </a:solidFill>
            <a:prstDash val="solid"/>
          </a:ln>
        </p:spPr>
      </p:sp>
      <p:sp>
        <p:nvSpPr>
          <p:cNvPr id="9" name="Shape 7"/>
          <p:cNvSpPr/>
          <p:nvPr/>
        </p:nvSpPr>
        <p:spPr>
          <a:xfrm>
            <a:off x="6159856" y="1517904"/>
            <a:ext cx="41148" cy="1453896"/>
          </a:xfrm>
          <a:prstGeom prst="rect">
            <a:avLst/>
          </a:prstGeom>
          <a:solidFill>
            <a:srgbClr val="1C7293"/>
          </a:solidFill>
          <a:ln w="12700">
            <a:solidFill>
              <a:srgbClr val="333333"/>
            </a:solidFill>
            <a:prstDash val="solid"/>
          </a:ln>
        </p:spPr>
      </p:sp>
      <p:sp>
        <p:nvSpPr>
          <p:cNvPr id="10" name="Text 8"/>
          <p:cNvSpPr/>
          <p:nvPr/>
        </p:nvSpPr>
        <p:spPr>
          <a:xfrm>
            <a:off x="6379312" y="159105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1847088"/>
            <a:ext cx="5080864" cy="10515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4.2% versus 11.0%</a:t>
            </a:r>
            <a:endParaRPr lang="en-US" sz="1150" dirty="0"/>
          </a:p>
        </p:txBody>
      </p:sp>
      <p:sp>
        <p:nvSpPr>
          <p:cNvPr id="12" name="Shape 10"/>
          <p:cNvSpPr/>
          <p:nvPr/>
        </p:nvSpPr>
        <p:spPr>
          <a:xfrm>
            <a:off x="566928" y="3154680"/>
            <a:ext cx="5464912" cy="1563624"/>
          </a:xfrm>
          <a:prstGeom prst="roundRect">
            <a:avLst>
              <a:gd name="adj" fmla="val 3509"/>
            </a:avLst>
          </a:prstGeom>
          <a:solidFill>
            <a:srgbClr val="F4F6F8"/>
          </a:solidFill>
          <a:ln w="12700">
            <a:solidFill>
              <a:srgbClr val="F4F6F8"/>
            </a:solidFill>
            <a:prstDash val="solid"/>
          </a:ln>
        </p:spPr>
      </p:sp>
      <p:sp>
        <p:nvSpPr>
          <p:cNvPr id="13" name="Shape 11"/>
          <p:cNvSpPr/>
          <p:nvPr/>
        </p:nvSpPr>
        <p:spPr>
          <a:xfrm>
            <a:off x="566928" y="3209544"/>
            <a:ext cx="41148" cy="1453896"/>
          </a:xfrm>
          <a:prstGeom prst="rect">
            <a:avLst/>
          </a:prstGeom>
          <a:solidFill>
            <a:srgbClr val="1C7293"/>
          </a:solidFill>
          <a:ln w="12700">
            <a:solidFill>
              <a:srgbClr val="333333"/>
            </a:solidFill>
            <a:prstDash val="solid"/>
          </a:ln>
        </p:spPr>
      </p:sp>
      <p:sp>
        <p:nvSpPr>
          <p:cNvPr id="14" name="Text 12"/>
          <p:cNvSpPr/>
          <p:nvPr/>
        </p:nvSpPr>
        <p:spPr>
          <a:xfrm>
            <a:off x="786384" y="328269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538728"/>
            <a:ext cx="5080864" cy="10515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22% versus 15%</a:t>
            </a:r>
            <a:endParaRPr lang="en-US" sz="1150" dirty="0"/>
          </a:p>
        </p:txBody>
      </p:sp>
      <p:sp>
        <p:nvSpPr>
          <p:cNvPr id="16" name="Shape 14"/>
          <p:cNvSpPr/>
          <p:nvPr/>
        </p:nvSpPr>
        <p:spPr>
          <a:xfrm>
            <a:off x="6159856" y="3154680"/>
            <a:ext cx="5464912" cy="1563624"/>
          </a:xfrm>
          <a:prstGeom prst="roundRect">
            <a:avLst>
              <a:gd name="adj" fmla="val 3509"/>
            </a:avLst>
          </a:prstGeom>
          <a:solidFill>
            <a:srgbClr val="F4F6F8"/>
          </a:solidFill>
          <a:ln w="12700">
            <a:solidFill>
              <a:srgbClr val="F4F6F8"/>
            </a:solidFill>
            <a:prstDash val="solid"/>
          </a:ln>
        </p:spPr>
      </p:sp>
      <p:sp>
        <p:nvSpPr>
          <p:cNvPr id="17" name="Shape 15"/>
          <p:cNvSpPr/>
          <p:nvPr/>
        </p:nvSpPr>
        <p:spPr>
          <a:xfrm>
            <a:off x="6159856" y="3209544"/>
            <a:ext cx="41148" cy="1453896"/>
          </a:xfrm>
          <a:prstGeom prst="rect">
            <a:avLst/>
          </a:prstGeom>
          <a:solidFill>
            <a:srgbClr val="1C7293"/>
          </a:solidFill>
          <a:ln w="12700">
            <a:solidFill>
              <a:srgbClr val="333333"/>
            </a:solidFill>
            <a:prstDash val="solid"/>
          </a:ln>
        </p:spPr>
      </p:sp>
      <p:sp>
        <p:nvSpPr>
          <p:cNvPr id="18" name="Text 16"/>
          <p:cNvSpPr/>
          <p:nvPr/>
        </p:nvSpPr>
        <p:spPr>
          <a:xfrm>
            <a:off x="6379312" y="3282696"/>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538728"/>
            <a:ext cx="5080864" cy="10515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7% versus 6%</a:t>
            </a:r>
            <a:endParaRPr lang="en-US" sz="1150" dirty="0"/>
          </a:p>
        </p:txBody>
      </p:sp>
      <p:sp>
        <p:nvSpPr>
          <p:cNvPr id="20" name="Shape 18"/>
          <p:cNvSpPr/>
          <p:nvPr/>
        </p:nvSpPr>
        <p:spPr>
          <a:xfrm>
            <a:off x="566928" y="4901184"/>
            <a:ext cx="11057839" cy="749808"/>
          </a:xfrm>
          <a:prstGeom prst="roundRect">
            <a:avLst>
              <a:gd name="adj" fmla="val 6098"/>
            </a:avLst>
          </a:prstGeom>
          <a:solidFill>
            <a:srgbClr val="12233F"/>
          </a:solidFill>
          <a:ln w="12700">
            <a:solidFill>
              <a:srgbClr val="333333"/>
            </a:solidFill>
            <a:prstDash val="solid"/>
          </a:ln>
        </p:spPr>
      </p:sp>
      <p:sp>
        <p:nvSpPr>
          <p:cNvPr id="21" name="Text 19"/>
          <p:cNvSpPr/>
          <p:nvPr/>
        </p:nvSpPr>
        <p:spPr>
          <a:xfrm>
            <a:off x="841248" y="4992624"/>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Relative risk 0.40 across 110 trials. It is a needle-choice decision made at the time of the puncture, which is what makes it unusually actionable.</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Nath et al., Atraumatic versus conventional lumbar puncture needles: a systematic review and meta-analysis, Lancet 2018 · PMID 29223694</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The meta-analysis reported I² of about 45% for the primary outcome. What does that level of heterogeneity mean for the strength of the conclusion?</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It indicates moderate heterogeneity — the 110 trials, spanning 1989 to 2017 and 29 countries, did not all produce the same effect size. That is unsurprising given the range of indications and eras included. It does not overturn the pooled result, but it does mean the 11.0% and 4.2% figures should be read as pooled estimates across varied populations rather than as the rates to quote for a specific patient and needle gauge.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Moderate heterogeneity affects how precisely you quote a number, not whether you believe the direction.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Nath et al., Atraumatic versus conventional lumbar puncture needles: a systematic review and meta-analysis, Lancet 2018 · PMID 29223694</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Postdural puncture headache: Revisited, Best practice &amp; research. Clinical anaesthesiology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37321765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Postdural puncture headache: Beyond the evidence, Best practice &amp; research. Clinical anaesthesiology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39764816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Accidental dural puncture during epidural blood patch: a narrative review, International journal of obstetric anesthesia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37302183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Management of postdural puncture headache in the obstetric patient, Current opinion in anaesthesiology 2008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18458543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Nath et al., Lancet 2018 (110 trials, 31,412 participants)</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29223694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Multisociety consensus practice guidelines on PDPH, Reg Anesth Pain Med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37582578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Major neurologic complications with PDPH in obstetrics, Anesth Analg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31335402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Complications of unintentional dural puncture, 10-year observational study,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37880725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ASRA antithrombotic guidelines, 5th edition, Reg Anesth Pain Med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39880411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Consensus practice guidelines on PDPH, JAMA Netw Open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37581893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Severe PDPH, even if delayed or after discharge, warrants an EBP; ADP risk exists but EBP remains the primary treatment.</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749808">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Best practice &amp; research. Clinical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PDPH may occur late, post-discharge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Best practice &amp; research. Clinical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PDPH: Not just a temporary inconvenience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International journal of obstetric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ADP occurs during EBP in &lt;1% cases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Current opinion in anaesthesiology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Epidural blood patch treats severe postdural puncture headache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4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needle tip decides most of the risk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This is the one modifiable factor you hold in your hand.</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relative risk of 0.40 across 110 trials and 31,412 participants. Choosing the atraumatic needle prevents roughly two-thirds of these headaches before the puncture happens.</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Nath et al., Lancet 2018 (110 trials, 31,412 participants) · PMID 29223694</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BEST PRACTICE &amp; RESEARCH. CLINICAL ANAESTHESIOLOGY 2023</a:t>
            </a:r>
            <a:endParaRPr lang="en-US" sz="900" dirty="0"/>
          </a:p>
        </p:txBody>
      </p:sp>
      <p:sp>
        <p:nvSpPr>
          <p:cNvPr id="8" name="Text 6"/>
          <p:cNvSpPr/>
          <p:nvPr/>
        </p:nvSpPr>
        <p:spPr>
          <a:xfrm>
            <a:off x="749808" y="2491740"/>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PDPH may occur late, post-discharge</a:t>
            </a:r>
            <a:endParaRPr lang="en-US" sz="1400" dirty="0"/>
          </a:p>
        </p:txBody>
      </p:sp>
      <p:sp>
        <p:nvSpPr>
          <p:cNvPr id="9" name="Text 7"/>
          <p:cNvSpPr/>
          <p:nvPr/>
        </p:nvSpPr>
        <p:spPr>
          <a:xfrm>
            <a:off x="749808" y="2980436"/>
            <a:ext cx="2247824" cy="29448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PDPH can present late, even after discharge from the hospital.</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BEST PRACTICE &amp; RESEARCH. CLINICAL ANAESTHESIOLOGY 2024</a:t>
            </a:r>
            <a:endParaRPr lang="en-US" sz="900" dirty="0"/>
          </a:p>
        </p:txBody>
      </p:sp>
      <p:sp>
        <p:nvSpPr>
          <p:cNvPr id="13" name="Text 11"/>
          <p:cNvSpPr/>
          <p:nvPr/>
        </p:nvSpPr>
        <p:spPr>
          <a:xfrm>
            <a:off x="3564560" y="2491740"/>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PDPH: Not just a temporary inconvenience</a:t>
            </a:r>
            <a:endParaRPr lang="en-US" sz="1400" dirty="0"/>
          </a:p>
        </p:txBody>
      </p:sp>
      <p:sp>
        <p:nvSpPr>
          <p:cNvPr id="14" name="Text 12"/>
          <p:cNvSpPr/>
          <p:nvPr/>
        </p:nvSpPr>
        <p:spPr>
          <a:xfrm>
            <a:off x="3564560" y="2980436"/>
            <a:ext cx="2247824" cy="29448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PDPH can be debilitating short-term and associated with chronic manifestations or serious complications, so it should not be considered only a…</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INTERNATIONAL JOURNAL OF OBSTETRIC ANESTHESIA 2023</a:t>
            </a:r>
            <a:endParaRPr lang="en-US" sz="900" dirty="0"/>
          </a:p>
        </p:txBody>
      </p:sp>
      <p:sp>
        <p:nvSpPr>
          <p:cNvPr id="18" name="Text 16"/>
          <p:cNvSpPr/>
          <p:nvPr/>
        </p:nvSpPr>
        <p:spPr>
          <a:xfrm>
            <a:off x="6379312" y="2491740"/>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ADP occurs during EBP in &lt;1% cases</a:t>
            </a:r>
            <a:endParaRPr lang="en-US" sz="1400" dirty="0"/>
          </a:p>
        </p:txBody>
      </p:sp>
      <p:sp>
        <p:nvSpPr>
          <p:cNvPr id="19" name="Text 17"/>
          <p:cNvSpPr/>
          <p:nvPr/>
        </p:nvSpPr>
        <p:spPr>
          <a:xfrm>
            <a:off x="6379312" y="2980436"/>
            <a:ext cx="2247824" cy="29448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Accidental dural puncture (ADP) during epidural blood patch (EBP) may occur in 0.5-1% of cases.</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CURRENT OPINION IN ANAESTHESIOLOGY 2008</a:t>
            </a:r>
            <a:endParaRPr lang="en-US" sz="900" dirty="0"/>
          </a:p>
        </p:txBody>
      </p:sp>
      <p:sp>
        <p:nvSpPr>
          <p:cNvPr id="23" name="Text 21"/>
          <p:cNvSpPr/>
          <p:nvPr/>
        </p:nvSpPr>
        <p:spPr>
          <a:xfrm>
            <a:off x="9194063"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Epidural blood patch treats severe postdural puncture headache</a:t>
            </a:r>
            <a:endParaRPr lang="en-US" sz="1400" dirty="0"/>
          </a:p>
        </p:txBody>
      </p:sp>
      <p:sp>
        <p:nvSpPr>
          <p:cNvPr id="24" name="Text 22"/>
          <p:cNvSpPr/>
          <p:nvPr/>
        </p:nvSpPr>
        <p:spPr>
          <a:xfrm>
            <a:off x="9194063"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Epidural blood patch is justified as the treatment of choice for severe postdural puncture headache.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PDPH may occur late, post-discharge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Best practice &amp; research. Clinical</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PDPH can present late, even after discharge from the hospital.</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Postdural puncture headache: Revisited, Best practice &amp; research. Clinical anaesthesiology 2023 · PMID 37321765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PDPH: Not just a temporary inconvenience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Best practice &amp; research. Clinical</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PDPH can be debilitating short-term and associated with chronic manifestations or serious complications, so it should not be considered only a temporary inconvenience.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Postdural puncture headache: Beyond the evidence, Best practice &amp; research. Clinical anaesthesiology 2024 · PMID 39764816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ADP occurs during EBP in &lt;1% cases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International journal of obstetric</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Accidental dural puncture (ADP) during epidural blood patch (EBP) may occur in 0.5-1% of cases.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Accidental dural puncture during epidural blood patch: a narrative review, International journal of obstetric anesthesia 2023 · PMID 37302183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Postdural Puncture Headache</dc:title>
  <dc:subject>Intraoperative teaching</dc:subject>
  <dc:creator>Intraop Teaching Companion</dc:creator>
  <cp:lastModifiedBy>Intraop Teaching Companion</cp:lastModifiedBy>
  <cp:revision>1</cp:revision>
  <dcterms:created xsi:type="dcterms:W3CDTF">2026-07-29T07:12:10Z</dcterms:created>
  <dcterms:modified xsi:type="dcterms:W3CDTF">2026-07-29T07:12:10Z</dcterms:modified>
</cp:coreProperties>
</file>