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charts/chart11.xml" ContentType="application/vnd.openxmlformats-officedocument.drawingml.chart+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notesMasterIdLst>
    <p:notesMasterId r:id="rId2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charts/_rels/chart11.xml.rels><?xml version="1.0" encoding="UTF-8" standalone="yes"?><Relationships xmlns="http://schemas.openxmlformats.org/package/2006/relationships"><Relationship Id="rId1" Type="http://schemas.openxmlformats.org/officeDocument/2006/relationships/package" Target="../embeddings/Microsoft_Excel_Worksheet11.xlsx"/></Relationships>
</file>

<file path=ppt/charts/chart1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col"/>
        <c:grouping val="clustered"/>
        <c:varyColors val="0"/>
        <c:ser>
          <c:idx val="0"/>
          <c:order val="0"/>
          <c:tx>
            <c:strRef>
              <c:f>Sheet1!$B$1</c:f>
              <c:strCache>
                <c:ptCount val="1"/>
                <c:pt idx="0">
                  <c:v>1:1:1</c:v>
                </c:pt>
              </c:strCache>
            </c:strRef>
          </c:tx>
          <c:spPr>
            <a:solidFill>
              <a:srgbClr val="1C7293"/>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Sheet1!$A$2:$A$5</c:f>
              <c:multiLvlStrCache>
                <c:ptCount val="4"/>
                <c:lvl>
                  <c:pt idx="0">
                    <c:v>24h mortality</c:v>
                  </c:pt>
                  <c:pt idx="1">
                    <c:v>30d mortality</c:v>
                  </c:pt>
                  <c:pt idx="2">
                    <c:v>Death from exsanguination</c:v>
                  </c:pt>
                  <c:pt idx="3">
                    <c:v>Haemostasis achieved</c:v>
                  </c:pt>
                </c:lvl>
              </c:multiLvlStrCache>
            </c:multiLvlStrRef>
          </c:cat>
          <c:val>
            <c:numRef>
              <c:f>Sheet1!$B$2:$B$5</c:f>
              <c:numCache>
                <c:formatCode>General</c:formatCode>
                <c:ptCount val="4"/>
                <c:pt idx="0">
                  <c:v>12.7</c:v>
                </c:pt>
                <c:pt idx="1">
                  <c:v>22.4</c:v>
                </c:pt>
                <c:pt idx="2">
                  <c:v>9.2</c:v>
                </c:pt>
                <c:pt idx="3">
                  <c:v>86</c:v>
                </c:pt>
              </c:numCache>
            </c:numRef>
          </c:val>
        </c:ser>
        <c:ser>
          <c:idx val="1"/>
          <c:order val="1"/>
          <c:tx>
            <c:strRef>
              <c:f>Sheet1!$C$1</c:f>
              <c:strCache>
                <c:ptCount val="1"/>
                <c:pt idx="0">
                  <c:v>1:1:2</c:v>
                </c:pt>
              </c:strCache>
            </c:strRef>
          </c:tx>
          <c:spPr>
            <a:solidFill>
              <a:srgbClr val="12233F"/>
            </a:solidFill>
            <a:effectLst/>
          </c:spPr>
          <c:invertIfNegative val="0"/>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cat>
            <c:multiLvlStrRef>
              <c:f>Sheet1!$A$2:$A$5</c:f>
              <c:multiLvlStrCache>
                <c:ptCount val="4"/>
                <c:lvl>
                  <c:pt idx="0">
                    <c:v>24h mortality</c:v>
                  </c:pt>
                  <c:pt idx="1">
                    <c:v>30d mortality</c:v>
                  </c:pt>
                  <c:pt idx="2">
                    <c:v>Death from exsanguination</c:v>
                  </c:pt>
                  <c:pt idx="3">
                    <c:v>Haemostasis achieved</c:v>
                  </c:pt>
                </c:lvl>
              </c:multiLvlStrCache>
            </c:multiLvlStrRef>
          </c:cat>
          <c:val>
            <c:numRef>
              <c:f>Sheet1!$C$2:$C$5</c:f>
              <c:numCache>
                <c:formatCode>General</c:formatCode>
                <c:ptCount val="4"/>
                <c:pt idx="0">
                  <c:v>17</c:v>
                </c:pt>
                <c:pt idx="1">
                  <c:v>26.1</c:v>
                </c:pt>
                <c:pt idx="2">
                  <c:v>14.6</c:v>
                </c:pt>
                <c:pt idx="3">
                  <c:v>78</c:v>
                </c:pt>
              </c:numCache>
            </c:numRef>
          </c:val>
        </c:ser>
        <c:dLbls>
          <c:numFmt formatCode="#,##0" sourceLinked="0"/>
          <c:txPr>
            <a:bodyPr/>
            <a:lstStyle/>
            <a:p>
              <a:pPr>
                <a:defRPr b="0" i="0" strike="noStrike" sz="1100" u="none">
                  <a:solidFill>
                    <a:srgbClr val="2B3440"/>
                  </a:solidFill>
                  <a:latin typeface="Calibri"/>
                </a:defRPr>
              </a:pPr>
            </a:p>
          </c:txPr>
          <c:showLegendKey val="0"/>
          <c:showVal val="1"/>
          <c:showCatName val="0"/>
          <c:showSerName val="0"/>
          <c:showPercent val="0"/>
          <c:showBubbleSize val="0"/>
          <c:showLeaderLines val="0"/>
        </c:dLbls>
        <c:gapWidth val="150"/>
        <c:overlap val="0"/>
        <c:axId val="2094734554"/>
        <c:axId val="2094734552"/>
        <c:axId val="2094734556"/>
      </c:barChart>
      <c:catAx>
        <c:axId val="2094734554"/>
        <c:scaling>
          <c:orientation val="minMax"/>
        </c:scaling>
        <c:delete val="0"/>
        <c:axPos val="b"/>
        <c:numFmt formatCode="General" sourceLinked="1"/>
        <c:majorTickMark val="out"/>
        <c:minorTickMark val="none"/>
        <c:tickLblPos val="low"/>
        <c:spPr>
          <a:ln w="12700" cap="flat">
            <a:solidFill>
              <a:srgbClr val="888888"/>
            </a:solidFill>
            <a:prstDash val="solid"/>
            <a:round/>
          </a:ln>
        </c:spPr>
        <c:txPr>
          <a:bodyPr/>
          <a:lstStyle/>
          <a:p>
            <a:pPr>
              <a:defRPr sz="1100" b="0" i="0" u="none" strike="noStrike">
                <a:solidFill>
                  <a:srgbClr val="2B3440"/>
                </a:solidFill>
                <a:latin typeface="Calibri"/>
              </a:defRPr>
            </a:pPr>
            <a:endParaRPr lang="en-US"/>
          </a:p>
        </c:txPr>
        <c:crossAx val="2094734552"/>
        <c:crosses val="autoZero"/>
        <c:auto val="1"/>
        <c:lblAlgn val="ctr"/>
        <c:noMultiLvlLbl val="1"/>
      </c:catAx>
      <c:valAx>
        <c:axId val="2094734552"/>
        <c:scaling>
          <c:orientation val="minMax"/>
        </c:scaling>
        <c:delete val="0"/>
        <c:axPos val="l"/>
        <c:majorGridlines>
          <c:spPr>
            <a:ln w="6350" cap="flat">
              <a:solidFill>
                <a:srgbClr val="DCE1E6"/>
              </a:solidFill>
              <a:prstDash val="solid"/>
              <a:round/>
            </a:ln>
          </c:spPr>
        </c:majorGridlines>
        <c:title>
          <c:tx>
            <c:rich>
              <a:bodyPr/>
              <a:lstStyle/>
              <a:p>
                <a:pPr>
                  <a:defRPr sz="1000" b="0" i="0" u="none" strike="noStrike">
                    <a:solidFill>
                      <a:srgbClr val="5A6673"/>
                    </a:solidFill>
                    <a:latin typeface="Calibri"/>
                  </a:defRPr>
                </a:pPr>
                <a:r>
                  <a:rPr sz="1000" b="0" i="0" u="none" strike="noStrike">
                    <a:solidFill>
                      <a:srgbClr val="5A6673"/>
                    </a:solidFill>
                    <a:latin typeface="Calibri"/>
                  </a:rPr>
                  <a:t>% of patients</a:t>
                </a:r>
              </a:p>
            </c:rich>
          </c:tx>
          <c:layout/>
          <c:overlay val="0"/>
        </c:title>
        <c:numFmt formatCode="General" sourceLinked="0"/>
        <c:majorTickMark val="out"/>
        <c:minorTickMark val="none"/>
        <c:tickLblPos val="nextTo"/>
        <c:spPr>
          <a:ln w="12700" cap="flat">
            <a:solidFill>
              <a:srgbClr val="888888"/>
            </a:solidFill>
            <a:prstDash val="solid"/>
            <a:round/>
          </a:ln>
        </c:spPr>
        <c:txPr>
          <a:bodyPr/>
          <a:lstStyle/>
          <a:p>
            <a:pPr>
              <a:defRPr sz="1000" b="0" i="0" u="none" strike="noStrike">
                <a:solidFill>
                  <a:srgbClr val="000000"/>
                </a:solidFill>
                <a:latin typeface="Arial"/>
              </a:defRPr>
            </a:pPr>
            <a:endParaRPr lang="en-US"/>
          </a:p>
        </c:txPr>
        <c:crossAx val="2094734554"/>
        <c:crosses val="autoZero"/>
        <c:crossBetween val="between"/>
      </c:valAx>
      <c:spPr>
        <a:solidFill>
          <a:srgbClr val="FFFFFF"/>
        </a:solidFill>
        <a:ln w="12700" cap="flat">
          <a:solidFill>
            <a:srgbClr val="FFFFFF"/>
          </a:solidFill>
        </a:ln>
        <a:effectLst/>
      </c:spPr>
    </c:plotArea>
    <c:legend>
      <c:legendPos val="b"/>
      <c:overlay val="0"/>
      <c:txPr>
        <a:bodyPr/>
        <a:lstStyle/>
        <a:p>
          <a:pPr>
            <a:defRPr sz="1100">
              <a:latin typeface="Calibri"/>
              <a:cs typeface="Calibri"/>
            </a:defRPr>
          </a:pPr>
          <a:endParaRPr lang="en-US"/>
        </a:p>
      </c:txPr>
    </c:legend>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Assertion-per-slide deck. Each teaching point is one slide, and each carries the paper it came from in the footnote — open it if a claim matters to your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are prompts, not a checklist. Follow the ones that go somewhere.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The 1:1:1 group received more plasma (median 7 units versus 5) and considerably more platelets (12 units versus 6), while red cell volumes were similar at about 9 units in both groups. So the ratio strategy changes what comes out of the cooler alongside the red cells, not how much red cell is given.. The intervention is plasma and platelets, delivered early. Knowing the actual unit counts makes the logistics of activating the protocol concrete. [PROPPR trial, JAMA 2015]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Death from exsanguination at 24 hours and achievement of haemostasis. Neither mortality endpoint reached significance (12.7% vs 17.0% at 24h; 22.4% vs 26.1% at 30d). Exsanguination death fell from 14.6% to 9.2% and haemostasis rose from 78% to 86%. The trial is usually quoted as showing 1:1:1 works — what it showed is narrower and more interesting than that. [PROPPR trial, JAMA 2015]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PROPPR's primary outcomes were 24-hour and 30-day all-cause mortality, and neither reached statistical significance — 12.7% versus 17.0%, and 22.4% versus 26.1%. So it did not demonstrate a mortality benefit. What it did show, in prespecified ancillary outcomes, was less death from exsanguination (9.2% vs 14.6%) and more patients achieving haemostasis (86% vs 78%), without an increase in any of 23 prespecified complications. The defensible statement is that 1:1:1 increased the proportion of patients achieving haemostasis and reduced deaths from exsanguination, at no measured safety cost.. Ancillary outcomes can be real and useful without converting a negative primary outcome into a positive trial. Say what the trial measured. [PROPPR trial, JAMA 2015]</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Pitched at CA-2.</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chart" Target="/ppt/charts/chart11.xml"/><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33F"/>
        </a:solidFill>
      </p:bgPr>
    </p:bg>
    <p:spTree>
      <p:nvGrpSpPr>
        <p:cNvPr id="1" name=""/>
        <p:cNvGrpSpPr/>
        <p:nvPr/>
      </p:nvGrpSpPr>
      <p:grpSpPr>
        <a:xfrm>
          <a:off x="0" y="0"/>
          <a:ext cx="0" cy="0"/>
          <a:chOff x="0" y="0"/>
          <a:chExt cx="0" cy="0"/>
        </a:xfrm>
      </p:grpSpPr>
      <p:sp>
        <p:nvSpPr>
          <p:cNvPr id="2" name="Shape 0"/>
          <p:cNvSpPr/>
          <p:nvPr/>
        </p:nvSpPr>
        <p:spPr>
          <a:xfrm>
            <a:off x="8686800" y="-1005840"/>
            <a:ext cx="4754880" cy="4754880"/>
          </a:xfrm>
          <a:prstGeom prst="ellipse">
            <a:avLst/>
          </a:prstGeom>
          <a:solidFill>
            <a:srgbClr val="1B3255"/>
          </a:solidFill>
          <a:ln w="12700">
            <a:solidFill>
              <a:srgbClr val="333333"/>
            </a:solidFill>
            <a:prstDash val="solid"/>
          </a:ln>
        </p:spPr>
      </p:sp>
      <p:sp>
        <p:nvSpPr>
          <p:cNvPr id="3" name="Shape 1"/>
          <p:cNvSpPr/>
          <p:nvPr/>
        </p:nvSpPr>
        <p:spPr>
          <a:xfrm>
            <a:off x="10058400" y="3017520"/>
            <a:ext cx="3108960" cy="3108960"/>
          </a:xfrm>
          <a:prstGeom prst="ellipse">
            <a:avLst/>
          </a:prstGeom>
          <a:solidFill>
            <a:srgbClr val="17294A"/>
          </a:solidFill>
          <a:ln w="12700">
            <a:solidFill>
              <a:srgbClr val="333333"/>
            </a:solidFill>
            <a:prstDash val="solid"/>
          </a:ln>
        </p:spPr>
      </p:sp>
      <p:sp>
        <p:nvSpPr>
          <p:cNvPr id="4" name="Text 2"/>
          <p:cNvSpPr/>
          <p:nvPr/>
        </p:nvSpPr>
        <p:spPr>
          <a:xfrm>
            <a:off x="566928" y="1600200"/>
            <a:ext cx="7680960"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HEMATOLOGIC SYSTEM</a:t>
            </a:r>
            <a:endParaRPr lang="en-US" sz="1050" dirty="0"/>
          </a:p>
        </p:txBody>
      </p:sp>
      <p:sp>
        <p:nvSpPr>
          <p:cNvPr id="5" name="Text 3"/>
          <p:cNvSpPr/>
          <p:nvPr/>
        </p:nvSpPr>
        <p:spPr>
          <a:xfrm>
            <a:off x="566928" y="1920240"/>
            <a:ext cx="7680960" cy="1463040"/>
          </a:xfrm>
          <a:prstGeom prst="rect">
            <a:avLst/>
          </a:prstGeom>
          <a:noFill/>
          <a:ln/>
        </p:spPr>
        <p:txBody>
          <a:bodyPr wrap="square" rtlCol="0" anchor="t"/>
          <a:lstStyle/>
          <a:p>
            <a:pPr indent="0" marL="0">
              <a:buNone/>
            </a:pPr>
            <a:r>
              <a:rPr lang="en-US" sz="4000" b="1" dirty="0">
                <a:solidFill>
                  <a:srgbClr val="FFFFFF"/>
                </a:solidFill>
                <a:latin typeface="Cambria" pitchFamily="34" charset="0"/>
                <a:ea typeface="Cambria" pitchFamily="34" charset="-122"/>
                <a:cs typeface="Cambria" pitchFamily="34" charset="-120"/>
              </a:rPr>
              <a:t>Massive Transfusion and Hemorrhagic Shock</a:t>
            </a:r>
            <a:endParaRPr lang="en-US" sz="4000" dirty="0"/>
          </a:p>
        </p:txBody>
      </p:sp>
      <p:sp>
        <p:nvSpPr>
          <p:cNvPr id="6" name="Text 4"/>
          <p:cNvSpPr/>
          <p:nvPr/>
        </p:nvSpPr>
        <p:spPr>
          <a:xfrm>
            <a:off x="566928" y="3520440"/>
            <a:ext cx="7680960" cy="329184"/>
          </a:xfrm>
          <a:prstGeom prst="rect">
            <a:avLst/>
          </a:prstGeom>
          <a:noFill/>
          <a:ln/>
        </p:spPr>
        <p:txBody>
          <a:bodyPr wrap="square" rtlCol="0" anchor="ctr"/>
          <a:lstStyle/>
          <a:p>
            <a:pPr indent="0" marL="0">
              <a:buNone/>
            </a:pPr>
            <a:r>
              <a:rPr lang="en-US" sz="1500" dirty="0">
                <a:solidFill>
                  <a:srgbClr val="C6D4E6"/>
                </a:solidFill>
                <a:latin typeface="Calibri" pitchFamily="34" charset="0"/>
                <a:ea typeface="Calibri" pitchFamily="34" charset="-122"/>
                <a:cs typeface="Calibri" pitchFamily="34" charset="-120"/>
              </a:rPr>
              <a:t>Intraoperative teaching · CA-2</a:t>
            </a:r>
            <a:endParaRPr lang="en-US" sz="1500" dirty="0"/>
          </a:p>
        </p:txBody>
      </p:sp>
      <p:sp>
        <p:nvSpPr>
          <p:cNvPr id="7" name="Text 5"/>
          <p:cNvSpPr/>
          <p:nvPr/>
        </p:nvSpPr>
        <p:spPr>
          <a:xfrm>
            <a:off x="566928" y="4297680"/>
            <a:ext cx="7680960" cy="548640"/>
          </a:xfrm>
          <a:prstGeom prst="rect">
            <a:avLst/>
          </a:prstGeom>
          <a:noFill/>
          <a:ln/>
        </p:spPr>
        <p:txBody>
          <a:bodyPr wrap="square" rtlCol="0" anchor="t"/>
          <a:lstStyle/>
          <a:p>
            <a:pPr indent="0" marL="0">
              <a:buNone/>
            </a:pPr>
            <a:r>
              <a:rPr lang="en-US" sz="1050" i="1" dirty="0">
                <a:solidFill>
                  <a:srgbClr val="7C93B3"/>
                </a:solidFill>
                <a:latin typeface="Calibri" pitchFamily="34" charset="0"/>
                <a:ea typeface="Calibri" pitchFamily="34" charset="-122"/>
                <a:cs typeface="Calibri" pitchFamily="34" charset="-120"/>
              </a:rPr>
              <a:t>Hematologic System · Transfusion Therapy for Massive Hemorrhage</a:t>
            </a:r>
            <a:endParaRPr lang="en-US" sz="1050" dirty="0"/>
          </a:p>
        </p:txBody>
      </p:sp>
      <p:sp>
        <p:nvSpPr>
          <p:cNvPr id="8" name="Text 6"/>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Massive transfusion protocols key in trauma coagulopathy</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Annales francaises d'anesthesie et</a:t>
            </a:r>
            <a:endParaRPr lang="en-US" sz="1400" dirty="0"/>
          </a:p>
        </p:txBody>
      </p:sp>
      <p:sp>
        <p:nvSpPr>
          <p:cNvPr id="5" name="Shape 3"/>
          <p:cNvSpPr/>
          <p:nvPr/>
        </p:nvSpPr>
        <p:spPr>
          <a:xfrm>
            <a:off x="566928" y="2194560"/>
            <a:ext cx="11057839" cy="3163824"/>
          </a:xfrm>
          <a:prstGeom prst="roundRect">
            <a:avLst>
              <a:gd name="adj" fmla="val 1734"/>
            </a:avLst>
          </a:prstGeom>
          <a:solidFill>
            <a:srgbClr val="F4F6F8"/>
          </a:solidFill>
          <a:ln w="12700">
            <a:solidFill>
              <a:srgbClr val="DCE1E6"/>
            </a:solidFill>
            <a:prstDash val="solid"/>
          </a:ln>
        </p:spPr>
      </p:sp>
      <p:sp>
        <p:nvSpPr>
          <p:cNvPr id="6" name="Shape 4"/>
          <p:cNvSpPr/>
          <p:nvPr/>
        </p:nvSpPr>
        <p:spPr>
          <a:xfrm>
            <a:off x="566928" y="2286000"/>
            <a:ext cx="45720" cy="2980944"/>
          </a:xfrm>
          <a:prstGeom prst="rect">
            <a:avLst/>
          </a:prstGeom>
          <a:solidFill>
            <a:srgbClr val="1C7293"/>
          </a:solidFill>
          <a:ln w="12700">
            <a:solidFill>
              <a:srgbClr val="333333"/>
            </a:solidFill>
            <a:prstDash val="solid"/>
          </a:ln>
        </p:spPr>
      </p:sp>
      <p:sp>
        <p:nvSpPr>
          <p:cNvPr id="7" name="Text 5"/>
          <p:cNvSpPr/>
          <p:nvPr/>
        </p:nvSpPr>
        <p:spPr>
          <a:xfrm>
            <a:off x="932688" y="2377440"/>
            <a:ext cx="10326319" cy="2798064"/>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Early activation of massive transfusion protocols with high ratios (RBC:FFP:Platelets) is key in trauma-induced coagulopathy for hemostatic resuscitation.</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Trauma-induced coagulopathy, Annales francaises d'anesthesie et de reanimation 2013 · PMID 23916515</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this changes about the next case</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Colour is the strength of the evidence behind each step, not the urgency.</a:t>
            </a:r>
            <a:endParaRPr lang="en-US" sz="1400" dirty="0"/>
          </a:p>
        </p:txBody>
      </p:sp>
      <p:sp>
        <p:nvSpPr>
          <p:cNvPr id="5" name="Shape 3"/>
          <p:cNvSpPr/>
          <p:nvPr/>
        </p:nvSpPr>
        <p:spPr>
          <a:xfrm>
            <a:off x="566928" y="1938528"/>
            <a:ext cx="11057839" cy="841248"/>
          </a:xfrm>
          <a:prstGeom prst="roundRect">
            <a:avLst>
              <a:gd name="adj" fmla="val 6522"/>
            </a:avLst>
          </a:prstGeom>
          <a:solidFill>
            <a:srgbClr val="F4F6F8"/>
          </a:solidFill>
          <a:ln w="12700">
            <a:solidFill>
              <a:srgbClr val="F4F6F8"/>
            </a:solidFill>
            <a:prstDash val="solid"/>
          </a:ln>
        </p:spPr>
      </p:sp>
      <p:sp>
        <p:nvSpPr>
          <p:cNvPr id="6" name="Shape 4"/>
          <p:cNvSpPr/>
          <p:nvPr/>
        </p:nvSpPr>
        <p:spPr>
          <a:xfrm>
            <a:off x="566928" y="1993392"/>
            <a:ext cx="41148" cy="731520"/>
          </a:xfrm>
          <a:prstGeom prst="rect">
            <a:avLst/>
          </a:prstGeom>
          <a:solidFill>
            <a:srgbClr val="1C7293"/>
          </a:solidFill>
          <a:ln w="12700">
            <a:solidFill>
              <a:srgbClr val="333333"/>
            </a:solidFill>
            <a:prstDash val="solid"/>
          </a:ln>
        </p:spPr>
      </p:sp>
      <p:sp>
        <p:nvSpPr>
          <p:cNvPr id="7" name="Shape 5"/>
          <p:cNvSpPr/>
          <p:nvPr/>
        </p:nvSpPr>
        <p:spPr>
          <a:xfrm>
            <a:off x="768096" y="2203704"/>
            <a:ext cx="310896" cy="310896"/>
          </a:xfrm>
          <a:prstGeom prst="ellipse">
            <a:avLst/>
          </a:prstGeom>
          <a:solidFill>
            <a:srgbClr val="1C7293"/>
          </a:solidFill>
          <a:ln w="12700">
            <a:solidFill>
              <a:srgbClr val="333333"/>
            </a:solidFill>
            <a:prstDash val="solid"/>
          </a:ln>
        </p:spPr>
      </p:sp>
      <p:sp>
        <p:nvSpPr>
          <p:cNvPr id="8" name="Text 6"/>
          <p:cNvSpPr/>
          <p:nvPr/>
        </p:nvSpPr>
        <p:spPr>
          <a:xfrm>
            <a:off x="768096" y="220370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10253167" cy="658368"/>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Current massive transfusion protocols should utilize between 1:1:1 and 1:1:2 ratios of plasma, platelets, and red blood cells.</a:t>
            </a:r>
            <a:endParaRPr lang="en-US" sz="1150" dirty="0"/>
          </a:p>
        </p:txBody>
      </p:sp>
      <p:sp>
        <p:nvSpPr>
          <p:cNvPr id="10" name="Shape 8"/>
          <p:cNvSpPr/>
          <p:nvPr/>
        </p:nvSpPr>
        <p:spPr>
          <a:xfrm>
            <a:off x="566928" y="2907792"/>
            <a:ext cx="11057839" cy="841248"/>
          </a:xfrm>
          <a:prstGeom prst="roundRect">
            <a:avLst>
              <a:gd name="adj" fmla="val 6522"/>
            </a:avLst>
          </a:prstGeom>
          <a:solidFill>
            <a:srgbClr val="F4F6F8"/>
          </a:solidFill>
          <a:ln w="12700">
            <a:solidFill>
              <a:srgbClr val="F4F6F8"/>
            </a:solidFill>
            <a:prstDash val="solid"/>
          </a:ln>
        </p:spPr>
      </p:sp>
      <p:sp>
        <p:nvSpPr>
          <p:cNvPr id="11" name="Shape 9"/>
          <p:cNvSpPr/>
          <p:nvPr/>
        </p:nvSpPr>
        <p:spPr>
          <a:xfrm>
            <a:off x="566928" y="2962656"/>
            <a:ext cx="41148" cy="731520"/>
          </a:xfrm>
          <a:prstGeom prst="rect">
            <a:avLst/>
          </a:prstGeom>
          <a:solidFill>
            <a:srgbClr val="1C7293"/>
          </a:solidFill>
          <a:ln w="12700">
            <a:solidFill>
              <a:srgbClr val="333333"/>
            </a:solidFill>
            <a:prstDash val="solid"/>
          </a:ln>
        </p:spPr>
      </p:sp>
      <p:sp>
        <p:nvSpPr>
          <p:cNvPr id="12" name="Shape 10"/>
          <p:cNvSpPr/>
          <p:nvPr/>
        </p:nvSpPr>
        <p:spPr>
          <a:xfrm>
            <a:off x="768096" y="3172968"/>
            <a:ext cx="310896" cy="310896"/>
          </a:xfrm>
          <a:prstGeom prst="ellipse">
            <a:avLst/>
          </a:prstGeom>
          <a:solidFill>
            <a:srgbClr val="1C7293"/>
          </a:solidFill>
          <a:ln w="12700">
            <a:solidFill>
              <a:srgbClr val="333333"/>
            </a:solidFill>
            <a:prstDash val="solid"/>
          </a:ln>
        </p:spPr>
      </p:sp>
      <p:sp>
        <p:nvSpPr>
          <p:cNvPr id="13" name="Text 11"/>
          <p:cNvSpPr/>
          <p:nvPr/>
        </p:nvSpPr>
        <p:spPr>
          <a:xfrm>
            <a:off x="768096" y="3172968"/>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1188720" y="2999232"/>
            <a:ext cx="10253167" cy="658368"/>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The provided text is an abstract list from a conference, not a paper detailing massive transfusion protocols or hemorrhagic shock management. Therefore, I cannot extract a specific, actionable teaching point related to that topic from this source.</a:t>
            </a:r>
            <a:endParaRPr lang="en-US" sz="1150" dirty="0"/>
          </a:p>
        </p:txBody>
      </p:sp>
      <p:sp>
        <p:nvSpPr>
          <p:cNvPr id="15" name="Shape 13"/>
          <p:cNvSpPr/>
          <p:nvPr/>
        </p:nvSpPr>
        <p:spPr>
          <a:xfrm>
            <a:off x="566928" y="3877056"/>
            <a:ext cx="11057839" cy="841248"/>
          </a:xfrm>
          <a:prstGeom prst="roundRect">
            <a:avLst>
              <a:gd name="adj" fmla="val 6522"/>
            </a:avLst>
          </a:prstGeom>
          <a:solidFill>
            <a:srgbClr val="F4F6F8"/>
          </a:solidFill>
          <a:ln w="12700">
            <a:solidFill>
              <a:srgbClr val="F4F6F8"/>
            </a:solidFill>
            <a:prstDash val="solid"/>
          </a:ln>
        </p:spPr>
      </p:sp>
      <p:sp>
        <p:nvSpPr>
          <p:cNvPr id="16" name="Shape 14"/>
          <p:cNvSpPr/>
          <p:nvPr/>
        </p:nvSpPr>
        <p:spPr>
          <a:xfrm>
            <a:off x="566928" y="3931920"/>
            <a:ext cx="41148" cy="731520"/>
          </a:xfrm>
          <a:prstGeom prst="rect">
            <a:avLst/>
          </a:prstGeom>
          <a:solidFill>
            <a:srgbClr val="1C7293"/>
          </a:solidFill>
          <a:ln w="12700">
            <a:solidFill>
              <a:srgbClr val="333333"/>
            </a:solidFill>
            <a:prstDash val="solid"/>
          </a:ln>
        </p:spPr>
      </p:sp>
      <p:sp>
        <p:nvSpPr>
          <p:cNvPr id="17" name="Shape 15"/>
          <p:cNvSpPr/>
          <p:nvPr/>
        </p:nvSpPr>
        <p:spPr>
          <a:xfrm>
            <a:off x="768096" y="4142232"/>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4142232"/>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968496"/>
            <a:ext cx="10253167" cy="658368"/>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In major hemorrhage protocols, give no fewer than four units of fresh frozen plasma and one unit of platelets for every eight units of red blood cells.</a:t>
            </a:r>
            <a:endParaRPr lang="en-US" sz="1150" dirty="0"/>
          </a:p>
        </p:txBody>
      </p:sp>
      <p:sp>
        <p:nvSpPr>
          <p:cNvPr id="20" name="Shape 18"/>
          <p:cNvSpPr/>
          <p:nvPr/>
        </p:nvSpPr>
        <p:spPr>
          <a:xfrm>
            <a:off x="566928" y="4846320"/>
            <a:ext cx="11057839" cy="841248"/>
          </a:xfrm>
          <a:prstGeom prst="roundRect">
            <a:avLst>
              <a:gd name="adj" fmla="val 6522"/>
            </a:avLst>
          </a:prstGeom>
          <a:solidFill>
            <a:srgbClr val="F4F6F8"/>
          </a:solidFill>
          <a:ln w="12700">
            <a:solidFill>
              <a:srgbClr val="F4F6F8"/>
            </a:solidFill>
            <a:prstDash val="solid"/>
          </a:ln>
        </p:spPr>
      </p:sp>
      <p:sp>
        <p:nvSpPr>
          <p:cNvPr id="21" name="Shape 19"/>
          <p:cNvSpPr/>
          <p:nvPr/>
        </p:nvSpPr>
        <p:spPr>
          <a:xfrm>
            <a:off x="566928" y="4901184"/>
            <a:ext cx="41148" cy="731520"/>
          </a:xfrm>
          <a:prstGeom prst="rect">
            <a:avLst/>
          </a:prstGeom>
          <a:solidFill>
            <a:srgbClr val="1C7293"/>
          </a:solidFill>
          <a:ln w="12700">
            <a:solidFill>
              <a:srgbClr val="333333"/>
            </a:solidFill>
            <a:prstDash val="solid"/>
          </a:ln>
        </p:spPr>
      </p:sp>
      <p:sp>
        <p:nvSpPr>
          <p:cNvPr id="22" name="Shape 20"/>
          <p:cNvSpPr/>
          <p:nvPr/>
        </p:nvSpPr>
        <p:spPr>
          <a:xfrm>
            <a:off x="768096" y="5111496"/>
            <a:ext cx="310896" cy="310896"/>
          </a:xfrm>
          <a:prstGeom prst="ellipse">
            <a:avLst/>
          </a:prstGeom>
          <a:solidFill>
            <a:srgbClr val="1C7293"/>
          </a:solidFill>
          <a:ln w="12700">
            <a:solidFill>
              <a:srgbClr val="333333"/>
            </a:solidFill>
            <a:prstDash val="solid"/>
          </a:ln>
        </p:spPr>
      </p:sp>
      <p:sp>
        <p:nvSpPr>
          <p:cNvPr id="23" name="Text 21"/>
          <p:cNvSpPr/>
          <p:nvPr/>
        </p:nvSpPr>
        <p:spPr>
          <a:xfrm>
            <a:off x="768096" y="51114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1188720" y="4937760"/>
            <a:ext cx="10253167" cy="658368"/>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Early activation of massive transfusion protocols with high ratios (RBC:FFP:Platelets) is key in trauma-induced coagulopathy for hemostatic resuscitation.</a:t>
            </a:r>
            <a:endParaRPr lang="en-US" sz="1150" dirty="0"/>
          </a:p>
        </p:txBody>
      </p:sp>
      <p:sp>
        <p:nvSpPr>
          <p:cNvPr id="25" name="Text 2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The oral-boards stem on the next slide puts these into one scenario.</a:t>
            </a:r>
            <a:endParaRPr lang="en-US" sz="900" dirty="0"/>
          </a:p>
        </p:txBody>
      </p:sp>
      <p:sp>
        <p:nvSpPr>
          <p:cNvPr id="26" name="Text 2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KEY TAKEAWAYS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to carry into the next case</a:t>
            </a:r>
            <a:endParaRPr lang="en-US" sz="2700" dirty="0"/>
          </a:p>
        </p:txBody>
      </p:sp>
      <p:sp>
        <p:nvSpPr>
          <p:cNvPr id="4" name="Shape 2"/>
          <p:cNvSpPr/>
          <p:nvPr/>
        </p:nvSpPr>
        <p:spPr>
          <a:xfrm>
            <a:off x="566928" y="1463040"/>
            <a:ext cx="2613584" cy="4114800"/>
          </a:xfrm>
          <a:prstGeom prst="roundRect">
            <a:avLst>
              <a:gd name="adj" fmla="val 2099"/>
            </a:avLst>
          </a:prstGeom>
          <a:solidFill>
            <a:srgbClr val="F4F6F8"/>
          </a:solidFill>
          <a:ln w="12700">
            <a:solidFill>
              <a:srgbClr val="F4F6F8"/>
            </a:solidFill>
            <a:prstDash val="solid"/>
          </a:ln>
        </p:spPr>
      </p:sp>
      <p:sp>
        <p:nvSpPr>
          <p:cNvPr id="5" name="Shape 3"/>
          <p:cNvSpPr/>
          <p:nvPr/>
        </p:nvSpPr>
        <p:spPr>
          <a:xfrm>
            <a:off x="566928" y="1463040"/>
            <a:ext cx="2613584" cy="54864"/>
          </a:xfrm>
          <a:prstGeom prst="rect">
            <a:avLst/>
          </a:prstGeom>
          <a:solidFill>
            <a:srgbClr val="1C7293"/>
          </a:solidFill>
          <a:ln w="12700">
            <a:solidFill>
              <a:srgbClr val="333333"/>
            </a:solidFill>
            <a:prstDash val="solid"/>
          </a:ln>
        </p:spPr>
      </p:sp>
      <p:sp>
        <p:nvSpPr>
          <p:cNvPr id="6" name="Text 4"/>
          <p:cNvSpPr/>
          <p:nvPr/>
        </p:nvSpPr>
        <p:spPr>
          <a:xfrm>
            <a:off x="749808" y="1682496"/>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Massive transfusion: Use 1:1:1 to 1:1:2 ratios</a:t>
            </a:r>
            <a:endParaRPr lang="en-US" sz="1400" dirty="0"/>
          </a:p>
        </p:txBody>
      </p:sp>
      <p:sp>
        <p:nvSpPr>
          <p:cNvPr id="7" name="Text 5"/>
          <p:cNvSpPr/>
          <p:nvPr/>
        </p:nvSpPr>
        <p:spPr>
          <a:xfrm>
            <a:off x="749808" y="2171192"/>
            <a:ext cx="2247824" cy="318719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American journal of emergency medicine 2020</a:t>
            </a:r>
            <a:endParaRPr lang="en-US" sz="1150" dirty="0"/>
          </a:p>
        </p:txBody>
      </p:sp>
      <p:sp>
        <p:nvSpPr>
          <p:cNvPr id="8" name="Shape 6"/>
          <p:cNvSpPr/>
          <p:nvPr/>
        </p:nvSpPr>
        <p:spPr>
          <a:xfrm>
            <a:off x="3381680" y="1463040"/>
            <a:ext cx="2613584" cy="4114800"/>
          </a:xfrm>
          <a:prstGeom prst="roundRect">
            <a:avLst>
              <a:gd name="adj" fmla="val 2099"/>
            </a:avLst>
          </a:prstGeom>
          <a:solidFill>
            <a:srgbClr val="F4F6F8"/>
          </a:solidFill>
          <a:ln w="12700">
            <a:solidFill>
              <a:srgbClr val="F4F6F8"/>
            </a:solidFill>
            <a:prstDash val="solid"/>
          </a:ln>
        </p:spPr>
      </p:sp>
      <p:sp>
        <p:nvSpPr>
          <p:cNvPr id="9" name="Shape 7"/>
          <p:cNvSpPr/>
          <p:nvPr/>
        </p:nvSpPr>
        <p:spPr>
          <a:xfrm>
            <a:off x="3381680" y="1463040"/>
            <a:ext cx="2613584" cy="54864"/>
          </a:xfrm>
          <a:prstGeom prst="rect">
            <a:avLst/>
          </a:prstGeom>
          <a:solidFill>
            <a:srgbClr val="1C7293"/>
          </a:solidFill>
          <a:ln w="12700">
            <a:solidFill>
              <a:srgbClr val="333333"/>
            </a:solidFill>
            <a:prstDash val="solid"/>
          </a:ln>
        </p:spPr>
      </p:sp>
      <p:sp>
        <p:nvSpPr>
          <p:cNvPr id="10" name="Text 8"/>
          <p:cNvSpPr/>
          <p:nvPr/>
        </p:nvSpPr>
        <p:spPr>
          <a:xfrm>
            <a:off x="3564560" y="1682496"/>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Confirm tube position bronchoscopically</a:t>
            </a:r>
            <a:endParaRPr lang="en-US" sz="1400" dirty="0"/>
          </a:p>
        </p:txBody>
      </p:sp>
      <p:sp>
        <p:nvSpPr>
          <p:cNvPr id="11" name="Text 9"/>
          <p:cNvSpPr/>
          <p:nvPr/>
        </p:nvSpPr>
        <p:spPr>
          <a:xfrm>
            <a:off x="3564560" y="2171192"/>
            <a:ext cx="2247824" cy="318719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England) 2016</a:t>
            </a:r>
            <a:endParaRPr lang="en-US" sz="1150" dirty="0"/>
          </a:p>
        </p:txBody>
      </p:sp>
      <p:sp>
        <p:nvSpPr>
          <p:cNvPr id="12" name="Shape 10"/>
          <p:cNvSpPr/>
          <p:nvPr/>
        </p:nvSpPr>
        <p:spPr>
          <a:xfrm>
            <a:off x="6196432" y="1463040"/>
            <a:ext cx="2613584" cy="4114800"/>
          </a:xfrm>
          <a:prstGeom prst="roundRect">
            <a:avLst>
              <a:gd name="adj" fmla="val 2099"/>
            </a:avLst>
          </a:prstGeom>
          <a:solidFill>
            <a:srgbClr val="F4F6F8"/>
          </a:solidFill>
          <a:ln w="12700">
            <a:solidFill>
              <a:srgbClr val="F4F6F8"/>
            </a:solidFill>
            <a:prstDash val="solid"/>
          </a:ln>
        </p:spPr>
      </p:sp>
      <p:sp>
        <p:nvSpPr>
          <p:cNvPr id="13" name="Shape 11"/>
          <p:cNvSpPr/>
          <p:nvPr/>
        </p:nvSpPr>
        <p:spPr>
          <a:xfrm>
            <a:off x="6196432" y="1463040"/>
            <a:ext cx="2613584" cy="54864"/>
          </a:xfrm>
          <a:prstGeom prst="rect">
            <a:avLst/>
          </a:prstGeom>
          <a:solidFill>
            <a:srgbClr val="1C7293"/>
          </a:solidFill>
          <a:ln w="12700">
            <a:solidFill>
              <a:srgbClr val="333333"/>
            </a:solidFill>
            <a:prstDash val="solid"/>
          </a:ln>
        </p:spPr>
      </p:sp>
      <p:sp>
        <p:nvSpPr>
          <p:cNvPr id="14" name="Text 12"/>
          <p:cNvSpPr/>
          <p:nvPr/>
        </p:nvSpPr>
        <p:spPr>
          <a:xfrm>
            <a:off x="6379312"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Massive transfusion: FFP ≥ 4U &amp; Plt ≥ 1U per 8U RBC</a:t>
            </a:r>
            <a:endParaRPr lang="en-US" sz="1400" dirty="0"/>
          </a:p>
        </p:txBody>
      </p:sp>
      <p:sp>
        <p:nvSpPr>
          <p:cNvPr id="15" name="Text 13"/>
          <p:cNvSpPr/>
          <p:nvPr/>
        </p:nvSpPr>
        <p:spPr>
          <a:xfrm>
            <a:off x="6379312" y="2388108"/>
            <a:ext cx="2247824" cy="2970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Medical journal of Australia 2024</a:t>
            </a:r>
            <a:endParaRPr lang="en-US" sz="1150" dirty="0"/>
          </a:p>
        </p:txBody>
      </p:sp>
      <p:sp>
        <p:nvSpPr>
          <p:cNvPr id="16" name="Shape 14"/>
          <p:cNvSpPr/>
          <p:nvPr/>
        </p:nvSpPr>
        <p:spPr>
          <a:xfrm>
            <a:off x="9011183" y="1463040"/>
            <a:ext cx="2613584" cy="4114800"/>
          </a:xfrm>
          <a:prstGeom prst="roundRect">
            <a:avLst>
              <a:gd name="adj" fmla="val 2099"/>
            </a:avLst>
          </a:prstGeom>
          <a:solidFill>
            <a:srgbClr val="F4F6F8"/>
          </a:solidFill>
          <a:ln w="12700">
            <a:solidFill>
              <a:srgbClr val="F4F6F8"/>
            </a:solidFill>
            <a:prstDash val="solid"/>
          </a:ln>
        </p:spPr>
      </p:sp>
      <p:sp>
        <p:nvSpPr>
          <p:cNvPr id="17" name="Shape 15"/>
          <p:cNvSpPr/>
          <p:nvPr/>
        </p:nvSpPr>
        <p:spPr>
          <a:xfrm>
            <a:off x="9011183" y="1463040"/>
            <a:ext cx="2613584" cy="54864"/>
          </a:xfrm>
          <a:prstGeom prst="rect">
            <a:avLst/>
          </a:prstGeom>
          <a:solidFill>
            <a:srgbClr val="1C7293"/>
          </a:solidFill>
          <a:ln w="12700">
            <a:solidFill>
              <a:srgbClr val="333333"/>
            </a:solidFill>
            <a:prstDash val="solid"/>
          </a:ln>
        </p:spPr>
      </p:sp>
      <p:sp>
        <p:nvSpPr>
          <p:cNvPr id="18" name="Text 16"/>
          <p:cNvSpPr/>
          <p:nvPr/>
        </p:nvSpPr>
        <p:spPr>
          <a:xfrm>
            <a:off x="9194063" y="1682496"/>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Massive transfusion protocols key in trauma coagulopathy</a:t>
            </a:r>
            <a:endParaRPr lang="en-US" sz="1400" dirty="0"/>
          </a:p>
        </p:txBody>
      </p:sp>
      <p:sp>
        <p:nvSpPr>
          <p:cNvPr id="19" name="Text 17"/>
          <p:cNvSpPr/>
          <p:nvPr/>
        </p:nvSpPr>
        <p:spPr>
          <a:xfrm>
            <a:off x="9194063" y="2388108"/>
            <a:ext cx="2247824" cy="29702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Annales francaises d'anesthesie et de reanimation 2013</a:t>
            </a:r>
            <a:endParaRPr lang="en-US" sz="1150" dirty="0"/>
          </a:p>
        </p:txBody>
      </p:sp>
      <p:sp>
        <p:nvSpPr>
          <p:cNvPr id="20" name="Shape 18"/>
          <p:cNvSpPr/>
          <p:nvPr/>
        </p:nvSpPr>
        <p:spPr>
          <a:xfrm>
            <a:off x="566928" y="5577840"/>
            <a:ext cx="11057839" cy="566928"/>
          </a:xfrm>
          <a:prstGeom prst="roundRect">
            <a:avLst>
              <a:gd name="adj" fmla="val 8065"/>
            </a:avLst>
          </a:prstGeom>
          <a:solidFill>
            <a:srgbClr val="12233F"/>
          </a:solidFill>
          <a:ln w="12700">
            <a:solidFill>
              <a:srgbClr val="333333"/>
            </a:solidFill>
            <a:prstDash val="solid"/>
          </a:ln>
        </p:spPr>
      </p:sp>
      <p:sp>
        <p:nvSpPr>
          <p:cNvPr id="21" name="Text 19"/>
          <p:cNvSpPr/>
          <p:nvPr/>
        </p:nvSpPr>
        <p:spPr>
          <a:xfrm>
            <a:off x="841248" y="5669280"/>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Activate massive transfusion early using RBC:FFP:Platelet ratios of 1:1:1 to 1:1:2 for optimal hemostasis in hemorrhagic shock.</a:t>
            </a:r>
            <a:endParaRPr lang="en-US" sz="1300" dirty="0"/>
          </a:p>
        </p:txBody>
      </p:sp>
      <p:sp>
        <p:nvSpPr>
          <p:cNvPr id="22" name="Text 20"/>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THE ROOM</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Questions I'll ask you</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Think them through before we start, not while I am asking.</a:t>
            </a:r>
            <a:endParaRPr lang="en-US" sz="1400" dirty="0"/>
          </a:p>
        </p:txBody>
      </p:sp>
      <p:sp>
        <p:nvSpPr>
          <p:cNvPr id="5" name="Shape 3"/>
          <p:cNvSpPr/>
          <p:nvPr/>
        </p:nvSpPr>
        <p:spPr>
          <a:xfrm>
            <a:off x="566928" y="1938528"/>
            <a:ext cx="5400904" cy="1170432"/>
          </a:xfrm>
          <a:prstGeom prst="roundRect">
            <a:avLst>
              <a:gd name="adj" fmla="val 4688"/>
            </a:avLst>
          </a:prstGeom>
          <a:solidFill>
            <a:srgbClr val="F4F6F8"/>
          </a:solidFill>
          <a:ln w="12700">
            <a:solidFill>
              <a:srgbClr val="F4F6F8"/>
            </a:solidFill>
            <a:prstDash val="solid"/>
          </a:ln>
        </p:spPr>
      </p:sp>
      <p:sp>
        <p:nvSpPr>
          <p:cNvPr id="6" name="Shape 4"/>
          <p:cNvSpPr/>
          <p:nvPr/>
        </p:nvSpPr>
        <p:spPr>
          <a:xfrm>
            <a:off x="566928" y="1993392"/>
            <a:ext cx="41148" cy="1060704"/>
          </a:xfrm>
          <a:prstGeom prst="rect">
            <a:avLst/>
          </a:prstGeom>
          <a:solidFill>
            <a:srgbClr val="1C7293"/>
          </a:solidFill>
          <a:ln w="12700">
            <a:solidFill>
              <a:srgbClr val="333333"/>
            </a:solidFill>
            <a:prstDash val="solid"/>
          </a:ln>
        </p:spPr>
      </p:sp>
      <p:sp>
        <p:nvSpPr>
          <p:cNvPr id="7" name="Shape 5"/>
          <p:cNvSpPr/>
          <p:nvPr/>
        </p:nvSpPr>
        <p:spPr>
          <a:xfrm>
            <a:off x="768096" y="2368296"/>
            <a:ext cx="310896" cy="310896"/>
          </a:xfrm>
          <a:prstGeom prst="ellipse">
            <a:avLst/>
          </a:prstGeom>
          <a:solidFill>
            <a:srgbClr val="1C7293"/>
          </a:solidFill>
          <a:ln w="12700">
            <a:solidFill>
              <a:srgbClr val="333333"/>
            </a:solidFill>
            <a:prstDash val="solid"/>
          </a:ln>
        </p:spPr>
      </p:sp>
      <p:sp>
        <p:nvSpPr>
          <p:cNvPr id="8" name="Text 6"/>
          <p:cNvSpPr/>
          <p:nvPr/>
        </p:nvSpPr>
        <p:spPr>
          <a:xfrm>
            <a:off x="768096"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1</a:t>
            </a:r>
            <a:endParaRPr lang="en-US" sz="1200" dirty="0"/>
          </a:p>
        </p:txBody>
      </p:sp>
      <p:sp>
        <p:nvSpPr>
          <p:cNvPr id="9" name="Text 7"/>
          <p:cNvSpPr/>
          <p:nvPr/>
        </p:nvSpPr>
        <p:spPr>
          <a:xfrm>
            <a:off x="1188720"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is the most common cause of death in patients receiving massive transfusions?</a:t>
            </a:r>
            <a:endParaRPr lang="en-US" sz="1150" dirty="0"/>
          </a:p>
        </p:txBody>
      </p:sp>
      <p:sp>
        <p:nvSpPr>
          <p:cNvPr id="10" name="Shape 8"/>
          <p:cNvSpPr/>
          <p:nvPr/>
        </p:nvSpPr>
        <p:spPr>
          <a:xfrm>
            <a:off x="6223864" y="1938528"/>
            <a:ext cx="5400904" cy="1170432"/>
          </a:xfrm>
          <a:prstGeom prst="roundRect">
            <a:avLst>
              <a:gd name="adj" fmla="val 4688"/>
            </a:avLst>
          </a:prstGeom>
          <a:solidFill>
            <a:srgbClr val="F4F6F8"/>
          </a:solidFill>
          <a:ln w="12700">
            <a:solidFill>
              <a:srgbClr val="F4F6F8"/>
            </a:solidFill>
            <a:prstDash val="solid"/>
          </a:ln>
        </p:spPr>
      </p:sp>
      <p:sp>
        <p:nvSpPr>
          <p:cNvPr id="11" name="Shape 9"/>
          <p:cNvSpPr/>
          <p:nvPr/>
        </p:nvSpPr>
        <p:spPr>
          <a:xfrm>
            <a:off x="6223864" y="1993392"/>
            <a:ext cx="41148" cy="1060704"/>
          </a:xfrm>
          <a:prstGeom prst="rect">
            <a:avLst/>
          </a:prstGeom>
          <a:solidFill>
            <a:srgbClr val="1C7293"/>
          </a:solidFill>
          <a:ln w="12700">
            <a:solidFill>
              <a:srgbClr val="333333"/>
            </a:solidFill>
            <a:prstDash val="solid"/>
          </a:ln>
        </p:spPr>
      </p:sp>
      <p:sp>
        <p:nvSpPr>
          <p:cNvPr id="12" name="Shape 10"/>
          <p:cNvSpPr/>
          <p:nvPr/>
        </p:nvSpPr>
        <p:spPr>
          <a:xfrm>
            <a:off x="6425032" y="2368296"/>
            <a:ext cx="310896" cy="310896"/>
          </a:xfrm>
          <a:prstGeom prst="ellipse">
            <a:avLst/>
          </a:prstGeom>
          <a:solidFill>
            <a:srgbClr val="1C7293"/>
          </a:solidFill>
          <a:ln w="12700">
            <a:solidFill>
              <a:srgbClr val="333333"/>
            </a:solidFill>
            <a:prstDash val="solid"/>
          </a:ln>
        </p:spPr>
      </p:sp>
      <p:sp>
        <p:nvSpPr>
          <p:cNvPr id="13" name="Text 11"/>
          <p:cNvSpPr/>
          <p:nvPr/>
        </p:nvSpPr>
        <p:spPr>
          <a:xfrm>
            <a:off x="6425032" y="2368296"/>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2</a:t>
            </a:r>
            <a:endParaRPr lang="en-US" sz="1200" dirty="0"/>
          </a:p>
        </p:txBody>
      </p:sp>
      <p:sp>
        <p:nvSpPr>
          <p:cNvPr id="14" name="Text 12"/>
          <p:cNvSpPr/>
          <p:nvPr/>
        </p:nvSpPr>
        <p:spPr>
          <a:xfrm>
            <a:off x="6845656" y="2029968"/>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How does citrate toxicity manifest and what factors increase its risk?</a:t>
            </a:r>
            <a:endParaRPr lang="en-US" sz="1150" dirty="0"/>
          </a:p>
        </p:txBody>
      </p:sp>
      <p:sp>
        <p:nvSpPr>
          <p:cNvPr id="15" name="Shape 13"/>
          <p:cNvSpPr/>
          <p:nvPr/>
        </p:nvSpPr>
        <p:spPr>
          <a:xfrm>
            <a:off x="566928" y="3328416"/>
            <a:ext cx="5400904" cy="1170432"/>
          </a:xfrm>
          <a:prstGeom prst="roundRect">
            <a:avLst>
              <a:gd name="adj" fmla="val 4688"/>
            </a:avLst>
          </a:prstGeom>
          <a:solidFill>
            <a:srgbClr val="F4F6F8"/>
          </a:solidFill>
          <a:ln w="12700">
            <a:solidFill>
              <a:srgbClr val="F4F6F8"/>
            </a:solidFill>
            <a:prstDash val="solid"/>
          </a:ln>
        </p:spPr>
      </p:sp>
      <p:sp>
        <p:nvSpPr>
          <p:cNvPr id="16" name="Shape 14"/>
          <p:cNvSpPr/>
          <p:nvPr/>
        </p:nvSpPr>
        <p:spPr>
          <a:xfrm>
            <a:off x="566928" y="3383280"/>
            <a:ext cx="41148" cy="1060704"/>
          </a:xfrm>
          <a:prstGeom prst="rect">
            <a:avLst/>
          </a:prstGeom>
          <a:solidFill>
            <a:srgbClr val="1C7293"/>
          </a:solidFill>
          <a:ln w="12700">
            <a:solidFill>
              <a:srgbClr val="333333"/>
            </a:solidFill>
            <a:prstDash val="solid"/>
          </a:ln>
        </p:spPr>
      </p:sp>
      <p:sp>
        <p:nvSpPr>
          <p:cNvPr id="17" name="Shape 15"/>
          <p:cNvSpPr/>
          <p:nvPr/>
        </p:nvSpPr>
        <p:spPr>
          <a:xfrm>
            <a:off x="768096" y="3758184"/>
            <a:ext cx="310896" cy="310896"/>
          </a:xfrm>
          <a:prstGeom prst="ellipse">
            <a:avLst/>
          </a:prstGeom>
          <a:solidFill>
            <a:srgbClr val="1C7293"/>
          </a:solidFill>
          <a:ln w="12700">
            <a:solidFill>
              <a:srgbClr val="333333"/>
            </a:solidFill>
            <a:prstDash val="solid"/>
          </a:ln>
        </p:spPr>
      </p:sp>
      <p:sp>
        <p:nvSpPr>
          <p:cNvPr id="18" name="Text 16"/>
          <p:cNvSpPr/>
          <p:nvPr/>
        </p:nvSpPr>
        <p:spPr>
          <a:xfrm>
            <a:off x="768096"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3</a:t>
            </a:r>
            <a:endParaRPr lang="en-US" sz="1200" dirty="0"/>
          </a:p>
        </p:txBody>
      </p:sp>
      <p:sp>
        <p:nvSpPr>
          <p:cNvPr id="19" name="Text 17"/>
          <p:cNvSpPr/>
          <p:nvPr/>
        </p:nvSpPr>
        <p:spPr>
          <a:xfrm>
            <a:off x="1188720"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What laboratory values are most useful for guiding transfusion therapy in a patient with massive hemorrhage?</a:t>
            </a:r>
            <a:endParaRPr lang="en-US" sz="1150" dirty="0"/>
          </a:p>
        </p:txBody>
      </p:sp>
      <p:sp>
        <p:nvSpPr>
          <p:cNvPr id="20" name="Shape 18"/>
          <p:cNvSpPr/>
          <p:nvPr/>
        </p:nvSpPr>
        <p:spPr>
          <a:xfrm>
            <a:off x="6223864" y="3328416"/>
            <a:ext cx="5400904" cy="1170432"/>
          </a:xfrm>
          <a:prstGeom prst="roundRect">
            <a:avLst>
              <a:gd name="adj" fmla="val 4688"/>
            </a:avLst>
          </a:prstGeom>
          <a:solidFill>
            <a:srgbClr val="F4F6F8"/>
          </a:solidFill>
          <a:ln w="12700">
            <a:solidFill>
              <a:srgbClr val="F4F6F8"/>
            </a:solidFill>
            <a:prstDash val="solid"/>
          </a:ln>
        </p:spPr>
      </p:sp>
      <p:sp>
        <p:nvSpPr>
          <p:cNvPr id="21" name="Shape 19"/>
          <p:cNvSpPr/>
          <p:nvPr/>
        </p:nvSpPr>
        <p:spPr>
          <a:xfrm>
            <a:off x="6223864" y="3383280"/>
            <a:ext cx="41148" cy="1060704"/>
          </a:xfrm>
          <a:prstGeom prst="rect">
            <a:avLst/>
          </a:prstGeom>
          <a:solidFill>
            <a:srgbClr val="1C7293"/>
          </a:solidFill>
          <a:ln w="12700">
            <a:solidFill>
              <a:srgbClr val="333333"/>
            </a:solidFill>
            <a:prstDash val="solid"/>
          </a:ln>
        </p:spPr>
      </p:sp>
      <p:sp>
        <p:nvSpPr>
          <p:cNvPr id="22" name="Shape 20"/>
          <p:cNvSpPr/>
          <p:nvPr/>
        </p:nvSpPr>
        <p:spPr>
          <a:xfrm>
            <a:off x="6425032" y="3758184"/>
            <a:ext cx="310896" cy="310896"/>
          </a:xfrm>
          <a:prstGeom prst="ellipse">
            <a:avLst/>
          </a:prstGeom>
          <a:solidFill>
            <a:srgbClr val="1C7293"/>
          </a:solidFill>
          <a:ln w="12700">
            <a:solidFill>
              <a:srgbClr val="333333"/>
            </a:solidFill>
            <a:prstDash val="solid"/>
          </a:ln>
        </p:spPr>
      </p:sp>
      <p:sp>
        <p:nvSpPr>
          <p:cNvPr id="23" name="Text 21"/>
          <p:cNvSpPr/>
          <p:nvPr/>
        </p:nvSpPr>
        <p:spPr>
          <a:xfrm>
            <a:off x="6425032" y="3758184"/>
            <a:ext cx="310896" cy="310896"/>
          </a:xfrm>
          <a:prstGeom prst="rect">
            <a:avLst/>
          </a:prstGeom>
          <a:noFill/>
          <a:ln/>
        </p:spPr>
        <p:txBody>
          <a:bodyPr wrap="square" rtlCol="0" anchor="ctr"/>
          <a:lstStyle/>
          <a:p>
            <a:pPr algn="ctr" indent="0" marL="0">
              <a:buNone/>
            </a:pPr>
            <a:r>
              <a:rPr lang="en-US" sz="1200" b="1" dirty="0">
                <a:solidFill>
                  <a:srgbClr val="FFFFFF"/>
                </a:solidFill>
                <a:latin typeface="Calibri" pitchFamily="34" charset="0"/>
                <a:ea typeface="Calibri" pitchFamily="34" charset="-122"/>
                <a:cs typeface="Calibri" pitchFamily="34" charset="-120"/>
              </a:rPr>
              <a:t>4</a:t>
            </a:r>
            <a:endParaRPr lang="en-US" sz="1200" dirty="0"/>
          </a:p>
        </p:txBody>
      </p:sp>
      <p:sp>
        <p:nvSpPr>
          <p:cNvPr id="24" name="Text 22"/>
          <p:cNvSpPr/>
          <p:nvPr/>
        </p:nvSpPr>
        <p:spPr>
          <a:xfrm>
            <a:off x="6845656" y="3419856"/>
            <a:ext cx="4596232" cy="987552"/>
          </a:xfrm>
          <a:prstGeom prst="rect">
            <a:avLst/>
          </a:prstGeom>
          <a:noFill/>
          <a:ln/>
        </p:spPr>
        <p:txBody>
          <a:bodyPr wrap="square" rtlCol="0" anchor="ctr"/>
          <a:lstStyle/>
          <a:p>
            <a:pPr indent="0" marL="0">
              <a:buNone/>
            </a:pPr>
            <a:r>
              <a:rPr lang="en-US" sz="1150" dirty="0">
                <a:solidFill>
                  <a:srgbClr val="2B3440"/>
                </a:solidFill>
                <a:latin typeface="Calibri" pitchFamily="34" charset="0"/>
                <a:ea typeface="Calibri" pitchFamily="34" charset="-122"/>
                <a:cs typeface="Calibri" pitchFamily="34" charset="-120"/>
              </a:rPr>
              <a:t>Besides packed red blood cells, what other blood products should be considered early in massive transfusion protocols?</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ORAL BOARDS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this stem out loud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Same topic, examiner framing. Say your reasoning as you go.</a:t>
            </a:r>
            <a:endParaRPr lang="en-US" sz="1400" dirty="0"/>
          </a:p>
        </p:txBody>
      </p:sp>
      <p:sp>
        <p:nvSpPr>
          <p:cNvPr id="5" name="Shape 3"/>
          <p:cNvSpPr/>
          <p:nvPr/>
        </p:nvSpPr>
        <p:spPr>
          <a:xfrm>
            <a:off x="566928" y="1938528"/>
            <a:ext cx="11057839" cy="4261104"/>
          </a:xfrm>
          <a:prstGeom prst="roundRect">
            <a:avLst>
              <a:gd name="adj" fmla="val 1073"/>
            </a:avLst>
          </a:prstGeom>
          <a:solidFill>
            <a:srgbClr val="DCE9EF"/>
          </a:solidFill>
          <a:ln w="12700">
            <a:solidFill>
              <a:srgbClr val="333333"/>
            </a:solidFill>
            <a:prstDash val="solid"/>
          </a:ln>
        </p:spPr>
      </p:sp>
      <p:sp>
        <p:nvSpPr>
          <p:cNvPr id="6" name="Shape 4"/>
          <p:cNvSpPr/>
          <p:nvPr/>
        </p:nvSpPr>
        <p:spPr>
          <a:xfrm>
            <a:off x="566928" y="2011680"/>
            <a:ext cx="45720" cy="4114800"/>
          </a:xfrm>
          <a:prstGeom prst="rect">
            <a:avLst/>
          </a:prstGeom>
          <a:solidFill>
            <a:srgbClr val="1C7293"/>
          </a:solidFill>
          <a:ln w="12700">
            <a:solidFill>
              <a:srgbClr val="333333"/>
            </a:solidFill>
            <a:prstDash val="solid"/>
          </a:ln>
        </p:spPr>
      </p:sp>
      <p:sp>
        <p:nvSpPr>
          <p:cNvPr id="7" name="Text 5"/>
          <p:cNvSpPr/>
          <p:nvPr/>
        </p:nvSpPr>
        <p:spPr>
          <a:xfrm>
            <a:off x="950976" y="2212848"/>
            <a:ext cx="10289743" cy="2343607"/>
          </a:xfrm>
          <a:prstGeom prst="rect">
            <a:avLst/>
          </a:prstGeom>
          <a:noFill/>
          <a:ln/>
        </p:spPr>
        <p:txBody>
          <a:bodyPr wrap="square" rtlCol="0" anchor="t"/>
          <a:lstStyle/>
          <a:p>
            <a:pPr indent="0" marL="0">
              <a:lnSpc>
                <a:spcPct val="116000"/>
              </a:lnSpc>
              <a:buNone/>
            </a:pPr>
            <a:r>
              <a:rPr lang="en-US" sz="2000" i="1" dirty="0">
                <a:solidFill>
                  <a:srgbClr val="12233F"/>
                </a:solidFill>
                <a:latin typeface="Calibri" pitchFamily="34" charset="0"/>
                <a:ea typeface="Calibri" pitchFamily="34" charset="-122"/>
                <a:cs typeface="Calibri" pitchFamily="34" charset="-120"/>
              </a:rPr>
              <a:t>A 24-year-old arrives after a motorcycle collision with a positive FAST, systolic pressure of 70, and a hemoglobin of 6.2 after two litres of crystalloid.</a:t>
            </a:r>
            <a:endParaRPr lang="en-US" sz="2000" dirty="0"/>
          </a:p>
        </p:txBody>
      </p:sp>
      <p:sp>
        <p:nvSpPr>
          <p:cNvPr id="8" name="Text 6"/>
          <p:cNvSpPr/>
          <p:nvPr/>
        </p:nvSpPr>
        <p:spPr>
          <a:xfrm>
            <a:off x="950976" y="5632704"/>
            <a:ext cx="10289743" cy="365760"/>
          </a:xfrm>
          <a:prstGeom prst="rect">
            <a:avLst/>
          </a:prstGeom>
          <a:noFill/>
          <a:ln/>
        </p:spPr>
        <p:txBody>
          <a:bodyPr wrap="square" rtlCol="0" anchor="b"/>
          <a:lstStyle/>
          <a:p>
            <a:pPr indent="0" marL="0">
              <a:buNone/>
            </a:pPr>
            <a:r>
              <a:rPr lang="en-US" sz="1150" dirty="0">
                <a:solidFill>
                  <a:srgbClr val="5A6673"/>
                </a:solidFill>
                <a:latin typeface="Calibri" pitchFamily="34" charset="0"/>
                <a:ea typeface="Calibri" pitchFamily="34" charset="-122"/>
                <a:cs typeface="Calibri" pitchFamily="34" charset="-120"/>
              </a:rPr>
              <a:t>Say your reasoning out loud. The examiner scores what you say, not what you know.</a:t>
            </a:r>
            <a:endParaRPr lang="en-US" sz="1150" dirty="0"/>
          </a:p>
        </p:txBody>
      </p:sp>
      <p:sp>
        <p:nvSpPr>
          <p:cNvPr id="9" name="Text 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PROPPR, roughly how many units of plasma and platelets did the 1:1:1 group receive in the first 24 hours compared with 1:1:2, and did red cell use differ?</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1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The 1:1:1 group received more plasma (median 7 units versus 5) and considerably more platelets (12 units versus 6), while red cell volumes were similar at about 9 units in both groups. So the ratio strategy changes what comes out of the cooler alongside the red cells, not how much red cell is given.</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The intervention is plasma and platelets, delivered early. Knowing the actual unit counts makes the logistics of activating the protocol concrete.</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PROPPR trial, JAMA 2015 · PMID 25647203</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1737360"/>
          </a:xfrm>
          <a:prstGeom prst="roundRect">
            <a:avLst>
              <a:gd name="adj" fmla="val 2632"/>
            </a:avLst>
          </a:prstGeom>
          <a:solidFill>
            <a:srgbClr val="DCE9EF"/>
          </a:solidFill>
          <a:ln w="12700">
            <a:solidFill>
              <a:srgbClr val="333333"/>
            </a:solidFill>
            <a:prstDash val="solid"/>
          </a:ln>
        </p:spPr>
      </p:sp>
      <p:sp>
        <p:nvSpPr>
          <p:cNvPr id="6" name="Shape 4"/>
          <p:cNvSpPr/>
          <p:nvPr/>
        </p:nvSpPr>
        <p:spPr>
          <a:xfrm>
            <a:off x="566928" y="2011680"/>
            <a:ext cx="45720" cy="1591056"/>
          </a:xfrm>
          <a:prstGeom prst="rect">
            <a:avLst/>
          </a:prstGeom>
          <a:solidFill>
            <a:srgbClr val="1C7293"/>
          </a:solidFill>
          <a:ln w="12700">
            <a:solidFill>
              <a:srgbClr val="333333"/>
            </a:solidFill>
            <a:prstDash val="solid"/>
          </a:ln>
        </p:spPr>
      </p:sp>
      <p:sp>
        <p:nvSpPr>
          <p:cNvPr id="7" name="Text 5"/>
          <p:cNvSpPr/>
          <p:nvPr/>
        </p:nvSpPr>
        <p:spPr>
          <a:xfrm>
            <a:off x="950976" y="2084832"/>
            <a:ext cx="10289743" cy="144475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In the PROPPR trial comparing 1:1:1 with 1:1:2 plasma:platelet:red cell ratios in severe trauma, which endpoints differed significantly between the groups?</a:t>
            </a:r>
            <a:endParaRPr lang="en-US" sz="1800" dirty="0"/>
          </a:p>
        </p:txBody>
      </p:sp>
      <p:sp>
        <p:nvSpPr>
          <p:cNvPr id="8" name="Shape 6"/>
          <p:cNvSpPr/>
          <p:nvPr/>
        </p:nvSpPr>
        <p:spPr>
          <a:xfrm>
            <a:off x="566928" y="3877056"/>
            <a:ext cx="5455768" cy="1060704"/>
          </a:xfrm>
          <a:prstGeom prst="roundRect">
            <a:avLst>
              <a:gd name="adj" fmla="val 5172"/>
            </a:avLst>
          </a:prstGeom>
          <a:solidFill>
            <a:srgbClr val="F4F6F8"/>
          </a:solidFill>
          <a:ln w="12700">
            <a:solidFill>
              <a:srgbClr val="F4F6F8"/>
            </a:solidFill>
            <a:prstDash val="solid"/>
          </a:ln>
        </p:spPr>
      </p:sp>
      <p:sp>
        <p:nvSpPr>
          <p:cNvPr id="9" name="Shape 7"/>
          <p:cNvSpPr/>
          <p:nvPr/>
        </p:nvSpPr>
        <p:spPr>
          <a:xfrm>
            <a:off x="566928" y="3931920"/>
            <a:ext cx="41148" cy="950976"/>
          </a:xfrm>
          <a:prstGeom prst="rect">
            <a:avLst/>
          </a:prstGeom>
          <a:solidFill>
            <a:srgbClr val="1C7293"/>
          </a:solidFill>
          <a:ln w="12700">
            <a:solidFill>
              <a:srgbClr val="333333"/>
            </a:solidFill>
            <a:prstDash val="solid"/>
          </a:ln>
        </p:spPr>
      </p:sp>
      <p:sp>
        <p:nvSpPr>
          <p:cNvPr id="10" name="Text 8"/>
          <p:cNvSpPr/>
          <p:nvPr/>
        </p:nvSpPr>
        <p:spPr>
          <a:xfrm>
            <a:off x="786384"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11" name="Text 9"/>
          <p:cNvSpPr/>
          <p:nvPr/>
        </p:nvSpPr>
        <p:spPr>
          <a:xfrm>
            <a:off x="786384"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Death from exsanguination at 24 hours and achievement of haemostasis</a:t>
            </a:r>
            <a:endParaRPr lang="en-US" sz="1150" dirty="0"/>
          </a:p>
        </p:txBody>
      </p:sp>
      <p:sp>
        <p:nvSpPr>
          <p:cNvPr id="12" name="Shape 10"/>
          <p:cNvSpPr/>
          <p:nvPr/>
        </p:nvSpPr>
        <p:spPr>
          <a:xfrm>
            <a:off x="6169000" y="3877056"/>
            <a:ext cx="5455768" cy="1060704"/>
          </a:xfrm>
          <a:prstGeom prst="roundRect">
            <a:avLst>
              <a:gd name="adj" fmla="val 5172"/>
            </a:avLst>
          </a:prstGeom>
          <a:solidFill>
            <a:srgbClr val="F4F6F8"/>
          </a:solidFill>
          <a:ln w="12700">
            <a:solidFill>
              <a:srgbClr val="F4F6F8"/>
            </a:solidFill>
            <a:prstDash val="solid"/>
          </a:ln>
        </p:spPr>
      </p:sp>
      <p:sp>
        <p:nvSpPr>
          <p:cNvPr id="13" name="Shape 11"/>
          <p:cNvSpPr/>
          <p:nvPr/>
        </p:nvSpPr>
        <p:spPr>
          <a:xfrm>
            <a:off x="6169000" y="3931920"/>
            <a:ext cx="41148" cy="950976"/>
          </a:xfrm>
          <a:prstGeom prst="rect">
            <a:avLst/>
          </a:prstGeom>
          <a:solidFill>
            <a:srgbClr val="1C7293"/>
          </a:solidFill>
          <a:ln w="12700">
            <a:solidFill>
              <a:srgbClr val="333333"/>
            </a:solidFill>
            <a:prstDash val="solid"/>
          </a:ln>
        </p:spPr>
      </p:sp>
      <p:sp>
        <p:nvSpPr>
          <p:cNvPr id="14" name="Text 12"/>
          <p:cNvSpPr/>
          <p:nvPr/>
        </p:nvSpPr>
        <p:spPr>
          <a:xfrm>
            <a:off x="6388456" y="4005072"/>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5" name="Text 13"/>
          <p:cNvSpPr/>
          <p:nvPr/>
        </p:nvSpPr>
        <p:spPr>
          <a:xfrm>
            <a:off x="6388456" y="4261104"/>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All-cause mortality at both 24 hours and 30 days</a:t>
            </a:r>
            <a:endParaRPr lang="en-US" sz="1150" dirty="0"/>
          </a:p>
        </p:txBody>
      </p:sp>
      <p:sp>
        <p:nvSpPr>
          <p:cNvPr id="16" name="Shape 14"/>
          <p:cNvSpPr/>
          <p:nvPr/>
        </p:nvSpPr>
        <p:spPr>
          <a:xfrm>
            <a:off x="566928" y="5084064"/>
            <a:ext cx="5455768" cy="1060704"/>
          </a:xfrm>
          <a:prstGeom prst="roundRect">
            <a:avLst>
              <a:gd name="adj" fmla="val 5172"/>
            </a:avLst>
          </a:prstGeom>
          <a:solidFill>
            <a:srgbClr val="F4F6F8"/>
          </a:solidFill>
          <a:ln w="12700">
            <a:solidFill>
              <a:srgbClr val="F4F6F8"/>
            </a:solidFill>
            <a:prstDash val="solid"/>
          </a:ln>
        </p:spPr>
      </p:sp>
      <p:sp>
        <p:nvSpPr>
          <p:cNvPr id="17" name="Shape 15"/>
          <p:cNvSpPr/>
          <p:nvPr/>
        </p:nvSpPr>
        <p:spPr>
          <a:xfrm>
            <a:off x="566928" y="5138928"/>
            <a:ext cx="41148" cy="950976"/>
          </a:xfrm>
          <a:prstGeom prst="rect">
            <a:avLst/>
          </a:prstGeom>
          <a:solidFill>
            <a:srgbClr val="1C7293"/>
          </a:solidFill>
          <a:ln w="12700">
            <a:solidFill>
              <a:srgbClr val="333333"/>
            </a:solidFill>
            <a:prstDash val="solid"/>
          </a:ln>
        </p:spPr>
      </p:sp>
      <p:sp>
        <p:nvSpPr>
          <p:cNvPr id="18" name="Text 16"/>
          <p:cNvSpPr/>
          <p:nvPr/>
        </p:nvSpPr>
        <p:spPr>
          <a:xfrm>
            <a:off x="786384"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9" name="Text 17"/>
          <p:cNvSpPr/>
          <p:nvPr/>
        </p:nvSpPr>
        <p:spPr>
          <a:xfrm>
            <a:off x="786384"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Acute respiratory distress syndrome and multiple organ failure</a:t>
            </a:r>
            <a:endParaRPr lang="en-US" sz="1150" dirty="0"/>
          </a:p>
        </p:txBody>
      </p:sp>
      <p:sp>
        <p:nvSpPr>
          <p:cNvPr id="20" name="Shape 18"/>
          <p:cNvSpPr/>
          <p:nvPr/>
        </p:nvSpPr>
        <p:spPr>
          <a:xfrm>
            <a:off x="6169000" y="5084064"/>
            <a:ext cx="5455768" cy="1060704"/>
          </a:xfrm>
          <a:prstGeom prst="roundRect">
            <a:avLst>
              <a:gd name="adj" fmla="val 5172"/>
            </a:avLst>
          </a:prstGeom>
          <a:solidFill>
            <a:srgbClr val="F4F6F8"/>
          </a:solidFill>
          <a:ln w="12700">
            <a:solidFill>
              <a:srgbClr val="F4F6F8"/>
            </a:solidFill>
            <a:prstDash val="solid"/>
          </a:ln>
        </p:spPr>
      </p:sp>
      <p:sp>
        <p:nvSpPr>
          <p:cNvPr id="21" name="Shape 19"/>
          <p:cNvSpPr/>
          <p:nvPr/>
        </p:nvSpPr>
        <p:spPr>
          <a:xfrm>
            <a:off x="6169000" y="5138928"/>
            <a:ext cx="41148" cy="950976"/>
          </a:xfrm>
          <a:prstGeom prst="rect">
            <a:avLst/>
          </a:prstGeom>
          <a:solidFill>
            <a:srgbClr val="1C7293"/>
          </a:solidFill>
          <a:ln w="12700">
            <a:solidFill>
              <a:srgbClr val="333333"/>
            </a:solidFill>
            <a:prstDash val="solid"/>
          </a:ln>
        </p:spPr>
      </p:sp>
      <p:sp>
        <p:nvSpPr>
          <p:cNvPr id="22" name="Text 20"/>
          <p:cNvSpPr/>
          <p:nvPr/>
        </p:nvSpPr>
        <p:spPr>
          <a:xfrm>
            <a:off x="6388456" y="5212080"/>
            <a:ext cx="5071720"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23" name="Text 21"/>
          <p:cNvSpPr/>
          <p:nvPr/>
        </p:nvSpPr>
        <p:spPr>
          <a:xfrm>
            <a:off x="6388456" y="5468112"/>
            <a:ext cx="5071720" cy="54864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No endpoint differed significantly</a:t>
            </a:r>
            <a:endParaRPr lang="en-US" sz="1150" dirty="0"/>
          </a:p>
        </p:txBody>
      </p:sp>
      <p:sp>
        <p:nvSpPr>
          <p:cNvPr id="25" name="Text 22"/>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2 OF 3</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A. Death from exsanguination at 24 hours and achievement of haemostasis</a:t>
            </a:r>
            <a:endParaRPr lang="en-US" sz="2450" dirty="0"/>
          </a:p>
        </p:txBody>
      </p:sp>
      <p:sp>
        <p:nvSpPr>
          <p:cNvPr id="4" name="Shape 2"/>
          <p:cNvSpPr/>
          <p:nvPr/>
        </p:nvSpPr>
        <p:spPr>
          <a:xfrm>
            <a:off x="566928" y="1719072"/>
            <a:ext cx="5464912" cy="1398651"/>
          </a:xfrm>
          <a:prstGeom prst="roundRect">
            <a:avLst>
              <a:gd name="adj" fmla="val 3923"/>
            </a:avLst>
          </a:prstGeom>
          <a:solidFill>
            <a:srgbClr val="EDF4EF"/>
          </a:solidFill>
          <a:ln w="12700">
            <a:solidFill>
              <a:srgbClr val="EDF4EF"/>
            </a:solidFill>
            <a:prstDash val="solid"/>
          </a:ln>
        </p:spPr>
      </p:sp>
      <p:sp>
        <p:nvSpPr>
          <p:cNvPr id="5" name="Shape 3"/>
          <p:cNvSpPr/>
          <p:nvPr/>
        </p:nvSpPr>
        <p:spPr>
          <a:xfrm>
            <a:off x="566928" y="1773936"/>
            <a:ext cx="41148" cy="1288923"/>
          </a:xfrm>
          <a:prstGeom prst="rect">
            <a:avLst/>
          </a:prstGeom>
          <a:solidFill>
            <a:srgbClr val="3E7C59"/>
          </a:solidFill>
          <a:ln w="12700">
            <a:solidFill>
              <a:srgbClr val="333333"/>
            </a:solidFill>
            <a:prstDash val="solid"/>
          </a:ln>
        </p:spPr>
      </p:sp>
      <p:sp>
        <p:nvSpPr>
          <p:cNvPr id="6" name="Text 4"/>
          <p:cNvSpPr/>
          <p:nvPr/>
        </p:nvSpPr>
        <p:spPr>
          <a:xfrm>
            <a:off x="786384" y="1847088"/>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A.</a:t>
            </a:r>
            <a:endParaRPr lang="en-US" sz="1350" dirty="0"/>
          </a:p>
        </p:txBody>
      </p:sp>
      <p:sp>
        <p:nvSpPr>
          <p:cNvPr id="7" name="Text 5"/>
          <p:cNvSpPr/>
          <p:nvPr/>
        </p:nvSpPr>
        <p:spPr>
          <a:xfrm>
            <a:off x="786384" y="2103120"/>
            <a:ext cx="5080864" cy="886587"/>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Death from exsanguination at 24 hours and achievement of haemostasis</a:t>
            </a:r>
            <a:endParaRPr lang="en-US" sz="1150" dirty="0"/>
          </a:p>
        </p:txBody>
      </p:sp>
      <p:sp>
        <p:nvSpPr>
          <p:cNvPr id="8" name="Shape 6"/>
          <p:cNvSpPr/>
          <p:nvPr/>
        </p:nvSpPr>
        <p:spPr>
          <a:xfrm>
            <a:off x="6159856" y="1719072"/>
            <a:ext cx="5464912" cy="1398651"/>
          </a:xfrm>
          <a:prstGeom prst="roundRect">
            <a:avLst>
              <a:gd name="adj" fmla="val 3923"/>
            </a:avLst>
          </a:prstGeom>
          <a:solidFill>
            <a:srgbClr val="F4F6F8"/>
          </a:solidFill>
          <a:ln w="12700">
            <a:solidFill>
              <a:srgbClr val="F4F6F8"/>
            </a:solidFill>
            <a:prstDash val="solid"/>
          </a:ln>
        </p:spPr>
      </p:sp>
      <p:sp>
        <p:nvSpPr>
          <p:cNvPr id="9" name="Shape 7"/>
          <p:cNvSpPr/>
          <p:nvPr/>
        </p:nvSpPr>
        <p:spPr>
          <a:xfrm>
            <a:off x="6159856" y="1773936"/>
            <a:ext cx="41148" cy="1288923"/>
          </a:xfrm>
          <a:prstGeom prst="rect">
            <a:avLst/>
          </a:prstGeom>
          <a:solidFill>
            <a:srgbClr val="1C7293"/>
          </a:solidFill>
          <a:ln w="12700">
            <a:solidFill>
              <a:srgbClr val="333333"/>
            </a:solidFill>
            <a:prstDash val="solid"/>
          </a:ln>
        </p:spPr>
      </p:sp>
      <p:sp>
        <p:nvSpPr>
          <p:cNvPr id="10" name="Text 8"/>
          <p:cNvSpPr/>
          <p:nvPr/>
        </p:nvSpPr>
        <p:spPr>
          <a:xfrm>
            <a:off x="6379312" y="1847088"/>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B.</a:t>
            </a:r>
            <a:endParaRPr lang="en-US" sz="1350" dirty="0"/>
          </a:p>
        </p:txBody>
      </p:sp>
      <p:sp>
        <p:nvSpPr>
          <p:cNvPr id="11" name="Text 9"/>
          <p:cNvSpPr/>
          <p:nvPr/>
        </p:nvSpPr>
        <p:spPr>
          <a:xfrm>
            <a:off x="6379312" y="2103120"/>
            <a:ext cx="5080864" cy="886587"/>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All-cause mortality at both 24 hours and 30 days</a:t>
            </a:r>
            <a:endParaRPr lang="en-US" sz="1150" dirty="0"/>
          </a:p>
        </p:txBody>
      </p:sp>
      <p:sp>
        <p:nvSpPr>
          <p:cNvPr id="12" name="Shape 10"/>
          <p:cNvSpPr/>
          <p:nvPr/>
        </p:nvSpPr>
        <p:spPr>
          <a:xfrm>
            <a:off x="566928" y="3245739"/>
            <a:ext cx="5464912" cy="1398651"/>
          </a:xfrm>
          <a:prstGeom prst="roundRect">
            <a:avLst>
              <a:gd name="adj" fmla="val 3923"/>
            </a:avLst>
          </a:prstGeom>
          <a:solidFill>
            <a:srgbClr val="F4F6F8"/>
          </a:solidFill>
          <a:ln w="12700">
            <a:solidFill>
              <a:srgbClr val="F4F6F8"/>
            </a:solidFill>
            <a:prstDash val="solid"/>
          </a:ln>
        </p:spPr>
      </p:sp>
      <p:sp>
        <p:nvSpPr>
          <p:cNvPr id="13" name="Shape 11"/>
          <p:cNvSpPr/>
          <p:nvPr/>
        </p:nvSpPr>
        <p:spPr>
          <a:xfrm>
            <a:off x="566928" y="3300603"/>
            <a:ext cx="41148" cy="1288923"/>
          </a:xfrm>
          <a:prstGeom prst="rect">
            <a:avLst/>
          </a:prstGeom>
          <a:solidFill>
            <a:srgbClr val="1C7293"/>
          </a:solidFill>
          <a:ln w="12700">
            <a:solidFill>
              <a:srgbClr val="333333"/>
            </a:solidFill>
            <a:prstDash val="solid"/>
          </a:ln>
        </p:spPr>
      </p:sp>
      <p:sp>
        <p:nvSpPr>
          <p:cNvPr id="14" name="Text 12"/>
          <p:cNvSpPr/>
          <p:nvPr/>
        </p:nvSpPr>
        <p:spPr>
          <a:xfrm>
            <a:off x="786384" y="3373755"/>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C.</a:t>
            </a:r>
            <a:endParaRPr lang="en-US" sz="1350" dirty="0"/>
          </a:p>
        </p:txBody>
      </p:sp>
      <p:sp>
        <p:nvSpPr>
          <p:cNvPr id="15" name="Text 13"/>
          <p:cNvSpPr/>
          <p:nvPr/>
        </p:nvSpPr>
        <p:spPr>
          <a:xfrm>
            <a:off x="786384" y="3629787"/>
            <a:ext cx="5080864" cy="886587"/>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Acute respiratory distress syndrome and multiple organ failure</a:t>
            </a:r>
            <a:endParaRPr lang="en-US" sz="1150" dirty="0"/>
          </a:p>
        </p:txBody>
      </p:sp>
      <p:sp>
        <p:nvSpPr>
          <p:cNvPr id="16" name="Shape 14"/>
          <p:cNvSpPr/>
          <p:nvPr/>
        </p:nvSpPr>
        <p:spPr>
          <a:xfrm>
            <a:off x="6159856" y="3245739"/>
            <a:ext cx="5464912" cy="1398651"/>
          </a:xfrm>
          <a:prstGeom prst="roundRect">
            <a:avLst>
              <a:gd name="adj" fmla="val 3923"/>
            </a:avLst>
          </a:prstGeom>
          <a:solidFill>
            <a:srgbClr val="F4F6F8"/>
          </a:solidFill>
          <a:ln w="12700">
            <a:solidFill>
              <a:srgbClr val="F4F6F8"/>
            </a:solidFill>
            <a:prstDash val="solid"/>
          </a:ln>
        </p:spPr>
      </p:sp>
      <p:sp>
        <p:nvSpPr>
          <p:cNvPr id="17" name="Shape 15"/>
          <p:cNvSpPr/>
          <p:nvPr/>
        </p:nvSpPr>
        <p:spPr>
          <a:xfrm>
            <a:off x="6159856" y="3300603"/>
            <a:ext cx="41148" cy="1288923"/>
          </a:xfrm>
          <a:prstGeom prst="rect">
            <a:avLst/>
          </a:prstGeom>
          <a:solidFill>
            <a:srgbClr val="1C7293"/>
          </a:solidFill>
          <a:ln w="12700">
            <a:solidFill>
              <a:srgbClr val="333333"/>
            </a:solidFill>
            <a:prstDash val="solid"/>
          </a:ln>
        </p:spPr>
      </p:sp>
      <p:sp>
        <p:nvSpPr>
          <p:cNvPr id="18" name="Text 16"/>
          <p:cNvSpPr/>
          <p:nvPr/>
        </p:nvSpPr>
        <p:spPr>
          <a:xfrm>
            <a:off x="6379312" y="3373755"/>
            <a:ext cx="5080864"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D.</a:t>
            </a:r>
            <a:endParaRPr lang="en-US" sz="1350" dirty="0"/>
          </a:p>
        </p:txBody>
      </p:sp>
      <p:sp>
        <p:nvSpPr>
          <p:cNvPr id="19" name="Text 17"/>
          <p:cNvSpPr/>
          <p:nvPr/>
        </p:nvSpPr>
        <p:spPr>
          <a:xfrm>
            <a:off x="6379312" y="3629787"/>
            <a:ext cx="5080864" cy="886587"/>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No endpoint differed significantly</a:t>
            </a:r>
            <a:endParaRPr lang="en-US" sz="1150" dirty="0"/>
          </a:p>
        </p:txBody>
      </p:sp>
      <p:sp>
        <p:nvSpPr>
          <p:cNvPr id="20" name="Shape 18"/>
          <p:cNvSpPr/>
          <p:nvPr/>
        </p:nvSpPr>
        <p:spPr>
          <a:xfrm>
            <a:off x="566928" y="4827270"/>
            <a:ext cx="11057839" cy="823722"/>
          </a:xfrm>
          <a:prstGeom prst="roundRect">
            <a:avLst>
              <a:gd name="adj" fmla="val 5550"/>
            </a:avLst>
          </a:prstGeom>
          <a:solidFill>
            <a:srgbClr val="12233F"/>
          </a:solidFill>
          <a:ln w="12700">
            <a:solidFill>
              <a:srgbClr val="333333"/>
            </a:solidFill>
            <a:prstDash val="solid"/>
          </a:ln>
        </p:spPr>
      </p:sp>
      <p:sp>
        <p:nvSpPr>
          <p:cNvPr id="21" name="Text 19"/>
          <p:cNvSpPr/>
          <p:nvPr/>
        </p:nvSpPr>
        <p:spPr>
          <a:xfrm>
            <a:off x="841248" y="4918710"/>
            <a:ext cx="10509199" cy="640842"/>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Neither mortality endpoint reached significance (12.7% vs 17.0% at 24h; 22.4% vs 26.1% at 30d). Exsanguination death fell from 14.6% to 9.2% and haemostasis rose from 78% to 86%. The trial is usually quoted as showing 1:1:1 works — what it showed is narrower and more interesting than that.</a:t>
            </a:r>
            <a:endParaRPr lang="en-US" sz="1300" dirty="0"/>
          </a:p>
        </p:txBody>
      </p:sp>
      <p:sp>
        <p:nvSpPr>
          <p:cNvPr id="22" name="Text 20"/>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PROPPR trial, JAMA 2015 · PMID 25647203</a:t>
            </a:r>
            <a:endParaRPr lang="en-US" sz="950" dirty="0"/>
          </a:p>
        </p:txBody>
      </p:sp>
      <p:sp>
        <p:nvSpPr>
          <p:cNvPr id="23" name="Text 21"/>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Work it before you look</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Answer on the next slide.</a:t>
            </a:r>
            <a:endParaRPr lang="en-US" sz="1400" dirty="0"/>
          </a:p>
        </p:txBody>
      </p:sp>
      <p:sp>
        <p:nvSpPr>
          <p:cNvPr id="5" name="Shape 3"/>
          <p:cNvSpPr/>
          <p:nvPr/>
        </p:nvSpPr>
        <p:spPr>
          <a:xfrm>
            <a:off x="566928" y="1938528"/>
            <a:ext cx="11057839" cy="4114800"/>
          </a:xfrm>
          <a:prstGeom prst="roundRect">
            <a:avLst>
              <a:gd name="adj" fmla="val 1111"/>
            </a:avLst>
          </a:prstGeom>
          <a:solidFill>
            <a:srgbClr val="DCE9EF"/>
          </a:solidFill>
          <a:ln w="12700">
            <a:solidFill>
              <a:srgbClr val="333333"/>
            </a:solidFill>
            <a:prstDash val="solid"/>
          </a:ln>
        </p:spPr>
      </p:sp>
      <p:sp>
        <p:nvSpPr>
          <p:cNvPr id="6" name="Shape 4"/>
          <p:cNvSpPr/>
          <p:nvPr/>
        </p:nvSpPr>
        <p:spPr>
          <a:xfrm>
            <a:off x="566928" y="2011680"/>
            <a:ext cx="45720" cy="3968496"/>
          </a:xfrm>
          <a:prstGeom prst="rect">
            <a:avLst/>
          </a:prstGeom>
          <a:solidFill>
            <a:srgbClr val="1C7293"/>
          </a:solidFill>
          <a:ln w="12700">
            <a:solidFill>
              <a:srgbClr val="333333"/>
            </a:solidFill>
            <a:prstDash val="solid"/>
          </a:ln>
        </p:spPr>
      </p:sp>
      <p:sp>
        <p:nvSpPr>
          <p:cNvPr id="7" name="Text 5"/>
          <p:cNvSpPr/>
          <p:nvPr/>
        </p:nvSpPr>
        <p:spPr>
          <a:xfrm>
            <a:off x="950976" y="2084832"/>
            <a:ext cx="10289743" cy="3822192"/>
          </a:xfrm>
          <a:prstGeom prst="rect">
            <a:avLst/>
          </a:prstGeom>
          <a:noFill/>
          <a:ln/>
        </p:spPr>
        <p:txBody>
          <a:bodyPr wrap="square" rtlCol="0" anchor="t">
            <a:normAutofit/>
            <a:normAutofit/>
          </a:bodyPr>
          <a:lstStyle/>
          <a:p>
            <a:pPr indent="0" marL="0">
              <a:lnSpc>
                <a:spcPct val="114000"/>
              </a:lnSpc>
              <a:buNone/>
            </a:pPr>
            <a:r>
              <a:rPr lang="en-US" sz="1800" i="1" dirty="0">
                <a:solidFill>
                  <a:srgbClr val="12233F"/>
                </a:solidFill>
                <a:latin typeface="Calibri" pitchFamily="34" charset="0"/>
                <a:ea typeface="Calibri" pitchFamily="34" charset="-122"/>
                <a:cs typeface="Calibri" pitchFamily="34" charset="-120"/>
              </a:rPr>
              <a:t>A colleague argues PROPPR proves a 1:1:1 ratio saves lives in major trauma haemorrhage. What is the precise problem with that claim, and what can you legitimately say the trial supports?</a:t>
            </a:r>
            <a:endParaRPr lang="en-US" sz="180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HOW TO USE THIS</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Read the assertions, argue with the questions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4 evidence-linked points, then 4 questions you will actually be asked.</a:t>
            </a:r>
            <a:endParaRPr lang="en-US" sz="1400" dirty="0"/>
          </a:p>
        </p:txBody>
      </p:sp>
      <p:sp>
        <p:nvSpPr>
          <p:cNvPr id="5" name="Shape 3"/>
          <p:cNvSpPr/>
          <p:nvPr/>
        </p:nvSpPr>
        <p:spPr>
          <a:xfrm>
            <a:off x="566928" y="1938528"/>
            <a:ext cx="3551834" cy="3163824"/>
          </a:xfrm>
          <a:prstGeom prst="roundRect">
            <a:avLst>
              <a:gd name="adj" fmla="val 1734"/>
            </a:avLst>
          </a:prstGeom>
          <a:solidFill>
            <a:srgbClr val="EDF4EF"/>
          </a:solidFill>
          <a:ln w="12700">
            <a:solidFill>
              <a:srgbClr val="EDF4EF"/>
            </a:solidFill>
            <a:prstDash val="solid"/>
          </a:ln>
        </p:spPr>
      </p:sp>
      <p:sp>
        <p:nvSpPr>
          <p:cNvPr id="6" name="Shape 4"/>
          <p:cNvSpPr/>
          <p:nvPr/>
        </p:nvSpPr>
        <p:spPr>
          <a:xfrm>
            <a:off x="566928" y="1993392"/>
            <a:ext cx="41148" cy="3054096"/>
          </a:xfrm>
          <a:prstGeom prst="rect">
            <a:avLst/>
          </a:prstGeom>
          <a:solidFill>
            <a:srgbClr val="3E7C59"/>
          </a:solidFill>
          <a:ln w="12700">
            <a:solidFill>
              <a:srgbClr val="333333"/>
            </a:solidFill>
            <a:prstDash val="solid"/>
          </a:ln>
        </p:spPr>
      </p:sp>
      <p:sp>
        <p:nvSpPr>
          <p:cNvPr id="7" name="Text 5"/>
          <p:cNvSpPr/>
          <p:nvPr/>
        </p:nvSpPr>
        <p:spPr>
          <a:xfrm>
            <a:off x="786384"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Every point cites a paper</a:t>
            </a:r>
            <a:endParaRPr lang="en-US" sz="1350" dirty="0"/>
          </a:p>
        </p:txBody>
      </p:sp>
      <p:sp>
        <p:nvSpPr>
          <p:cNvPr id="8" name="Text 6"/>
          <p:cNvSpPr/>
          <p:nvPr/>
        </p:nvSpPr>
        <p:spPr>
          <a:xfrm>
            <a:off x="786384"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The footnote on each slide is the source it was drawn from. If a point matters to your case, open it.</a:t>
            </a:r>
            <a:endParaRPr lang="en-US" sz="1150" dirty="0"/>
          </a:p>
        </p:txBody>
      </p:sp>
      <p:sp>
        <p:nvSpPr>
          <p:cNvPr id="9" name="Shape 7"/>
          <p:cNvSpPr/>
          <p:nvPr/>
        </p:nvSpPr>
        <p:spPr>
          <a:xfrm>
            <a:off x="4319930" y="1938528"/>
            <a:ext cx="3551834" cy="3163824"/>
          </a:xfrm>
          <a:prstGeom prst="roundRect">
            <a:avLst>
              <a:gd name="adj" fmla="val 1734"/>
            </a:avLst>
          </a:prstGeom>
          <a:solidFill>
            <a:srgbClr val="F4F6F8"/>
          </a:solidFill>
          <a:ln w="12700">
            <a:solidFill>
              <a:srgbClr val="F4F6F8"/>
            </a:solidFill>
            <a:prstDash val="solid"/>
          </a:ln>
        </p:spPr>
      </p:sp>
      <p:sp>
        <p:nvSpPr>
          <p:cNvPr id="10" name="Shape 8"/>
          <p:cNvSpPr/>
          <p:nvPr/>
        </p:nvSpPr>
        <p:spPr>
          <a:xfrm>
            <a:off x="4319930" y="1993392"/>
            <a:ext cx="41148" cy="3054096"/>
          </a:xfrm>
          <a:prstGeom prst="rect">
            <a:avLst/>
          </a:prstGeom>
          <a:solidFill>
            <a:srgbClr val="1C7293"/>
          </a:solidFill>
          <a:ln w="12700">
            <a:solidFill>
              <a:srgbClr val="333333"/>
            </a:solidFill>
            <a:prstDash val="solid"/>
          </a:ln>
        </p:spPr>
      </p:sp>
      <p:sp>
        <p:nvSpPr>
          <p:cNvPr id="11" name="Text 9"/>
          <p:cNvSpPr/>
          <p:nvPr/>
        </p:nvSpPr>
        <p:spPr>
          <a:xfrm>
            <a:off x="4539386"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Your attending reviewed this</a:t>
            </a:r>
            <a:endParaRPr lang="en-US" sz="1350" dirty="0"/>
          </a:p>
        </p:txBody>
      </p:sp>
      <p:sp>
        <p:nvSpPr>
          <p:cNvPr id="12" name="Text 10"/>
          <p:cNvSpPr/>
          <p:nvPr/>
        </p:nvSpPr>
        <p:spPr>
          <a:xfrm>
            <a:off x="4539386"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Points that could not be traced to a resolvable source were removed before you saw it.</a:t>
            </a:r>
            <a:endParaRPr lang="en-US" sz="1150" dirty="0"/>
          </a:p>
        </p:txBody>
      </p:sp>
      <p:sp>
        <p:nvSpPr>
          <p:cNvPr id="13" name="Shape 11"/>
          <p:cNvSpPr/>
          <p:nvPr/>
        </p:nvSpPr>
        <p:spPr>
          <a:xfrm>
            <a:off x="8072933" y="1938528"/>
            <a:ext cx="3551834" cy="3163824"/>
          </a:xfrm>
          <a:prstGeom prst="roundRect">
            <a:avLst>
              <a:gd name="adj" fmla="val 1734"/>
            </a:avLst>
          </a:prstGeom>
          <a:solidFill>
            <a:srgbClr val="FBF3E6"/>
          </a:solidFill>
          <a:ln w="12700">
            <a:solidFill>
              <a:srgbClr val="FBF3E6"/>
            </a:solidFill>
            <a:prstDash val="solid"/>
          </a:ln>
        </p:spPr>
      </p:sp>
      <p:sp>
        <p:nvSpPr>
          <p:cNvPr id="14" name="Shape 12"/>
          <p:cNvSpPr/>
          <p:nvPr/>
        </p:nvSpPr>
        <p:spPr>
          <a:xfrm>
            <a:off x="8072933" y="1993392"/>
            <a:ext cx="41148" cy="3054096"/>
          </a:xfrm>
          <a:prstGeom prst="rect">
            <a:avLst/>
          </a:prstGeom>
          <a:solidFill>
            <a:srgbClr val="C8892B"/>
          </a:solidFill>
          <a:ln w="12700">
            <a:solidFill>
              <a:srgbClr val="333333"/>
            </a:solidFill>
            <a:prstDash val="solid"/>
          </a:ln>
        </p:spPr>
      </p:sp>
      <p:sp>
        <p:nvSpPr>
          <p:cNvPr id="15" name="Text 13"/>
          <p:cNvSpPr/>
          <p:nvPr/>
        </p:nvSpPr>
        <p:spPr>
          <a:xfrm>
            <a:off x="8292389" y="2066544"/>
            <a:ext cx="3167786" cy="237744"/>
          </a:xfrm>
          <a:prstGeom prst="rect">
            <a:avLst/>
          </a:prstGeom>
          <a:noFill/>
          <a:ln/>
        </p:spPr>
        <p:txBody>
          <a:bodyPr wrap="square" rtlCol="0" anchor="t"/>
          <a:lstStyle/>
          <a:p>
            <a:pPr indent="0" marL="0">
              <a:buNone/>
            </a:pPr>
            <a:r>
              <a:rPr lang="en-US" sz="1350" b="1" dirty="0">
                <a:solidFill>
                  <a:srgbClr val="12233F"/>
                </a:solidFill>
                <a:latin typeface="Calibri" pitchFamily="34" charset="0"/>
                <a:ea typeface="Calibri" pitchFamily="34" charset="-122"/>
                <a:cs typeface="Calibri" pitchFamily="34" charset="-120"/>
              </a:rPr>
              <a:t>It is not a protocol</a:t>
            </a:r>
            <a:endParaRPr lang="en-US" sz="1350" dirty="0"/>
          </a:p>
        </p:txBody>
      </p:sp>
      <p:sp>
        <p:nvSpPr>
          <p:cNvPr id="16" name="Text 14"/>
          <p:cNvSpPr/>
          <p:nvPr/>
        </p:nvSpPr>
        <p:spPr>
          <a:xfrm>
            <a:off x="8292389" y="2322576"/>
            <a:ext cx="3167786" cy="2651760"/>
          </a:xfrm>
          <a:prstGeom prst="rect">
            <a:avLst/>
          </a:prstGeom>
          <a:noFill/>
          <a:ln/>
        </p:spPr>
        <p:txBody>
          <a:bodyPr wrap="square" rtlCol="0" anchor="t"/>
          <a:lstStyle/>
          <a:p>
            <a:pPr indent="0" marL="0">
              <a:buNone/>
            </a:pPr>
            <a:r>
              <a:rPr lang="en-US" sz="1150" dirty="0">
                <a:solidFill>
                  <a:srgbClr val="2B3440"/>
                </a:solidFill>
                <a:latin typeface="Calibri" pitchFamily="34" charset="0"/>
                <a:ea typeface="Calibri" pitchFamily="34" charset="-122"/>
                <a:cs typeface="Calibri" pitchFamily="34" charset="-120"/>
              </a:rPr>
              <a:t>Institutional policy and the attending in the room both override anything here.</a:t>
            </a:r>
            <a:endParaRPr lang="en-US" sz="1150" dirty="0"/>
          </a:p>
        </p:txBody>
      </p:sp>
      <p:sp>
        <p:nvSpPr>
          <p:cNvPr id="17" name="Shape 15"/>
          <p:cNvSpPr/>
          <p:nvPr/>
        </p:nvSpPr>
        <p:spPr>
          <a:xfrm>
            <a:off x="566928" y="5376672"/>
            <a:ext cx="11057839" cy="822960"/>
          </a:xfrm>
          <a:prstGeom prst="roundRect">
            <a:avLst>
              <a:gd name="adj" fmla="val 5556"/>
            </a:avLst>
          </a:prstGeom>
          <a:solidFill>
            <a:srgbClr val="12233F"/>
          </a:solidFill>
          <a:ln w="12700">
            <a:solidFill>
              <a:srgbClr val="333333"/>
            </a:solidFill>
            <a:prstDash val="solid"/>
          </a:ln>
        </p:spPr>
      </p:sp>
      <p:sp>
        <p:nvSpPr>
          <p:cNvPr id="18" name="Text 16"/>
          <p:cNvSpPr/>
          <p:nvPr/>
        </p:nvSpPr>
        <p:spPr>
          <a:xfrm>
            <a:off x="841248" y="5468112"/>
            <a:ext cx="10509199" cy="640080"/>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Every point on the following slides resolved to a source that exists. Open any of them.</a:t>
            </a:r>
            <a:endParaRPr lang="en-US" sz="1300" dirty="0"/>
          </a:p>
        </p:txBody>
      </p:sp>
      <p:sp>
        <p:nvSpPr>
          <p:cNvPr id="19" name="Text 17"/>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BOARD QUESTION · 3 OF 3</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The answer</a:t>
            </a:r>
            <a:endParaRPr lang="en-US" sz="2700" dirty="0"/>
          </a:p>
        </p:txBody>
      </p:sp>
      <p:sp>
        <p:nvSpPr>
          <p:cNvPr id="4" name="Shape 2"/>
          <p:cNvSpPr/>
          <p:nvPr/>
        </p:nvSpPr>
        <p:spPr>
          <a:xfrm>
            <a:off x="566928" y="1463040"/>
            <a:ext cx="11057839" cy="3163824"/>
          </a:xfrm>
          <a:prstGeom prst="roundRect">
            <a:avLst>
              <a:gd name="adj" fmla="val 1445"/>
            </a:avLst>
          </a:prstGeom>
          <a:solidFill>
            <a:srgbClr val="DCE9EF"/>
          </a:solidFill>
          <a:ln w="12700">
            <a:solidFill>
              <a:srgbClr val="333333"/>
            </a:solidFill>
            <a:prstDash val="solid"/>
          </a:ln>
        </p:spPr>
      </p:sp>
      <p:sp>
        <p:nvSpPr>
          <p:cNvPr id="5" name="Shape 3"/>
          <p:cNvSpPr/>
          <p:nvPr/>
        </p:nvSpPr>
        <p:spPr>
          <a:xfrm>
            <a:off x="566928" y="1536192"/>
            <a:ext cx="45720" cy="3017520"/>
          </a:xfrm>
          <a:prstGeom prst="rect">
            <a:avLst/>
          </a:prstGeom>
          <a:solidFill>
            <a:srgbClr val="1C7293"/>
          </a:solidFill>
          <a:ln w="12700">
            <a:solidFill>
              <a:srgbClr val="333333"/>
            </a:solidFill>
            <a:prstDash val="solid"/>
          </a:ln>
        </p:spPr>
      </p:sp>
      <p:sp>
        <p:nvSpPr>
          <p:cNvPr id="6" name="Text 4"/>
          <p:cNvSpPr/>
          <p:nvPr/>
        </p:nvSpPr>
        <p:spPr>
          <a:xfrm>
            <a:off x="950976" y="1609344"/>
            <a:ext cx="10289743" cy="2871216"/>
          </a:xfrm>
          <a:prstGeom prst="rect">
            <a:avLst/>
          </a:prstGeom>
          <a:noFill/>
          <a:ln/>
        </p:spPr>
        <p:txBody>
          <a:bodyPr wrap="square" rtlCol="0" anchor="t">
            <a:normAutofit/>
            <a:normAutofit/>
          </a:bodyPr>
          <a:lstStyle/>
          <a:p>
            <a:pPr indent="0" marL="0">
              <a:lnSpc>
                <a:spcPct val="110000"/>
              </a:lnSpc>
              <a:buNone/>
            </a:pPr>
            <a:r>
              <a:rPr lang="en-US" sz="1500" dirty="0">
                <a:solidFill>
                  <a:srgbClr val="12233F"/>
                </a:solidFill>
                <a:latin typeface="Calibri" pitchFamily="34" charset="0"/>
                <a:ea typeface="Calibri" pitchFamily="34" charset="-122"/>
                <a:cs typeface="Calibri" pitchFamily="34" charset="-120"/>
              </a:rPr>
              <a:t>PROPPR's primary outcomes were 24-hour and 30-day all-cause mortality, and neither reached statistical significance — 12.7% versus 17.0%, and 22.4% versus 26.1%. So it did not demonstrate a mortality benefit. What it did show, in prespecified ancillary outcomes, was less death from exsanguination (9.2% vs 14.6%) and more patients achieving haemostasis (86% vs 78%), without an increase in any of 23 prespecified complications. The defensible statement is that 1:1:1 increased the proportion of patients achieving haemostasis and reduced deaths from exsanguination, at no measured safety cost.</a:t>
            </a:r>
            <a:endParaRPr lang="en-US" sz="1500" dirty="0"/>
          </a:p>
        </p:txBody>
      </p:sp>
      <p:sp>
        <p:nvSpPr>
          <p:cNvPr id="7" name="Shape 5"/>
          <p:cNvSpPr/>
          <p:nvPr/>
        </p:nvSpPr>
        <p:spPr>
          <a:xfrm>
            <a:off x="566928" y="4736592"/>
            <a:ext cx="11057839" cy="749808"/>
          </a:xfrm>
          <a:prstGeom prst="roundRect">
            <a:avLst>
              <a:gd name="adj" fmla="val 6098"/>
            </a:avLst>
          </a:prstGeom>
          <a:solidFill>
            <a:srgbClr val="12233F"/>
          </a:solidFill>
          <a:ln w="12700">
            <a:solidFill>
              <a:srgbClr val="333333"/>
            </a:solidFill>
            <a:prstDash val="solid"/>
          </a:ln>
        </p:spPr>
      </p:sp>
      <p:sp>
        <p:nvSpPr>
          <p:cNvPr id="8" name="Text 6"/>
          <p:cNvSpPr/>
          <p:nvPr/>
        </p:nvSpPr>
        <p:spPr>
          <a:xfrm>
            <a:off x="841248" y="4828032"/>
            <a:ext cx="10509199" cy="56692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Ancillary outcomes can be real and useful without converting a negative primary outcome into a positive trial. Say what the trial measured.</a:t>
            </a:r>
            <a:endParaRPr lang="en-US" sz="1300" dirty="0"/>
          </a:p>
        </p:txBody>
      </p:sp>
      <p:sp>
        <p:nvSpPr>
          <p:cNvPr id="9" name="Text 7"/>
          <p:cNvSpPr/>
          <p:nvPr/>
        </p:nvSpPr>
        <p:spPr>
          <a:xfrm>
            <a:off x="566928" y="5760720"/>
            <a:ext cx="11057839" cy="329184"/>
          </a:xfrm>
          <a:prstGeom prst="rect">
            <a:avLst/>
          </a:prstGeom>
          <a:noFill/>
          <a:ln/>
        </p:spPr>
        <p:txBody>
          <a:bodyPr wrap="square" rtlCol="0" anchor="ctr">
            <a:normAutofit/>
            <a:normAutofit/>
          </a:bodyPr>
          <a:lstStyle/>
          <a:p>
            <a:pPr indent="0" marL="0">
              <a:buNone/>
            </a:pPr>
            <a:r>
              <a:rPr lang="en-US" sz="950" dirty="0">
                <a:solidFill>
                  <a:srgbClr val="5A6673"/>
                </a:solidFill>
                <a:latin typeface="Calibri" pitchFamily="34" charset="0"/>
                <a:ea typeface="Calibri" pitchFamily="34" charset="-122"/>
                <a:cs typeface="Calibri" pitchFamily="34" charset="-120"/>
              </a:rPr>
              <a:t>[1] PROPPR trial, JAMA 2015 · PMID 25647203</a:t>
            </a:r>
            <a:endParaRPr lang="en-US" sz="95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Sources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Each was resolved against PubMed or a DOI resolver before reaching this deck.</a:t>
            </a:r>
            <a:endParaRPr lang="en-US" sz="1400" dirty="0"/>
          </a:p>
        </p:txBody>
      </p:sp>
      <p:graphicFrame>
        <p:nvGraphicFramePr>
          <p:cNvPr id="22"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914400"/>
        </p:xfrm>
        <a:graphic>
          <a:graphicData uri="http://schemas.openxmlformats.org/drawingml/2006/table">
            <a:tbl>
              <a:tblPr/>
              <a:tblGrid>
                <a:gridCol w="411480"/>
                <a:gridCol w="8726119"/>
                <a:gridCol w="1920240"/>
              </a:tblGrid>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[1]</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Massive transfusion protocol in adult trauma population, The American journal of emergency medicine 2020</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33071074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[2]</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36th International Symposium on Intensive Care and Emergency Medicine : Brussels, Belgium. 15-18 March 2016, Critical care (London, England) 2016</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27885969</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Patient blood management guideline for adults with critical bleeding, The Medical journal of Australia 2024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38282333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[4]</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Trauma-induced coagulopathy, Annales francaises d'anesthesie et de reanimation 2013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23916515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r h="566928">
                <a:tc>
                  <a:txBody>
                    <a:bodyPr/>
                    <a:lstStyle/>
                    <a:p>
                      <a:pPr indent="0" marL="0">
                        <a:buNone/>
                      </a:pPr>
                      <a:r>
                        <a:rPr lang="en-US" sz="950" b="1" dirty="0">
                          <a:solidFill>
                            <a:srgbClr val="1C7293"/>
                          </a:solidFill>
                          <a:latin typeface="Calibri" pitchFamily="34" charset="0"/>
                          <a:ea typeface="Calibri" pitchFamily="34" charset="-122"/>
                          <a:cs typeface="Calibri" pitchFamily="34" charset="-120"/>
                        </a:rPr>
                        <a:t>[5]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2B3440"/>
                          </a:solidFill>
                          <a:latin typeface="Calibri" pitchFamily="34" charset="0"/>
                          <a:ea typeface="Calibri" pitchFamily="34" charset="-122"/>
                          <a:cs typeface="Calibri" pitchFamily="34" charset="-120"/>
                        </a:rPr>
                        <a:t>PROPPR, JAMA 2015</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c>
                  <a:txBody>
                    <a:bodyPr/>
                    <a:lstStyle/>
                    <a:p>
                      <a:pPr indent="0" marL="0">
                        <a:buNone/>
                      </a:pPr>
                      <a:r>
                        <a:rPr lang="en-US" sz="950" dirty="0">
                          <a:solidFill>
                            <a:srgbClr val="5A6673"/>
                          </a:solidFill>
                          <a:latin typeface="Calibri" pitchFamily="34" charset="0"/>
                          <a:ea typeface="Calibri" pitchFamily="34" charset="-122"/>
                          <a:cs typeface="Calibri" pitchFamily="34" charset="-120"/>
                        </a:rPr>
                        <a:t>PMID 25647203</a:t>
                      </a:r>
                      <a:endParaRPr lang="en-US" sz="950" dirty="0">
                        <a:latin typeface="Calibri" charset="0"/>
                        <a:ea typeface="Calibri" charset="0"/>
                        <a:cs typeface="Calibri" charset="0"/>
                      </a:endParaRPr>
                    </a:p>
                  </a:txBody>
                  <a:tcPr marL="76200" marR="76200" marT="50800" marB="5080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tcPr>
                </a:tc>
              </a:tr>
            </a:tbl>
          </a:graphicData>
        </a:graphic>
      </p:graphicFrame>
      <p:sp>
        <p:nvSpPr>
          <p:cNvPr id="6" name="Shape 3"/>
          <p:cNvSpPr/>
          <p:nvPr/>
        </p:nvSpPr>
        <p:spPr>
          <a:xfrm>
            <a:off x="566928" y="5632704"/>
            <a:ext cx="11057839" cy="566928"/>
          </a:xfrm>
          <a:prstGeom prst="roundRect">
            <a:avLst>
              <a:gd name="adj" fmla="val 8065"/>
            </a:avLst>
          </a:prstGeom>
          <a:solidFill>
            <a:srgbClr val="12233F"/>
          </a:solidFill>
          <a:ln w="12700">
            <a:solidFill>
              <a:srgbClr val="333333"/>
            </a:solidFill>
            <a:prstDash val="solid"/>
          </a:ln>
        </p:spPr>
      </p:sp>
      <p:sp>
        <p:nvSpPr>
          <p:cNvPr id="7" name="Text 4"/>
          <p:cNvSpPr/>
          <p:nvPr/>
        </p:nvSpPr>
        <p:spPr>
          <a:xfrm>
            <a:off x="841248" y="5724144"/>
            <a:ext cx="10509199" cy="38404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Nothing was removed at the citation check for this topic.</a:t>
            </a:r>
            <a:endParaRPr lang="en-US" sz="1300" dirty="0"/>
          </a:p>
        </p:txBody>
      </p:sp>
      <p:sp>
        <p:nvSpPr>
          <p:cNvPr id="8" name="Text 5"/>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2103120"/>
            <a:ext cx="11057839" cy="237744"/>
          </a:xfrm>
          <a:prstGeom prst="rect">
            <a:avLst/>
          </a:prstGeom>
          <a:noFill/>
          <a:ln/>
        </p:spPr>
        <p:txBody>
          <a:bodyPr wrap="square" rtlCol="0" anchor="ctr"/>
          <a:lstStyle/>
          <a:p>
            <a:pPr indent="0" marL="0">
              <a:buNone/>
            </a:pPr>
            <a:r>
              <a:rPr lang="en-US" sz="1050" b="1" spc="220" kern="0" dirty="0">
                <a:solidFill>
                  <a:srgbClr val="8FA9C9"/>
                </a:solidFill>
                <a:latin typeface="Calibri" pitchFamily="34" charset="0"/>
                <a:ea typeface="Calibri" pitchFamily="34" charset="-122"/>
                <a:cs typeface="Calibri" pitchFamily="34" charset="-120"/>
              </a:rPr>
              <a:t>THE ONE THING</a:t>
            </a:r>
            <a:endParaRPr lang="en-US" sz="1050" dirty="0"/>
          </a:p>
        </p:txBody>
      </p:sp>
      <p:sp>
        <p:nvSpPr>
          <p:cNvPr id="3" name="Text 1"/>
          <p:cNvSpPr/>
          <p:nvPr/>
        </p:nvSpPr>
        <p:spPr>
          <a:xfrm>
            <a:off x="566928" y="2468880"/>
            <a:ext cx="9777679" cy="1828800"/>
          </a:xfrm>
          <a:prstGeom prst="rect">
            <a:avLst/>
          </a:prstGeom>
          <a:noFill/>
          <a:ln/>
        </p:spPr>
        <p:txBody>
          <a:bodyPr wrap="square" rtlCol="0" anchor="t"/>
          <a:lstStyle/>
          <a:p>
            <a:pPr indent="0" marL="0">
              <a:buNone/>
            </a:pPr>
            <a:r>
              <a:rPr lang="en-US" sz="2800" b="1" dirty="0">
                <a:solidFill>
                  <a:srgbClr val="FFFFFF"/>
                </a:solidFill>
                <a:latin typeface="Cambria" pitchFamily="34" charset="0"/>
                <a:ea typeface="Cambria" pitchFamily="34" charset="-122"/>
                <a:cs typeface="Cambria" pitchFamily="34" charset="-120"/>
              </a:rPr>
              <a:t>Activate massive transfusion early using RBC:FFP:Platelet ratios of 1:1:1 to 1:1:2 for optimal hemostasis in hemorrhagic shock.</a:t>
            </a:r>
            <a:endParaRPr lang="en-US" sz="2800" dirty="0"/>
          </a:p>
        </p:txBody>
      </p:sp>
      <p:sp>
        <p:nvSpPr>
          <p:cNvPr id="4" name="Text 2"/>
          <p:cNvSpPr/>
          <p:nvPr/>
        </p:nvSpPr>
        <p:spPr>
          <a:xfrm>
            <a:off x="566928" y="6400800"/>
            <a:ext cx="11057839" cy="228600"/>
          </a:xfrm>
          <a:prstGeom prst="rect">
            <a:avLst/>
          </a:prstGeom>
          <a:noFill/>
          <a:ln/>
        </p:spPr>
        <p:txBody>
          <a:bodyPr wrap="square" rtlCol="0" anchor="ctr"/>
          <a:lstStyle/>
          <a:p>
            <a:pPr indent="0" marL="0">
              <a:buNone/>
            </a:pPr>
            <a:r>
              <a:rPr lang="en-US" sz="800" i="1" dirty="0">
                <a:solidFill>
                  <a:srgbClr val="5E739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2233F"/>
        </a:solidFill>
      </p:bgPr>
    </p:bg>
    <p:spTree>
      <p:nvGrpSpPr>
        <p:cNvPr id="1" name=""/>
        <p:cNvGrpSpPr/>
        <p:nvPr/>
      </p:nvGrpSpPr>
      <p:grpSpPr>
        <a:xfrm>
          <a:off x="0" y="0"/>
          <a:ext cx="0" cy="0"/>
          <a:chOff x="0" y="0"/>
          <a:chExt cx="0" cy="0"/>
        </a:xfrm>
      </p:grpSpPr>
      <p:sp>
        <p:nvSpPr>
          <p:cNvPr id="2" name="Text 0"/>
          <p:cNvSpPr/>
          <p:nvPr/>
        </p:nvSpPr>
        <p:spPr>
          <a:xfrm>
            <a:off x="566928" y="1371600"/>
            <a:ext cx="11057839" cy="274320"/>
          </a:xfrm>
          <a:prstGeom prst="rect">
            <a:avLst/>
          </a:prstGeom>
          <a:noFill/>
          <a:ln/>
        </p:spPr>
        <p:txBody>
          <a:bodyPr wrap="square" rtlCol="0" anchor="ctr"/>
          <a:lstStyle/>
          <a:p>
            <a:pPr indent="0" marL="0">
              <a:buNone/>
            </a:pPr>
            <a:r>
              <a:rPr lang="en-US" sz="1050" b="1" spc="220" kern="0" dirty="0">
                <a:solidFill>
                  <a:srgbClr val="DCE9EF"/>
                </a:solidFill>
                <a:latin typeface="Calibri" pitchFamily="34" charset="0"/>
                <a:ea typeface="Calibri" pitchFamily="34" charset="-122"/>
                <a:cs typeface="Calibri" pitchFamily="34" charset="-120"/>
              </a:rPr>
              <a:t>THE QUESTION</a:t>
            </a:r>
            <a:endParaRPr lang="en-US" sz="1050" dirty="0"/>
          </a:p>
        </p:txBody>
      </p:sp>
      <p:sp>
        <p:nvSpPr>
          <p:cNvPr id="3" name="Text 1"/>
          <p:cNvSpPr/>
          <p:nvPr/>
        </p:nvSpPr>
        <p:spPr>
          <a:xfrm>
            <a:off x="566928" y="1737360"/>
            <a:ext cx="11057839" cy="1005840"/>
          </a:xfrm>
          <a:prstGeom prst="rect">
            <a:avLst/>
          </a:prstGeom>
          <a:noFill/>
          <a:ln/>
        </p:spPr>
        <p:txBody>
          <a:bodyPr wrap="square" rtlCol="0" anchor="t"/>
          <a:lstStyle/>
          <a:p>
            <a:pPr indent="0" marL="0">
              <a:buNone/>
            </a:pPr>
            <a:r>
              <a:rPr lang="en-US" sz="3400" b="1" dirty="0">
                <a:solidFill>
                  <a:srgbClr val="FFFFFF"/>
                </a:solidFill>
                <a:latin typeface="Cambria" pitchFamily="34" charset="0"/>
                <a:ea typeface="Cambria" pitchFamily="34" charset="-122"/>
                <a:cs typeface="Cambria" pitchFamily="34" charset="-120"/>
              </a:rPr>
              <a:t>Where the evidence disagrees</a:t>
            </a:r>
            <a:endParaRPr lang="en-US" sz="3400" dirty="0"/>
          </a:p>
        </p:txBody>
      </p:sp>
      <p:sp>
        <p:nvSpPr>
          <p:cNvPr id="4" name="Shape 2"/>
          <p:cNvSpPr/>
          <p:nvPr/>
        </p:nvSpPr>
        <p:spPr>
          <a:xfrm>
            <a:off x="566928" y="2834640"/>
            <a:ext cx="1463040" cy="45720"/>
          </a:xfrm>
          <a:prstGeom prst="rect">
            <a:avLst/>
          </a:prstGeom>
          <a:solidFill>
            <a:srgbClr val="1C7293"/>
          </a:solidFill>
          <a:ln w="12700">
            <a:solidFill>
              <a:srgbClr val="333333"/>
            </a:solidFill>
            <a:prstDash val="solid"/>
          </a:ln>
        </p:spPr>
      </p:sp>
      <p:sp>
        <p:nvSpPr>
          <p:cNvPr id="5" name="Text 3"/>
          <p:cNvSpPr/>
          <p:nvPr/>
        </p:nvSpPr>
        <p:spPr>
          <a:xfrm>
            <a:off x="566928" y="3108960"/>
            <a:ext cx="9509742" cy="2011680"/>
          </a:xfrm>
          <a:prstGeom prst="rect">
            <a:avLst/>
          </a:prstGeom>
          <a:noFill/>
          <a:ln/>
        </p:spPr>
        <p:txBody>
          <a:bodyPr wrap="square" rtlCol="0" anchor="t"/>
          <a:lstStyle/>
          <a:p>
            <a:pPr indent="0" marL="0">
              <a:lnSpc>
                <a:spcPct val="120000"/>
              </a:lnSpc>
              <a:buNone/>
            </a:pPr>
            <a:r>
              <a:rPr lang="en-US" sz="1500" dirty="0">
                <a:solidFill>
                  <a:srgbClr val="DCE9EF"/>
                </a:solidFill>
                <a:latin typeface="Calibri" pitchFamily="34" charset="0"/>
                <a:ea typeface="Calibri" pitchFamily="34" charset="-122"/>
                <a:cs typeface="Calibri" pitchFamily="34" charset="-120"/>
              </a:rPr>
              <a:t>Current massive transfusion protocols should utilize between 1:1:1 and 1:1:2 ratios of plasma, platelets, and red blood cells.</a:t>
            </a:r>
            <a:endParaRPr lang="en-US" sz="1500" dirty="0"/>
          </a:p>
        </p:txBody>
      </p:sp>
      <p:sp>
        <p:nvSpPr>
          <p:cNvPr id="6"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EVIDENCE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each source contributes, and how strong it is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Study design first — a cohort and a randomised trial do not carry the same weight.</a:t>
            </a:r>
            <a:endParaRPr lang="en-US" sz="14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566928" y="1938528"/>
          <a:ext cx="11057839" cy="3749040"/>
        </p:xfrm>
        <a:graphic>
          <a:graphicData uri="http://schemas.openxmlformats.org/drawingml/2006/table">
            <a:tbl>
              <a:tblPr/>
              <a:tblGrid>
                <a:gridCol w="1371600"/>
                <a:gridCol w="640080"/>
                <a:gridCol w="2103120"/>
                <a:gridCol w="6943039"/>
              </a:tblGrid>
              <a:tr h="749808">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Design</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Year</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Journal</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c>
                  <a:txBody>
                    <a:bodyPr/>
                    <a:lstStyle/>
                    <a:p>
                      <a:pPr indent="0" marL="0">
                        <a:buNone/>
                      </a:pPr>
                      <a:r>
                        <a:rPr lang="en-US" sz="1050" b="1" dirty="0">
                          <a:solidFill>
                            <a:srgbClr val="FFFFFF"/>
                          </a:solidFill>
                          <a:latin typeface="Calibri" pitchFamily="34" charset="0"/>
                          <a:ea typeface="Calibri" pitchFamily="34" charset="-122"/>
                          <a:cs typeface="Calibri" pitchFamily="34" charset="-120"/>
                        </a:rPr>
                        <a:t>What it found</a:t>
                      </a:r>
                      <a:endParaRPr lang="en-US" sz="1050" dirty="0">
                        <a:latin typeface="Calibri" charset="0"/>
                        <a:ea typeface="Calibri" charset="0"/>
                        <a:cs typeface="Calibri" charset="0"/>
                      </a:endParaRPr>
                    </a:p>
                  </a:txBody>
                  <a:tcPr marL="91440" marR="91440" marT="45720" marB="45720" anchor="ctr">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12233F"/>
                    </a:solidFill>
                  </a:tcPr>
                </a:tc>
              </a:tr>
              <a:tr h="749808">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2020</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American journal of emergency </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Massive transfusion: Use 1:1:1 to 1:1:2 ratios</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749808">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2016</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England)</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Confirm tube position bronchoscopically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r h="749808">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2024</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The Medical journal of Australia</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Massive transfusion: FFP ≥ 4U &amp; Plt ≥ 1U per 8U RBC</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FFFFF"/>
                    </a:solidFill>
                  </a:tcPr>
                </a:tc>
              </a:tr>
              <a:tr h="749808">
                <a:tc>
                  <a:txBody>
                    <a:bodyPr/>
                    <a:lstStyle/>
                    <a:p>
                      <a:pPr indent="0" marL="0">
                        <a:buNone/>
                      </a:pPr>
                      <a:r>
                        <a:rPr lang="en-US" sz="1050" b="1" dirty="0">
                          <a:solidFill>
                            <a:srgbClr val="12233F"/>
                          </a:solidFill>
                          <a:latin typeface="Calibri" pitchFamily="34" charset="0"/>
                          <a:ea typeface="Calibri" pitchFamily="34" charset="-122"/>
                          <a:cs typeface="Calibri" pitchFamily="34" charset="-120"/>
                        </a:rPr>
                        <a:t>Other</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2013</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Annales francaises d'anesthesie et</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c>
                  <a:txBody>
                    <a:bodyPr/>
                    <a:lstStyle/>
                    <a:p>
                      <a:pPr indent="0" marL="0">
                        <a:buNone/>
                      </a:pPr>
                      <a:r>
                        <a:rPr lang="en-US" sz="1050" dirty="0">
                          <a:solidFill>
                            <a:srgbClr val="2B3440"/>
                          </a:solidFill>
                          <a:latin typeface="Calibri" pitchFamily="34" charset="0"/>
                          <a:ea typeface="Calibri" pitchFamily="34" charset="-122"/>
                          <a:cs typeface="Calibri" pitchFamily="34" charset="-120"/>
                        </a:rPr>
                        <a:t>Massive transfusion protocols key in trauma coagulopathy</a:t>
                      </a:r>
                      <a:endParaRPr lang="en-US" sz="1050" dirty="0">
                        <a:latin typeface="Calibri" charset="0"/>
                        <a:ea typeface="Calibri" charset="0"/>
                        <a:cs typeface="Calibri" charset="0"/>
                      </a:endParaRPr>
                    </a:p>
                  </a:txBody>
                  <a:tcPr marL="91440" marR="91440" marT="45720" marB="45720" anchor="t">
                    <a:lnL w="6350" cap="flat" cmpd="sng" algn="ctr">
                      <a:solidFill>
                        <a:srgbClr val="DCE1E6"/>
                      </a:solidFill>
                      <a:prstDash val="solid"/>
                      <a:round/>
                      <a:headEnd type="none" w="med" len="med"/>
                      <a:tailEnd type="none" w="med" len="med"/>
                    </a:lnL>
                    <a:lnR w="6350" cap="flat" cmpd="sng" algn="ctr">
                      <a:solidFill>
                        <a:srgbClr val="DCE1E6"/>
                      </a:solidFill>
                      <a:prstDash val="solid"/>
                      <a:round/>
                      <a:headEnd type="none" w="med" len="med"/>
                      <a:tailEnd type="none" w="med" len="med"/>
                    </a:lnR>
                    <a:lnT w="6350" cap="flat" cmpd="sng" algn="ctr">
                      <a:solidFill>
                        <a:srgbClr val="DCE1E6"/>
                      </a:solidFill>
                      <a:prstDash val="solid"/>
                      <a:round/>
                      <a:headEnd type="none" w="med" len="med"/>
                      <a:tailEnd type="none" w="med" len="med"/>
                    </a:lnT>
                    <a:lnB w="6350" cap="flat" cmpd="sng" algn="ctr">
                      <a:solidFill>
                        <a:srgbClr val="DCE1E6"/>
                      </a:solidFill>
                      <a:prstDash val="solid"/>
                      <a:round/>
                      <a:headEnd type="none" w="med" len="med"/>
                      <a:tailEnd type="none" w="med" len="med"/>
                    </a:lnB>
                    <a:solidFill>
                      <a:srgbClr val="F4F6F8"/>
                    </a:solidFill>
                  </a:tcPr>
                </a:tc>
              </a:tr>
            </a:tbl>
          </a:graphicData>
        </a:graphic>
      </p:graphicFrame>
      <p:sp>
        <p:nvSpPr>
          <p:cNvPr id="6" name="Text 3"/>
          <p:cNvSpPr/>
          <p:nvPr/>
        </p:nvSpPr>
        <p:spPr>
          <a:xfrm>
            <a:off x="566928" y="5779008"/>
            <a:ext cx="11057839" cy="310896"/>
          </a:xfrm>
          <a:prstGeom prst="rect">
            <a:avLst/>
          </a:prstGeom>
          <a:noFill/>
          <a:ln/>
        </p:spPr>
        <p:txBody>
          <a:bodyPr wrap="square" rtlCol="0" anchor="ctr"/>
          <a:lstStyle/>
          <a:p>
            <a:pPr indent="0" marL="0">
              <a:buNone/>
            </a:pPr>
            <a:r>
              <a:rPr lang="en-US" sz="900" i="1" dirty="0">
                <a:solidFill>
                  <a:srgbClr val="9AA5B1"/>
                </a:solidFill>
                <a:latin typeface="Calibri" pitchFamily="34" charset="0"/>
                <a:ea typeface="Calibri" pitchFamily="34" charset="-122"/>
                <a:cs typeface="Calibri" pitchFamily="34" charset="-120"/>
              </a:rPr>
              <a:t>4 resolved citations behind this deck; every point above traces to one of them.</a:t>
            </a:r>
            <a:endParaRPr lang="en-US" sz="900" dirty="0"/>
          </a:p>
        </p:txBody>
      </p:sp>
      <p:sp>
        <p:nvSpPr>
          <p:cNvPr id="7" name="Text 4"/>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THE NUMBERS</a:t>
            </a:r>
            <a:endParaRPr lang="en-US" sz="1050" dirty="0"/>
          </a:p>
        </p:txBody>
      </p:sp>
      <p:sp>
        <p:nvSpPr>
          <p:cNvPr id="3" name="Text 1"/>
          <p:cNvSpPr/>
          <p:nvPr/>
        </p:nvSpPr>
        <p:spPr>
          <a:xfrm>
            <a:off x="566928" y="621792"/>
            <a:ext cx="11057839" cy="914400"/>
          </a:xfrm>
          <a:prstGeom prst="rect">
            <a:avLst/>
          </a:prstGeom>
          <a:noFill/>
          <a:ln/>
        </p:spPr>
        <p:txBody>
          <a:bodyPr wrap="square" rtlCol="0" anchor="t"/>
          <a:lstStyle/>
          <a:p>
            <a:pPr indent="0" marL="0">
              <a:buNone/>
            </a:pPr>
            <a:r>
              <a:rPr lang="en-US" sz="2450" b="1" dirty="0">
                <a:solidFill>
                  <a:srgbClr val="12233F"/>
                </a:solidFill>
                <a:latin typeface="Cambria" pitchFamily="34" charset="0"/>
                <a:ea typeface="Cambria" pitchFamily="34" charset="-122"/>
                <a:cs typeface="Cambria" pitchFamily="34" charset="-120"/>
              </a:rPr>
              <a:t>The ratio moved haemostasis and exsanguination, not overall mortality</a:t>
            </a:r>
            <a:endParaRPr lang="en-US" sz="2450" dirty="0"/>
          </a:p>
        </p:txBody>
      </p:sp>
      <p:sp>
        <p:nvSpPr>
          <p:cNvPr id="4" name="Text 2"/>
          <p:cNvSpPr/>
          <p:nvPr/>
        </p:nvSpPr>
        <p:spPr>
          <a:xfrm>
            <a:off x="566928" y="1554480"/>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Say this while the cooler is on its way.</a:t>
            </a:r>
            <a:endParaRPr lang="en-US" sz="1400" dirty="0"/>
          </a:p>
        </p:txBody>
      </p:sp>
      <p:graphicFrame>
        <p:nvGraphicFramePr>
          <p:cNvPr id="5" name="Chart 0" descr=""/>
          <p:cNvGraphicFramePr/>
          <p:nvPr/>
        </p:nvGraphicFramePr>
        <p:xfrm>
          <a:off x="566928" y="2194560"/>
          <a:ext cx="11057839" cy="2615184"/>
        </p:xfrm>
        <a:graphic xmlns:a="http://schemas.openxmlformats.org/drawingml/2006/main">
          <a:graphicData uri="http://schemas.openxmlformats.org/drawingml/2006/chart">
            <c:chart xmlns:c="http://schemas.openxmlformats.org/drawingml/2006/chart" r:id="rId1"/>
          </a:graphicData>
        </a:graphic>
      </p:graphicFrame>
      <p:sp>
        <p:nvSpPr>
          <p:cNvPr id="6" name="Shape 3"/>
          <p:cNvSpPr/>
          <p:nvPr/>
        </p:nvSpPr>
        <p:spPr>
          <a:xfrm>
            <a:off x="566928" y="4956048"/>
            <a:ext cx="11057839" cy="658368"/>
          </a:xfrm>
          <a:prstGeom prst="roundRect">
            <a:avLst>
              <a:gd name="adj" fmla="val 6944"/>
            </a:avLst>
          </a:prstGeom>
          <a:solidFill>
            <a:srgbClr val="12233F"/>
          </a:solidFill>
          <a:ln w="12700">
            <a:solidFill>
              <a:srgbClr val="333333"/>
            </a:solidFill>
            <a:prstDash val="solid"/>
          </a:ln>
        </p:spPr>
      </p:sp>
      <p:sp>
        <p:nvSpPr>
          <p:cNvPr id="7" name="Text 4"/>
          <p:cNvSpPr/>
          <p:nvPr/>
        </p:nvSpPr>
        <p:spPr>
          <a:xfrm>
            <a:off x="841248" y="5047488"/>
            <a:ext cx="10509199" cy="475488"/>
          </a:xfrm>
          <a:prstGeom prst="rect">
            <a:avLst/>
          </a:prstGeom>
          <a:noFill/>
          <a:ln/>
        </p:spPr>
        <p:txBody>
          <a:bodyPr wrap="square" rtlCol="0" anchor="ctr"/>
          <a:lstStyle/>
          <a:p>
            <a:pPr indent="0" marL="0">
              <a:buNone/>
            </a:pPr>
            <a:r>
              <a:rPr lang="en-US" sz="1300" dirty="0">
                <a:solidFill>
                  <a:srgbClr val="FFFFFF"/>
                </a:solidFill>
                <a:latin typeface="Calibri" pitchFamily="34" charset="0"/>
                <a:ea typeface="Calibri" pitchFamily="34" charset="-122"/>
                <a:cs typeface="Calibri" pitchFamily="34" charset="-120"/>
              </a:rPr>
              <a:t>Neither mortality endpoint reached significance. Exsanguination death and haemostasis did — which is the part of the trial worth teaching.</a:t>
            </a:r>
            <a:endParaRPr lang="en-US" sz="1300" dirty="0"/>
          </a:p>
        </p:txBody>
      </p:sp>
      <p:sp>
        <p:nvSpPr>
          <p:cNvPr id="8" name="Text 5"/>
          <p:cNvSpPr/>
          <p:nvPr/>
        </p:nvSpPr>
        <p:spPr>
          <a:xfrm>
            <a:off x="566928" y="5760720"/>
            <a:ext cx="11057839" cy="329184"/>
          </a:xfrm>
          <a:prstGeom prst="rect">
            <a:avLst/>
          </a:prstGeom>
          <a:noFill/>
          <a:ln/>
        </p:spPr>
        <p:txBody>
          <a:bodyPr wrap="square" rtlCol="0" anchor="ctr"/>
          <a:lstStyle/>
          <a:p>
            <a:pPr indent="0" marL="0">
              <a:buNone/>
            </a:pPr>
            <a:r>
              <a:rPr lang="en-US" sz="950" dirty="0">
                <a:solidFill>
                  <a:srgbClr val="5A6673"/>
                </a:solidFill>
                <a:latin typeface="Calibri" pitchFamily="34" charset="0"/>
                <a:ea typeface="Calibri" pitchFamily="34" charset="-122"/>
                <a:cs typeface="Calibri" pitchFamily="34" charset="-120"/>
              </a:rPr>
              <a:t>[1] PROPPR, JAMA 2015 · PMID 25647203</a:t>
            </a:r>
            <a:endParaRPr lang="en-US" sz="950" dirty="0"/>
          </a:p>
        </p:txBody>
      </p:sp>
      <p:sp>
        <p:nvSpPr>
          <p:cNvPr id="9" name="Text 6"/>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What the cohorts and reviews add</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4 findings, each on the slide that follows.</a:t>
            </a:r>
            <a:endParaRPr lang="en-US" sz="1400" dirty="0"/>
          </a:p>
        </p:txBody>
      </p:sp>
      <p:sp>
        <p:nvSpPr>
          <p:cNvPr id="5" name="Shape 3"/>
          <p:cNvSpPr/>
          <p:nvPr/>
        </p:nvSpPr>
        <p:spPr>
          <a:xfrm>
            <a:off x="566928" y="1938528"/>
            <a:ext cx="2613584" cy="4206240"/>
          </a:xfrm>
          <a:prstGeom prst="roundRect">
            <a:avLst>
              <a:gd name="adj" fmla="val 2099"/>
            </a:avLst>
          </a:prstGeom>
          <a:solidFill>
            <a:srgbClr val="F4F6F8"/>
          </a:solidFill>
          <a:ln w="12700">
            <a:solidFill>
              <a:srgbClr val="F4F6F8"/>
            </a:solidFill>
            <a:prstDash val="solid"/>
          </a:ln>
        </p:spPr>
      </p:sp>
      <p:sp>
        <p:nvSpPr>
          <p:cNvPr id="6" name="Shape 4"/>
          <p:cNvSpPr/>
          <p:nvPr/>
        </p:nvSpPr>
        <p:spPr>
          <a:xfrm>
            <a:off x="566928" y="1938528"/>
            <a:ext cx="2613584" cy="54864"/>
          </a:xfrm>
          <a:prstGeom prst="rect">
            <a:avLst/>
          </a:prstGeom>
          <a:solidFill>
            <a:srgbClr val="1C7293"/>
          </a:solidFill>
          <a:ln w="12700">
            <a:solidFill>
              <a:srgbClr val="333333"/>
            </a:solidFill>
            <a:prstDash val="solid"/>
          </a:ln>
        </p:spPr>
      </p:sp>
      <p:sp>
        <p:nvSpPr>
          <p:cNvPr id="7" name="Text 5"/>
          <p:cNvSpPr/>
          <p:nvPr/>
        </p:nvSpPr>
        <p:spPr>
          <a:xfrm>
            <a:off x="749808" y="2157984"/>
            <a:ext cx="224782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THE AMERICAN JOURNAL OF EMERGENCY MEDICINE 2020</a:t>
            </a:r>
            <a:endParaRPr lang="en-US" sz="900" dirty="0"/>
          </a:p>
        </p:txBody>
      </p:sp>
      <p:sp>
        <p:nvSpPr>
          <p:cNvPr id="8" name="Text 6"/>
          <p:cNvSpPr/>
          <p:nvPr/>
        </p:nvSpPr>
        <p:spPr>
          <a:xfrm>
            <a:off x="749808" y="2491740"/>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Massive transfusion: Use 1:1:1 to 1:1:2 ratios</a:t>
            </a:r>
            <a:endParaRPr lang="en-US" sz="1400" dirty="0"/>
          </a:p>
        </p:txBody>
      </p:sp>
      <p:sp>
        <p:nvSpPr>
          <p:cNvPr id="9" name="Text 7"/>
          <p:cNvSpPr/>
          <p:nvPr/>
        </p:nvSpPr>
        <p:spPr>
          <a:xfrm>
            <a:off x="749808" y="2980436"/>
            <a:ext cx="2247824" cy="294487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Current massive transfusion protocols should utilize between 1:1:1 and 1:1:2 ratios of plasma, platelets</a:t>
            </a:r>
            <a:endParaRPr lang="en-US" sz="1150" dirty="0"/>
          </a:p>
        </p:txBody>
      </p:sp>
      <p:sp>
        <p:nvSpPr>
          <p:cNvPr id="10" name="Shape 8"/>
          <p:cNvSpPr/>
          <p:nvPr/>
        </p:nvSpPr>
        <p:spPr>
          <a:xfrm>
            <a:off x="3381680" y="1938528"/>
            <a:ext cx="2613584" cy="4206240"/>
          </a:xfrm>
          <a:prstGeom prst="roundRect">
            <a:avLst>
              <a:gd name="adj" fmla="val 2099"/>
            </a:avLst>
          </a:prstGeom>
          <a:solidFill>
            <a:srgbClr val="F4F6F8"/>
          </a:solidFill>
          <a:ln w="12700">
            <a:solidFill>
              <a:srgbClr val="F4F6F8"/>
            </a:solidFill>
            <a:prstDash val="solid"/>
          </a:ln>
        </p:spPr>
      </p:sp>
      <p:sp>
        <p:nvSpPr>
          <p:cNvPr id="11" name="Shape 9"/>
          <p:cNvSpPr/>
          <p:nvPr/>
        </p:nvSpPr>
        <p:spPr>
          <a:xfrm>
            <a:off x="3381680" y="1938528"/>
            <a:ext cx="2613584" cy="54864"/>
          </a:xfrm>
          <a:prstGeom prst="rect">
            <a:avLst/>
          </a:prstGeom>
          <a:solidFill>
            <a:srgbClr val="1C7293"/>
          </a:solidFill>
          <a:ln w="12700">
            <a:solidFill>
              <a:srgbClr val="333333"/>
            </a:solidFill>
            <a:prstDash val="solid"/>
          </a:ln>
        </p:spPr>
      </p:sp>
      <p:sp>
        <p:nvSpPr>
          <p:cNvPr id="12" name="Text 10"/>
          <p:cNvSpPr/>
          <p:nvPr/>
        </p:nvSpPr>
        <p:spPr>
          <a:xfrm>
            <a:off x="3564560"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ENGLAND) 2016</a:t>
            </a:r>
            <a:endParaRPr lang="en-US" sz="900" dirty="0"/>
          </a:p>
        </p:txBody>
      </p:sp>
      <p:sp>
        <p:nvSpPr>
          <p:cNvPr id="13" name="Text 11"/>
          <p:cNvSpPr/>
          <p:nvPr/>
        </p:nvSpPr>
        <p:spPr>
          <a:xfrm>
            <a:off x="3564560" y="2352294"/>
            <a:ext cx="2247824" cy="433832"/>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Confirm tube position bronchoscopically</a:t>
            </a:r>
            <a:endParaRPr lang="en-US" sz="1400" dirty="0"/>
          </a:p>
        </p:txBody>
      </p:sp>
      <p:sp>
        <p:nvSpPr>
          <p:cNvPr id="14" name="Text 12"/>
          <p:cNvSpPr/>
          <p:nvPr/>
        </p:nvSpPr>
        <p:spPr>
          <a:xfrm>
            <a:off x="3564560" y="2840990"/>
            <a:ext cx="2247824" cy="3084322"/>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The provided text is an abstract list from a conference, not a paper detailing massive transfusion protocols or hemorrhagic shock management.…</a:t>
            </a:r>
            <a:endParaRPr lang="en-US" sz="1150" dirty="0"/>
          </a:p>
        </p:txBody>
      </p:sp>
      <p:sp>
        <p:nvSpPr>
          <p:cNvPr id="15" name="Shape 13"/>
          <p:cNvSpPr/>
          <p:nvPr/>
        </p:nvSpPr>
        <p:spPr>
          <a:xfrm>
            <a:off x="6196432" y="1938528"/>
            <a:ext cx="2613584" cy="4206240"/>
          </a:xfrm>
          <a:prstGeom prst="roundRect">
            <a:avLst>
              <a:gd name="adj" fmla="val 2099"/>
            </a:avLst>
          </a:prstGeom>
          <a:solidFill>
            <a:srgbClr val="F4F6F8"/>
          </a:solidFill>
          <a:ln w="12700">
            <a:solidFill>
              <a:srgbClr val="F4F6F8"/>
            </a:solidFill>
            <a:prstDash val="solid"/>
          </a:ln>
        </p:spPr>
      </p:sp>
      <p:sp>
        <p:nvSpPr>
          <p:cNvPr id="16" name="Shape 14"/>
          <p:cNvSpPr/>
          <p:nvPr/>
        </p:nvSpPr>
        <p:spPr>
          <a:xfrm>
            <a:off x="6196432" y="1938528"/>
            <a:ext cx="2613584" cy="54864"/>
          </a:xfrm>
          <a:prstGeom prst="rect">
            <a:avLst/>
          </a:prstGeom>
          <a:solidFill>
            <a:srgbClr val="1C7293"/>
          </a:solidFill>
          <a:ln w="12700">
            <a:solidFill>
              <a:srgbClr val="333333"/>
            </a:solidFill>
            <a:prstDash val="solid"/>
          </a:ln>
        </p:spPr>
      </p:sp>
      <p:sp>
        <p:nvSpPr>
          <p:cNvPr id="17" name="Text 15"/>
          <p:cNvSpPr/>
          <p:nvPr/>
        </p:nvSpPr>
        <p:spPr>
          <a:xfrm>
            <a:off x="6379312" y="2157984"/>
            <a:ext cx="2247824" cy="139446"/>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THE MEDICAL JOURNAL OF AUSTRALIA 2024</a:t>
            </a:r>
            <a:endParaRPr lang="en-US" sz="900" dirty="0"/>
          </a:p>
        </p:txBody>
      </p:sp>
      <p:sp>
        <p:nvSpPr>
          <p:cNvPr id="18" name="Text 16"/>
          <p:cNvSpPr/>
          <p:nvPr/>
        </p:nvSpPr>
        <p:spPr>
          <a:xfrm>
            <a:off x="6379312" y="2352294"/>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Massive transfusion: FFP ≥ 4U &amp; Plt ≥ 1U per 8U RBC</a:t>
            </a:r>
            <a:endParaRPr lang="en-US" sz="1400" dirty="0"/>
          </a:p>
        </p:txBody>
      </p:sp>
      <p:sp>
        <p:nvSpPr>
          <p:cNvPr id="19" name="Text 17"/>
          <p:cNvSpPr/>
          <p:nvPr/>
        </p:nvSpPr>
        <p:spPr>
          <a:xfrm>
            <a:off x="6379312" y="3057906"/>
            <a:ext cx="2247824" cy="2867406"/>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In major hemorrhage protocols, give no fewer than four units of fresh frozen plasma and one unit of platelets for every eight units of red blood…</a:t>
            </a:r>
            <a:endParaRPr lang="en-US" sz="1150" dirty="0"/>
          </a:p>
        </p:txBody>
      </p:sp>
      <p:sp>
        <p:nvSpPr>
          <p:cNvPr id="20" name="Shape 18"/>
          <p:cNvSpPr/>
          <p:nvPr/>
        </p:nvSpPr>
        <p:spPr>
          <a:xfrm>
            <a:off x="9011183" y="1938528"/>
            <a:ext cx="2613584" cy="4206240"/>
          </a:xfrm>
          <a:prstGeom prst="roundRect">
            <a:avLst>
              <a:gd name="adj" fmla="val 2099"/>
            </a:avLst>
          </a:prstGeom>
          <a:solidFill>
            <a:srgbClr val="F4F6F8"/>
          </a:solidFill>
          <a:ln w="12700">
            <a:solidFill>
              <a:srgbClr val="F4F6F8"/>
            </a:solidFill>
            <a:prstDash val="solid"/>
          </a:ln>
        </p:spPr>
      </p:sp>
      <p:sp>
        <p:nvSpPr>
          <p:cNvPr id="21" name="Shape 19"/>
          <p:cNvSpPr/>
          <p:nvPr/>
        </p:nvSpPr>
        <p:spPr>
          <a:xfrm>
            <a:off x="9011183" y="1938528"/>
            <a:ext cx="2613584" cy="54864"/>
          </a:xfrm>
          <a:prstGeom prst="rect">
            <a:avLst/>
          </a:prstGeom>
          <a:solidFill>
            <a:srgbClr val="1C7293"/>
          </a:solidFill>
          <a:ln w="12700">
            <a:solidFill>
              <a:srgbClr val="333333"/>
            </a:solidFill>
            <a:prstDash val="solid"/>
          </a:ln>
        </p:spPr>
      </p:sp>
      <p:sp>
        <p:nvSpPr>
          <p:cNvPr id="22" name="Text 20"/>
          <p:cNvSpPr/>
          <p:nvPr/>
        </p:nvSpPr>
        <p:spPr>
          <a:xfrm>
            <a:off x="9194063" y="2157984"/>
            <a:ext cx="2247824" cy="278892"/>
          </a:xfrm>
          <a:prstGeom prst="rect">
            <a:avLst/>
          </a:prstGeom>
          <a:noFill/>
          <a:ln/>
        </p:spPr>
        <p:txBody>
          <a:bodyPr wrap="square" rtlCol="0" anchor="ctr">
            <a:normAutofit/>
          </a:bodyPr>
          <a:lstStyle/>
          <a:p>
            <a:pPr indent="0" marL="0">
              <a:buNone/>
            </a:pPr>
            <a:r>
              <a:rPr lang="en-US" sz="900" b="1" spc="220" kern="0" dirty="0">
                <a:solidFill>
                  <a:srgbClr val="1C7293"/>
                </a:solidFill>
                <a:latin typeface="Calibri" pitchFamily="34" charset="0"/>
                <a:ea typeface="Calibri" pitchFamily="34" charset="-122"/>
                <a:cs typeface="Calibri" pitchFamily="34" charset="-120"/>
              </a:rPr>
              <a:t>ANNALES FRANCAISES D'ANESTHESIE ET DE REANIMATION 2013</a:t>
            </a:r>
            <a:endParaRPr lang="en-US" sz="900" dirty="0"/>
          </a:p>
        </p:txBody>
      </p:sp>
      <p:sp>
        <p:nvSpPr>
          <p:cNvPr id="23" name="Text 21"/>
          <p:cNvSpPr/>
          <p:nvPr/>
        </p:nvSpPr>
        <p:spPr>
          <a:xfrm>
            <a:off x="9194063" y="2491740"/>
            <a:ext cx="2247824" cy="650748"/>
          </a:xfrm>
          <a:prstGeom prst="rect">
            <a:avLst/>
          </a:prstGeom>
          <a:noFill/>
          <a:ln/>
        </p:spPr>
        <p:txBody>
          <a:bodyPr wrap="square" rtlCol="0" anchor="t">
            <a:normAutofit/>
          </a:bodyPr>
          <a:lstStyle/>
          <a:p>
            <a:pPr indent="0" marL="0">
              <a:buNone/>
            </a:pPr>
            <a:r>
              <a:rPr lang="en-US" sz="1400" b="1" dirty="0">
                <a:solidFill>
                  <a:srgbClr val="12233F"/>
                </a:solidFill>
                <a:latin typeface="Calibri" pitchFamily="34" charset="0"/>
                <a:ea typeface="Calibri" pitchFamily="34" charset="-122"/>
                <a:cs typeface="Calibri" pitchFamily="34" charset="-120"/>
              </a:rPr>
              <a:t>Massive transfusion protocols key in trauma coagulopathy</a:t>
            </a:r>
            <a:endParaRPr lang="en-US" sz="1400" dirty="0"/>
          </a:p>
        </p:txBody>
      </p:sp>
      <p:sp>
        <p:nvSpPr>
          <p:cNvPr id="24" name="Text 22"/>
          <p:cNvSpPr/>
          <p:nvPr/>
        </p:nvSpPr>
        <p:spPr>
          <a:xfrm>
            <a:off x="9194063" y="3197352"/>
            <a:ext cx="2247824" cy="2727960"/>
          </a:xfrm>
          <a:prstGeom prst="rect">
            <a:avLst/>
          </a:prstGeom>
          <a:noFill/>
          <a:ln/>
        </p:spPr>
        <p:txBody>
          <a:bodyPr wrap="square" rtlCol="0" anchor="t">
            <a:normAutofit/>
          </a:bodyPr>
          <a:lstStyle/>
          <a:p>
            <a:pPr indent="0" marL="0">
              <a:buNone/>
            </a:pPr>
            <a:r>
              <a:rPr lang="en-US" sz="1150" dirty="0">
                <a:solidFill>
                  <a:srgbClr val="2B3440"/>
                </a:solidFill>
                <a:latin typeface="Calibri" pitchFamily="34" charset="0"/>
                <a:ea typeface="Calibri" pitchFamily="34" charset="-122"/>
                <a:cs typeface="Calibri" pitchFamily="34" charset="-120"/>
              </a:rPr>
              <a:t>Early activation of massive transfusion protocols with high ratios (RBC:FFP:Platelets) is key in trauma-induced coagulopathy for hemostatic…</a:t>
            </a:r>
            <a:endParaRPr lang="en-US" sz="1150" dirty="0"/>
          </a:p>
        </p:txBody>
      </p:sp>
      <p:sp>
        <p:nvSpPr>
          <p:cNvPr id="25" name="Text 23"/>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Massive transfusion: Use 1:1:1 to 1:1:2 ratios</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The American journal of emergency </a:t>
            </a:r>
            <a:endParaRPr lang="en-US" sz="1400" dirty="0"/>
          </a:p>
        </p:txBody>
      </p:sp>
      <p:sp>
        <p:nvSpPr>
          <p:cNvPr id="5" name="Shape 3"/>
          <p:cNvSpPr/>
          <p:nvPr/>
        </p:nvSpPr>
        <p:spPr>
          <a:xfrm>
            <a:off x="566928" y="1938528"/>
            <a:ext cx="11057839" cy="3419856"/>
          </a:xfrm>
          <a:prstGeom prst="roundRect">
            <a:avLst>
              <a:gd name="adj" fmla="val 1604"/>
            </a:avLst>
          </a:prstGeom>
          <a:solidFill>
            <a:srgbClr val="F4F6F8"/>
          </a:solidFill>
          <a:ln w="12700">
            <a:solidFill>
              <a:srgbClr val="DCE1E6"/>
            </a:solidFill>
            <a:prstDash val="solid"/>
          </a:ln>
        </p:spPr>
      </p:sp>
      <p:sp>
        <p:nvSpPr>
          <p:cNvPr id="6" name="Shape 4"/>
          <p:cNvSpPr/>
          <p:nvPr/>
        </p:nvSpPr>
        <p:spPr>
          <a:xfrm>
            <a:off x="566928" y="2029968"/>
            <a:ext cx="45720" cy="3236976"/>
          </a:xfrm>
          <a:prstGeom prst="rect">
            <a:avLst/>
          </a:prstGeom>
          <a:solidFill>
            <a:srgbClr val="1C7293"/>
          </a:solidFill>
          <a:ln w="12700">
            <a:solidFill>
              <a:srgbClr val="333333"/>
            </a:solidFill>
            <a:prstDash val="solid"/>
          </a:ln>
        </p:spPr>
      </p:sp>
      <p:sp>
        <p:nvSpPr>
          <p:cNvPr id="7" name="Text 5"/>
          <p:cNvSpPr/>
          <p:nvPr/>
        </p:nvSpPr>
        <p:spPr>
          <a:xfrm>
            <a:off x="932688" y="2121408"/>
            <a:ext cx="10326319" cy="3054096"/>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Current massive transfusion protocols should utilize between 1:1:1 and 1:1:2 ratios of plasma, platelets, and red blood cells.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Massive transfusion protocol in adult trauma population, The American journal of emergency medicine 2020 · PMID 33071074</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Confirm tube position bronchoscopically</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England)</a:t>
            </a:r>
            <a:endParaRPr lang="en-US" sz="1400" dirty="0"/>
          </a:p>
        </p:txBody>
      </p:sp>
      <p:sp>
        <p:nvSpPr>
          <p:cNvPr id="5" name="Shape 3"/>
          <p:cNvSpPr/>
          <p:nvPr/>
        </p:nvSpPr>
        <p:spPr>
          <a:xfrm>
            <a:off x="566928" y="1938528"/>
            <a:ext cx="11057839" cy="3419856"/>
          </a:xfrm>
          <a:prstGeom prst="roundRect">
            <a:avLst>
              <a:gd name="adj" fmla="val 1604"/>
            </a:avLst>
          </a:prstGeom>
          <a:solidFill>
            <a:srgbClr val="F4F6F8"/>
          </a:solidFill>
          <a:ln w="12700">
            <a:solidFill>
              <a:srgbClr val="DCE1E6"/>
            </a:solidFill>
            <a:prstDash val="solid"/>
          </a:ln>
        </p:spPr>
      </p:sp>
      <p:sp>
        <p:nvSpPr>
          <p:cNvPr id="6" name="Shape 4"/>
          <p:cNvSpPr/>
          <p:nvPr/>
        </p:nvSpPr>
        <p:spPr>
          <a:xfrm>
            <a:off x="566928" y="2029968"/>
            <a:ext cx="45720" cy="3236976"/>
          </a:xfrm>
          <a:prstGeom prst="rect">
            <a:avLst/>
          </a:prstGeom>
          <a:solidFill>
            <a:srgbClr val="1C7293"/>
          </a:solidFill>
          <a:ln w="12700">
            <a:solidFill>
              <a:srgbClr val="333333"/>
            </a:solidFill>
            <a:prstDash val="solid"/>
          </a:ln>
        </p:spPr>
      </p:sp>
      <p:sp>
        <p:nvSpPr>
          <p:cNvPr id="7" name="Text 5"/>
          <p:cNvSpPr/>
          <p:nvPr/>
        </p:nvSpPr>
        <p:spPr>
          <a:xfrm>
            <a:off x="932688" y="2121408"/>
            <a:ext cx="10326319" cy="3054096"/>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The provided text is an abstract list from a conference, not a paper detailing massive transfusion protocols or hemorrhagic shock management. Therefore, I cannot extract a specific, actionable teaching point related to that topic from this source.</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36th International Symposium on Intensive Care and Emergency Medicine : Brussels, Belgium. 15-18 March 2016, Critical care (London, England) 2016 · PMID 27885969</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66928" y="384048"/>
            <a:ext cx="11057839" cy="201168"/>
          </a:xfrm>
          <a:prstGeom prst="rect">
            <a:avLst/>
          </a:prstGeom>
          <a:noFill/>
          <a:ln/>
        </p:spPr>
        <p:txBody>
          <a:bodyPr wrap="square" rtlCol="0" anchor="ctr"/>
          <a:lstStyle/>
          <a:p>
            <a:pPr indent="0" marL="0">
              <a:buNone/>
            </a:pPr>
            <a:r>
              <a:rPr lang="en-US" sz="1050" b="1" spc="220" kern="0" dirty="0">
                <a:solidFill>
                  <a:srgbClr val="1C7293"/>
                </a:solidFill>
                <a:latin typeface="Calibri" pitchFamily="34" charset="0"/>
                <a:ea typeface="Calibri" pitchFamily="34" charset="-122"/>
                <a:cs typeface="Calibri" pitchFamily="34" charset="-120"/>
              </a:rPr>
              <a:t>IN PRACTICE</a:t>
            </a:r>
            <a:endParaRPr lang="en-US" sz="1050" dirty="0"/>
          </a:p>
        </p:txBody>
      </p:sp>
      <p:sp>
        <p:nvSpPr>
          <p:cNvPr id="3" name="Text 1"/>
          <p:cNvSpPr/>
          <p:nvPr/>
        </p:nvSpPr>
        <p:spPr>
          <a:xfrm>
            <a:off x="566928" y="621792"/>
            <a:ext cx="11057839" cy="640080"/>
          </a:xfrm>
          <a:prstGeom prst="rect">
            <a:avLst/>
          </a:prstGeom>
          <a:noFill/>
          <a:ln/>
        </p:spPr>
        <p:txBody>
          <a:bodyPr wrap="square" rtlCol="0" anchor="t"/>
          <a:lstStyle/>
          <a:p>
            <a:pPr indent="0" marL="0">
              <a:buNone/>
            </a:pPr>
            <a:r>
              <a:rPr lang="en-US" sz="2700" b="1" dirty="0">
                <a:solidFill>
                  <a:srgbClr val="12233F"/>
                </a:solidFill>
                <a:latin typeface="Cambria" pitchFamily="34" charset="0"/>
                <a:ea typeface="Cambria" pitchFamily="34" charset="-122"/>
                <a:cs typeface="Cambria" pitchFamily="34" charset="-120"/>
              </a:rPr>
              <a:t>Massive transfusion: FFP ≥ 4U &amp; Plt ≥ 1U per 8U RBC</a:t>
            </a:r>
            <a:endParaRPr lang="en-US" sz="2700" dirty="0"/>
          </a:p>
        </p:txBody>
      </p:sp>
      <p:sp>
        <p:nvSpPr>
          <p:cNvPr id="4" name="Text 2"/>
          <p:cNvSpPr/>
          <p:nvPr/>
        </p:nvSpPr>
        <p:spPr>
          <a:xfrm>
            <a:off x="566928" y="1298448"/>
            <a:ext cx="11057839" cy="384048"/>
          </a:xfrm>
          <a:prstGeom prst="rect">
            <a:avLst/>
          </a:prstGeom>
          <a:noFill/>
          <a:ln/>
        </p:spPr>
        <p:txBody>
          <a:bodyPr wrap="square" rtlCol="0" anchor="t"/>
          <a:lstStyle/>
          <a:p>
            <a:pPr indent="0" marL="0">
              <a:buNone/>
            </a:pPr>
            <a:r>
              <a:rPr lang="en-US" sz="1400" i="1" dirty="0">
                <a:solidFill>
                  <a:srgbClr val="5A6673"/>
                </a:solidFill>
                <a:latin typeface="Calibri" pitchFamily="34" charset="0"/>
                <a:ea typeface="Calibri" pitchFamily="34" charset="-122"/>
                <a:cs typeface="Calibri" pitchFamily="34" charset="-120"/>
              </a:rPr>
              <a:t>Other · The Medical journal of Australia</a:t>
            </a:r>
            <a:endParaRPr lang="en-US" sz="1400" dirty="0"/>
          </a:p>
        </p:txBody>
      </p:sp>
      <p:sp>
        <p:nvSpPr>
          <p:cNvPr id="5" name="Shape 3"/>
          <p:cNvSpPr/>
          <p:nvPr/>
        </p:nvSpPr>
        <p:spPr>
          <a:xfrm>
            <a:off x="566928" y="1938528"/>
            <a:ext cx="11057839" cy="3419856"/>
          </a:xfrm>
          <a:prstGeom prst="roundRect">
            <a:avLst>
              <a:gd name="adj" fmla="val 1604"/>
            </a:avLst>
          </a:prstGeom>
          <a:solidFill>
            <a:srgbClr val="F4F6F8"/>
          </a:solidFill>
          <a:ln w="12700">
            <a:solidFill>
              <a:srgbClr val="DCE1E6"/>
            </a:solidFill>
            <a:prstDash val="solid"/>
          </a:ln>
        </p:spPr>
      </p:sp>
      <p:sp>
        <p:nvSpPr>
          <p:cNvPr id="6" name="Shape 4"/>
          <p:cNvSpPr/>
          <p:nvPr/>
        </p:nvSpPr>
        <p:spPr>
          <a:xfrm>
            <a:off x="566928" y="2029968"/>
            <a:ext cx="45720" cy="3236976"/>
          </a:xfrm>
          <a:prstGeom prst="rect">
            <a:avLst/>
          </a:prstGeom>
          <a:solidFill>
            <a:srgbClr val="1C7293"/>
          </a:solidFill>
          <a:ln w="12700">
            <a:solidFill>
              <a:srgbClr val="333333"/>
            </a:solidFill>
            <a:prstDash val="solid"/>
          </a:ln>
        </p:spPr>
      </p:sp>
      <p:sp>
        <p:nvSpPr>
          <p:cNvPr id="7" name="Text 5"/>
          <p:cNvSpPr/>
          <p:nvPr/>
        </p:nvSpPr>
        <p:spPr>
          <a:xfrm>
            <a:off x="932688" y="2121408"/>
            <a:ext cx="10326319" cy="3054096"/>
          </a:xfrm>
          <a:prstGeom prst="rect">
            <a:avLst/>
          </a:prstGeom>
          <a:noFill/>
          <a:ln/>
        </p:spPr>
        <p:txBody>
          <a:bodyPr wrap="square" rtlCol="0" anchor="ctr"/>
          <a:lstStyle/>
          <a:p>
            <a:pPr indent="0" marL="0">
              <a:lnSpc>
                <a:spcPct val="115000"/>
              </a:lnSpc>
              <a:buNone/>
            </a:pPr>
            <a:r>
              <a:rPr lang="en-US" sz="1900" dirty="0">
                <a:solidFill>
                  <a:srgbClr val="2B3440"/>
                </a:solidFill>
                <a:latin typeface="Calibri" pitchFamily="34" charset="0"/>
                <a:ea typeface="Calibri" pitchFamily="34" charset="-122"/>
                <a:cs typeface="Calibri" pitchFamily="34" charset="-120"/>
              </a:rPr>
              <a:t>In major hemorrhage protocols, give no fewer than four units of fresh frozen plasma and one unit of platelets for every eight units of red blood cells.</a:t>
            </a:r>
            <a:endParaRPr lang="en-US" sz="1900" dirty="0"/>
          </a:p>
        </p:txBody>
      </p:sp>
      <p:sp>
        <p:nvSpPr>
          <p:cNvPr id="8" name="Text 6"/>
          <p:cNvSpPr/>
          <p:nvPr/>
        </p:nvSpPr>
        <p:spPr>
          <a:xfrm>
            <a:off x="566928" y="5431536"/>
            <a:ext cx="914400" cy="201168"/>
          </a:xfrm>
          <a:prstGeom prst="rect">
            <a:avLst/>
          </a:prstGeom>
          <a:noFill/>
          <a:ln/>
        </p:spPr>
        <p:txBody>
          <a:bodyPr wrap="square" rtlCol="0" anchor="ctr"/>
          <a:lstStyle/>
          <a:p>
            <a:pPr indent="0" marL="0">
              <a:buNone/>
            </a:pPr>
            <a:r>
              <a:rPr lang="en-US" sz="900" b="1" spc="220" kern="0" dirty="0">
                <a:solidFill>
                  <a:srgbClr val="9AA5B1"/>
                </a:solidFill>
                <a:latin typeface="Calibri" pitchFamily="34" charset="0"/>
                <a:ea typeface="Calibri" pitchFamily="34" charset="-122"/>
                <a:cs typeface="Calibri" pitchFamily="34" charset="-120"/>
              </a:rPr>
              <a:t>SOURCE</a:t>
            </a:r>
            <a:endParaRPr lang="en-US" sz="900" dirty="0"/>
          </a:p>
        </p:txBody>
      </p:sp>
      <p:sp>
        <p:nvSpPr>
          <p:cNvPr id="9" name="Text 7"/>
          <p:cNvSpPr/>
          <p:nvPr/>
        </p:nvSpPr>
        <p:spPr>
          <a:xfrm>
            <a:off x="566928" y="5650992"/>
            <a:ext cx="11057839" cy="420624"/>
          </a:xfrm>
          <a:prstGeom prst="rect">
            <a:avLst/>
          </a:prstGeom>
          <a:noFill/>
          <a:ln/>
        </p:spPr>
        <p:txBody>
          <a:bodyPr wrap="square" rtlCol="0" anchor="t">
            <a:normAutofit/>
            <a:normAutofit/>
          </a:bodyPr>
          <a:lstStyle/>
          <a:p>
            <a:pPr indent="0" marL="0">
              <a:buNone/>
            </a:pPr>
            <a:r>
              <a:rPr lang="en-US" sz="1000" dirty="0">
                <a:solidFill>
                  <a:srgbClr val="5A6673"/>
                </a:solidFill>
                <a:latin typeface="Calibri" pitchFamily="34" charset="0"/>
                <a:ea typeface="Calibri" pitchFamily="34" charset="-122"/>
                <a:cs typeface="Calibri" pitchFamily="34" charset="-120"/>
              </a:rPr>
              <a:t>[1] Patient blood management guideline for adults with critical bleeding, The Medical journal of Australia 2024 · PMID 38282333</a:t>
            </a:r>
            <a:endParaRPr lang="en-US" sz="1000" dirty="0"/>
          </a:p>
        </p:txBody>
      </p:sp>
      <p:sp>
        <p:nvSpPr>
          <p:cNvPr id="10" name="Text 8"/>
          <p:cNvSpPr/>
          <p:nvPr/>
        </p:nvSpPr>
        <p:spPr>
          <a:xfrm>
            <a:off x="566928" y="6473952"/>
            <a:ext cx="11057839" cy="228600"/>
          </a:xfrm>
          <a:prstGeom prst="rect">
            <a:avLst/>
          </a:prstGeom>
          <a:noFill/>
          <a:ln/>
        </p:spPr>
        <p:txBody>
          <a:bodyPr wrap="square" rtlCol="0" anchor="ctr"/>
          <a:lstStyle/>
          <a:p>
            <a:pPr indent="0" marL="0">
              <a:buNone/>
            </a:pPr>
            <a:r>
              <a:rPr lang="en-US" sz="800" i="1" dirty="0">
                <a:solidFill>
                  <a:srgbClr val="9AA5B1"/>
                </a:solidFill>
                <a:latin typeface="Calibri" pitchFamily="34" charset="0"/>
                <a:ea typeface="Calibri" pitchFamily="34" charset="-122"/>
                <a:cs typeface="Calibri" pitchFamily="34" charset="-120"/>
              </a:rPr>
              <a:t>DRAFT — NOT APPROVED, NOT FOR TEACHING. Preview for review only; no attending has approved this deck.</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22</Slides>
  <Notes>22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Massive Transfusion and Hemorrhagic Shock</dc:title>
  <dc:subject>Intraoperative teaching</dc:subject>
  <dc:creator>Intraop Teaching Companion</dc:creator>
  <cp:lastModifiedBy>Intraop Teaching Companion</cp:lastModifiedBy>
  <cp:revision>1</cp:revision>
  <dcterms:created xsi:type="dcterms:W3CDTF">2026-07-29T07:11:30Z</dcterms:created>
  <dcterms:modified xsi:type="dcterms:W3CDTF">2026-07-29T07:11:30Z</dcterms:modified>
</cp:coreProperties>
</file>