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8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charts/_rels/chart8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PONV within 24h</c:v>
                </c:pt>
              </c:strCache>
            </c:strRef>
          </c:tx>
          <c:spPr>
            <a:solidFill>
              <a:srgbClr val="1C72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B3440"/>
                    </a:solidFill>
                    <a:latin typeface="Calibri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0 factors</c:v>
                  </c:pt>
                  <c:pt idx="1">
                    <c:v>1</c:v>
                  </c:pt>
                  <c:pt idx="2">
                    <c:v>2</c:v>
                  </c:pt>
                  <c:pt idx="3">
                    <c:v>3</c:v>
                  </c:pt>
                  <c:pt idx="4">
                    <c:v>4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21</c:v>
                </c:pt>
                <c:pt idx="2">
                  <c:v>39</c:v>
                </c:pt>
                <c:pt idx="3">
                  <c:v>61</c:v>
                </c:pt>
                <c:pt idx="4">
                  <c:v>79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B3440"/>
                  </a:solidFill>
                  <a:latin typeface="Calibri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B3440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CE1E6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A6673"/>
                    </a:solidFill>
                    <a:latin typeface="Calibri"/>
                  </a:defRPr>
                </a:pPr>
                <a:r>
                  <a:rPr sz="1000" b="0" i="0" u="none" strike="noStrike">
                    <a:solidFill>
                      <a:srgbClr val="5A6673"/>
                    </a:solidFill>
                    <a:latin typeface="Calibri"/>
                  </a:rPr>
                  <a:t>% incidence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00000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/>
        </a:solidFill>
        <a:ln w="12700" cap="flat">
          <a:solidFill>
            <a:srgbClr val="FFFFFF"/>
          </a:solidFill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Assertion-per-slide deck. Each teaching point is one slide, and each carries the paper it came from in the footnote — open it if a claim matters to your case.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are prompts, not a checklist. Follow the ones that go somewhere.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Female sex, a history of motion sickness or previous PONV, non-smoking status, and the expected use of postoperative opioids. With none, one, two, three or four of these present, the incidences of PONV were 10%, 21%, 39%, 61% and 79% respectively.. Four questions you can ask in the holding area produce a number. Two or more risk factors is where the original paper suggests prophylaxis should be considered. [Apfel et al., A simplified risk score for predicting postoperative nausea and vomiting, Anesthesiology 1999]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About 79%. All four predictors are present, so the score is 4, corresponding to a 79% incidence in cohorts that received no antiemetic prophylaxis. This is the highest-risk band the score describes. [Apfel et al., A simplified risk score for predicting postoperative nausea and vomiting, Anesthesiology 1999]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That is modest discrimination — better than chance and enough to stratify a population into risk bands, but not enough to predict confidently which individual patient will vomit. It supports using the score to grade risk, rather than treating a low score as a reassurance about a particular patient.. A validated score with an AUC in the 0.7 range is a stratification tool, not a diagnostic test. [Apfel et al., A simplified risk score for predicting postoperative nausea and vomiting, Anesthesiology 1999]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Pitched at CA-1.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8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686800" y="-1005840"/>
            <a:ext cx="4754880" cy="4754880"/>
          </a:xfrm>
          <a:prstGeom prst="ellipse">
            <a:avLst/>
          </a:prstGeom>
          <a:solidFill>
            <a:srgbClr val="1B3255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058400" y="3017520"/>
            <a:ext cx="3108960" cy="3108960"/>
          </a:xfrm>
          <a:prstGeom prst="ellipse">
            <a:avLst/>
          </a:prstGeom>
          <a:solidFill>
            <a:srgbClr val="17294A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66928" y="1600200"/>
            <a:ext cx="76809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POSTOPERATIVE CARE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566928" y="1920240"/>
            <a:ext cx="768096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Postoperative Nausea and Vomiting Prophylaxis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566928" y="3520440"/>
            <a:ext cx="76809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6D4E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Intraoperative teaching · CA-1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66928" y="4297680"/>
            <a:ext cx="768096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i="1" dirty="0">
                <a:solidFill>
                  <a:srgbClr val="7C93B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Postoperative Care · Nausea and Vomiting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66928" y="6400800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E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Multimodal Anesthesia Reduces PONV Risk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Turkish journal of anaesthesiology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3419856"/>
          </a:xfrm>
          <a:prstGeom prst="roundRect">
            <a:avLst>
              <a:gd name="adj" fmla="val 160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29968"/>
            <a:ext cx="45720" cy="3236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121408"/>
            <a:ext cx="10326319" cy="3054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Mitigating PONV risk involves using multimodal nonopioid analgesia, total intravenous anesthesia instead of volatile anesthetics, and prophylactic pharmacotherapy like corticosteroids, 5HT3 antagonists, or anticholinergics.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Postoperative Nausea and Vomiting in Paediatric Anaesthesia, Turkish journal of anaesthesiology and reanimation 2020 · PMID 32259138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ROOM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this changes about the next case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Colour is the strength of the evidence behind each step, not the urgency.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841248"/>
          </a:xfrm>
          <a:prstGeom prst="roundRect">
            <a:avLst>
              <a:gd name="adj" fmla="val 652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731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20370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20370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029968"/>
            <a:ext cx="10253167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adult patients, standard PONV prophylaxis should include two antiemetics, such as dexamethasone combined with a 5-HT3 receptor antagonist.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566928" y="2907792"/>
            <a:ext cx="11057839" cy="841248"/>
          </a:xfrm>
          <a:prstGeom prst="roundRect">
            <a:avLst>
              <a:gd name="adj" fmla="val 652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566928" y="2962656"/>
            <a:ext cx="41148" cy="731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768096" y="3172968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096" y="317296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188720" y="2999232"/>
            <a:ext cx="10253167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abstract does not contain specific thresholds, maneuvers, risks, sequences, facts, doses, or numbers related to PONV prophylaxis. It is a summary of evidence regarding PONV management. Therefore, I cannot extract a concrete, actionable teaching point based on the provided text.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877056"/>
            <a:ext cx="11057839" cy="841248"/>
          </a:xfrm>
          <a:prstGeom prst="roundRect">
            <a:avLst>
              <a:gd name="adj" fmla="val 652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3931920"/>
            <a:ext cx="41148" cy="731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4142232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4142232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3968496"/>
            <a:ext cx="10253167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children at high risk of PONV, consider multimodal combination prophylaxis using two or three antiemetics from different classes plus propofol TIVA.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4846320"/>
            <a:ext cx="11057839" cy="841248"/>
          </a:xfrm>
          <a:prstGeom prst="roundRect">
            <a:avLst>
              <a:gd name="adj" fmla="val 652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6928" y="4901184"/>
            <a:ext cx="41148" cy="731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768096" y="51114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768096" y="51114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188720" y="4937760"/>
            <a:ext cx="10253167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Mitigating PONV risk involves using multimodal nonopioid analgesia, total intravenous anesthesia instead of volatile anesthetics, and prophylactic pharmacotherapy like corticosteroids, 5HT3 antagonists, or anticholinergics.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66928" y="5779008"/>
            <a:ext cx="110578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oral-boards stem on the next slide puts these into one scenario.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TAKEAWAYS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carry into the next case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49808" y="1682496"/>
            <a:ext cx="2247824" cy="4338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PONV prophylaxis includes two antiemetics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49808" y="2171192"/>
            <a:ext cx="2247824" cy="315010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Anaesthesist 2022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3381680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381680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564560" y="1682496"/>
            <a:ext cx="2247824" cy="4338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PONV Management Evidence Summary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564560" y="2171192"/>
            <a:ext cx="2247824" cy="315010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96432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96432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79312" y="1682496"/>
            <a:ext cx="2247824" cy="6507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Multimodal prophylaxis reduces PONV in high-risk kids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79312" y="2388108"/>
            <a:ext cx="2247824" cy="2933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Paediatric drugs 2021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9011183" y="1463040"/>
            <a:ext cx="2613584" cy="4077716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9011183" y="1463040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194063" y="1682496"/>
            <a:ext cx="2247824" cy="4338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Multimodal Anesthesia Reduces PONV Risk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9194063" y="2171192"/>
            <a:ext cx="2247824" cy="315010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Turkish journal of anaesthesiology and reanimation 2020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5540756"/>
            <a:ext cx="11057839" cy="604012"/>
          </a:xfrm>
          <a:prstGeom prst="roundRect">
            <a:avLst>
              <a:gd name="adj" fmla="val 7569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5632196"/>
            <a:ext cx="10509199" cy="421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two antiemetics (like dexamethasone + 5-HT3 blocker) for adult PONV prophylaxis; consider multimodal approaches for high-risk children.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ROOM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I'll ask you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 them through before we start, not while I am asking.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3682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3682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188720" y="2029968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factors influence a patient's risk for postoperative nausea and vomiting (PONV)?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223864" y="1938528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223864" y="1993392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25032" y="2368296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25032" y="2368296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6845656" y="2029968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Which prophylactic agents are commonly used to prevent PONV?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566928" y="3328416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566928" y="3383280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768096" y="375818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8096" y="375818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88720" y="3419856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the choice of anesthetic technique impact PONV prophylaxis strategies?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223864" y="3328416"/>
            <a:ext cx="5400904" cy="1170432"/>
          </a:xfrm>
          <a:prstGeom prst="roundRect">
            <a:avLst>
              <a:gd name="adj" fmla="val 4688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223864" y="3383280"/>
            <a:ext cx="41148" cy="106070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425032" y="3758184"/>
            <a:ext cx="310896" cy="310896"/>
          </a:xfrm>
          <a:prstGeom prst="ellipse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425032" y="3758184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845656" y="3419856"/>
            <a:ext cx="4596232" cy="9875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role of multimodal therapy in managing PONV risk?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 BOARDS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this stem out loud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Same topic, examiner framing. Say your reasoning as you go.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261104"/>
          </a:xfrm>
          <a:prstGeom prst="roundRect">
            <a:avLst>
              <a:gd name="adj" fmla="val 1073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411480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212848"/>
            <a:ext cx="10289743" cy="234360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20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29-year-old non-smoking woman with a history of motion sickness presents for laparoscopic gynaecologic surgery and will receive postoperative opioids.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950976" y="5632704"/>
            <a:ext cx="10289743" cy="36576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11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Say your reasoning out loud. The examiner scores what you say, not what you know.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1 OF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114800"/>
          </a:xfrm>
          <a:prstGeom prst="roundRect">
            <a:avLst>
              <a:gd name="adj" fmla="val 1111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39684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3822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four predictors in the simplified Apfel risk score, and what PONV incidence corresponds to each score from 0 to 4?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1 OF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answer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11057839" cy="3163824"/>
          </a:xfrm>
          <a:prstGeom prst="roundRect">
            <a:avLst>
              <a:gd name="adj" fmla="val 1445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36192"/>
            <a:ext cx="45720" cy="3017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09344"/>
            <a:ext cx="10289743" cy="28712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sex, a history of motion sickness or previous PONV, non-smoking status, and the expected use of postoperative opioids. With none, one, two, three or four of these present, the incidences of PONV were 10%, 21%, 39%, 61% and 79% respectively.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736592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828032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questions you can ask in the holding area produce a number. Two or more risk factors is where the original paper suggests prophylaxis should be considered.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Apfel et al., A simplified risk score for predicting postoperative nausea and vomiting, Anesthesiology 1999 · PMID 10485781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2 OF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1737360"/>
          </a:xfrm>
          <a:prstGeom prst="roundRect">
            <a:avLst>
              <a:gd name="adj" fmla="val 2632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159105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144475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non-smoking woman with a history of motion sickness is scheduled for surgery expected to need postoperative opioids. Using the simplified Apfel score, what is her approximate risk of PONV within 24 hours?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566928" y="3877056"/>
            <a:ext cx="5455768" cy="1060704"/>
          </a:xfrm>
          <a:prstGeom prst="roundRect">
            <a:avLst>
              <a:gd name="adj" fmla="val 517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66928" y="3931920"/>
            <a:ext cx="41148" cy="950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86384" y="4005072"/>
            <a:ext cx="50717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786384" y="4261104"/>
            <a:ext cx="50717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79%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169000" y="3877056"/>
            <a:ext cx="5455768" cy="1060704"/>
          </a:xfrm>
          <a:prstGeom prst="roundRect">
            <a:avLst>
              <a:gd name="adj" fmla="val 517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169000" y="3931920"/>
            <a:ext cx="41148" cy="950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88456" y="4005072"/>
            <a:ext cx="50717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6388456" y="4261104"/>
            <a:ext cx="50717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39%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566928" y="5084064"/>
            <a:ext cx="5455768" cy="1060704"/>
          </a:xfrm>
          <a:prstGeom prst="roundRect">
            <a:avLst>
              <a:gd name="adj" fmla="val 517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566928" y="5138928"/>
            <a:ext cx="41148" cy="950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86384" y="5212080"/>
            <a:ext cx="50717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86384" y="5468112"/>
            <a:ext cx="50717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61%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169000" y="5084064"/>
            <a:ext cx="5455768" cy="1060704"/>
          </a:xfrm>
          <a:prstGeom prst="roundRect">
            <a:avLst>
              <a:gd name="adj" fmla="val 5172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169000" y="5138928"/>
            <a:ext cx="41148" cy="950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88456" y="5212080"/>
            <a:ext cx="5071720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6388456" y="5468112"/>
            <a:ext cx="50717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21%</a:t>
            </a:r>
            <a:endParaRPr lang="en-US" sz="1150" dirty="0"/>
          </a:p>
        </p:txBody>
      </p:sp>
      <p:sp>
        <p:nvSpPr>
          <p:cNvPr id="25" name="Text 22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2 OF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A. About 79%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5464912" cy="1563624"/>
          </a:xfrm>
          <a:prstGeom prst="roundRect">
            <a:avLst>
              <a:gd name="adj" fmla="val 3509"/>
            </a:avLst>
          </a:prstGeom>
          <a:solidFill>
            <a:srgbClr val="EDF4EF"/>
          </a:solidFill>
          <a:ln w="12700">
            <a:solidFill>
              <a:srgbClr val="EDF4E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17904"/>
            <a:ext cx="41148" cy="1453896"/>
          </a:xfrm>
          <a:prstGeom prst="rect">
            <a:avLst/>
          </a:prstGeom>
          <a:solidFill>
            <a:srgbClr val="3E7C5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86384" y="1591056"/>
            <a:ext cx="508086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786384" y="1847088"/>
            <a:ext cx="508086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79%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6159856" y="1463040"/>
            <a:ext cx="5464912" cy="1563624"/>
          </a:xfrm>
          <a:prstGeom prst="roundRect">
            <a:avLst>
              <a:gd name="adj" fmla="val 350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59856" y="1517904"/>
            <a:ext cx="41148" cy="14538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79312" y="1591056"/>
            <a:ext cx="508086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B.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379312" y="1847088"/>
            <a:ext cx="508086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39%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66928" y="3154680"/>
            <a:ext cx="5464912" cy="1563624"/>
          </a:xfrm>
          <a:prstGeom prst="roundRect">
            <a:avLst>
              <a:gd name="adj" fmla="val 350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66928" y="3209544"/>
            <a:ext cx="41148" cy="14538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86384" y="3282696"/>
            <a:ext cx="508086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786384" y="3538728"/>
            <a:ext cx="508086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61%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6159856" y="3154680"/>
            <a:ext cx="5464912" cy="1563624"/>
          </a:xfrm>
          <a:prstGeom prst="roundRect">
            <a:avLst>
              <a:gd name="adj" fmla="val 350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59856" y="3209544"/>
            <a:ext cx="41148" cy="14538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9312" y="3282696"/>
            <a:ext cx="5080864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379312" y="3538728"/>
            <a:ext cx="508086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About 21%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566928" y="4901184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1248" y="4992624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four predictors are present, so the score is 4, corresponding to a 79% incidence in cohorts that received no antiemetic prophylaxis. This is the highest-risk band the score describes.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Apfel et al., A simplified risk score for predicting postoperative nausea and vomiting, Anesthesiology 1999 · PMID 10485781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3 OF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Work it before you look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on the next slide.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4114800"/>
          </a:xfrm>
          <a:prstGeom prst="roundRect">
            <a:avLst>
              <a:gd name="adj" fmla="val 1111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11680"/>
            <a:ext cx="45720" cy="39684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50976" y="2084832"/>
            <a:ext cx="10289743" cy="382219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4000"/>
              </a:lnSpc>
              <a:buNone/>
            </a:pPr>
            <a:r>
              <a:rPr lang="en-US" sz="1800" i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Apfel score has an area under the ROC curve of roughly 0.63 to 0.73. What does that tell you about how it should and should not be used?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Read the assertions, argue with the questions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evidence-linked points, then 4 questions you will actually be asked.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EDF4EF"/>
          </a:solidFill>
          <a:ln w="12700">
            <a:solidFill>
              <a:srgbClr val="EDF4EF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93392"/>
            <a:ext cx="41148" cy="3054096"/>
          </a:xfrm>
          <a:prstGeom prst="rect">
            <a:avLst/>
          </a:prstGeom>
          <a:solidFill>
            <a:srgbClr val="3E7C59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86384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point cites a paper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86384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footnote on each slide is the source it was drawn from. If a point matters to your case, open it.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19930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19930" y="1993392"/>
            <a:ext cx="41148" cy="305409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539386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attending reviewed this</a:t>
            </a:r>
            <a:endParaRPr lang="en-US" sz="1350" dirty="0"/>
          </a:p>
        </p:txBody>
      </p:sp>
      <p:sp>
        <p:nvSpPr>
          <p:cNvPr id="12" name="Text 10"/>
          <p:cNvSpPr/>
          <p:nvPr/>
        </p:nvSpPr>
        <p:spPr>
          <a:xfrm>
            <a:off x="4539386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Points that could not be traced to a resolvable source were removed before you saw it.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72933" y="1938528"/>
            <a:ext cx="3551834" cy="3163824"/>
          </a:xfrm>
          <a:prstGeom prst="roundRect">
            <a:avLst>
              <a:gd name="adj" fmla="val 1734"/>
            </a:avLst>
          </a:prstGeom>
          <a:solidFill>
            <a:srgbClr val="FBF3E6"/>
          </a:solidFill>
          <a:ln w="12700">
            <a:solidFill>
              <a:srgbClr val="FBF3E6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72933" y="1993392"/>
            <a:ext cx="41148" cy="3054096"/>
          </a:xfrm>
          <a:prstGeom prst="rect">
            <a:avLst/>
          </a:prstGeom>
          <a:solidFill>
            <a:srgbClr val="C8892B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292389" y="2066544"/>
            <a:ext cx="3167786" cy="23774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is not a protocol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8292389" y="2322576"/>
            <a:ext cx="3167786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policy and the attending in the room both override anything here.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66928" y="5376672"/>
            <a:ext cx="11057839" cy="822960"/>
          </a:xfrm>
          <a:prstGeom prst="roundRect">
            <a:avLst>
              <a:gd name="adj" fmla="val 5556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41248" y="5468112"/>
            <a:ext cx="10509199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point on the following slides resolved to a source that exists. Open any of them.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 QUESTION · 3 OF 3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answer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66928" y="1463040"/>
            <a:ext cx="11057839" cy="3163824"/>
          </a:xfrm>
          <a:prstGeom prst="roundRect">
            <a:avLst>
              <a:gd name="adj" fmla="val 1445"/>
            </a:avLst>
          </a:prstGeom>
          <a:solidFill>
            <a:srgbClr val="DCE9E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66928" y="1536192"/>
            <a:ext cx="45720" cy="30175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50976" y="1609344"/>
            <a:ext cx="10289743" cy="287121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lnSpc>
                <a:spcPct val="110000"/>
              </a:lnSpc>
              <a:buNone/>
            </a:pPr>
            <a:r>
              <a:rPr lang="en-US" sz="1500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That is modest discrimination — better than chance and enough to stratify a population into risk bands, but not enough to predict confidently which individual patient will vomit. It supports using the score to grade risk, rather than treating a low score as a reassurance about a particular patient.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66928" y="4736592"/>
            <a:ext cx="11057839" cy="749808"/>
          </a:xfrm>
          <a:prstGeom prst="roundRect">
            <a:avLst>
              <a:gd name="adj" fmla="val 6098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41248" y="4828032"/>
            <a:ext cx="10509199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validated score with an AUC in the 0.7 range is a stratification tool, not a diagnostic test.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  <a:normAutofit/>
          </a:bodyPr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Apfel et al., A simplified risk score for predicting postoperative nausea and vomiting, Anesthesiology 1999 · PMID 10485781</a:t>
            </a:r>
            <a:endParaRPr lang="en-US" sz="95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Sources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was resolved against PubMed or a DOI resolver before reaching this deck.</a:t>
            </a:r>
            <a:endParaRPr lang="en-US" sz="14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38528"/>
          <a:ext cx="11057839" cy="914400"/>
        </p:xfrm>
        <a:graphic>
          <a:graphicData uri="http://schemas.openxmlformats.org/drawingml/2006/table">
            <a:tbl>
              <a:tblPr/>
              <a:tblGrid>
                <a:gridCol w="411480"/>
                <a:gridCol w="8726119"/>
                <a:gridCol w="192024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[Update on PONV-What is new in prophylaxis and treatment of postoperative nausea and vomiting? : Summary of recent consensus recommendations and Cochrane reviews on prophylaxis and treatment of postoperative nausea and vomiting], Der Anaesthesist 2022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34596699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[2]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PONV Management in Adult Patients: Evidence-based Summary, Journal of perianesthesia nursing : official journal of the American Society of PeriAnesthesia Nurses 2024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38935008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Postoperative Nausea and Vomiting in Pediatric Patients, Paediatric drugs 2021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33108649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[4]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Postoperative Nausea and Vomiting in Paediatric Anaesthesia, Turkish journal of anaesthesiology and reanimation 2020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32259138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C729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[5]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Apfel simplified risk score, Anesthesiology 1999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dirty="0">
                          <a:solidFill>
                            <a:srgbClr val="5A6673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PMID 10485781</a:t>
                      </a:r>
                      <a:endParaRPr lang="en-US" sz="9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5632704"/>
            <a:ext cx="11057839" cy="566928"/>
          </a:xfrm>
          <a:prstGeom prst="roundRect">
            <a:avLst>
              <a:gd name="adj" fmla="val 8065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724144"/>
            <a:ext cx="1050919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was removed at the citation check for this topic.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2103120"/>
            <a:ext cx="11057839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8FA9C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THING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2468880"/>
            <a:ext cx="9777679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Use two antiemetics (like dexamethasone + 5-HT3 blocker) for adult PONV prophylaxis; consider multimodal approaches for high-risk children.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66928" y="6400800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5E739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223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371600"/>
            <a:ext cx="11057839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DC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QUESTION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1737360"/>
            <a:ext cx="11057839" cy="10058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the evidence disagrees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566928" y="2834640"/>
            <a:ext cx="1463040" cy="45720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66928" y="3108960"/>
            <a:ext cx="9509742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500" dirty="0">
                <a:solidFill>
                  <a:srgbClr val="DCE9E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adult patients, standard PONV prophylaxis should include two antiemetics, such as dexamethasone combined with a 5-HT3 receptor antagonist.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EVIDENCE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each source contributes, and how strong it is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design first — a cohort and a randomised trial do not carry the same weight.</a:t>
            </a:r>
            <a:endParaRPr lang="en-US" sz="14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66928" y="1938528"/>
          <a:ext cx="11057839" cy="3749040"/>
        </p:xfrm>
        <a:graphic>
          <a:graphicData uri="http://schemas.openxmlformats.org/drawingml/2006/table">
            <a:tbl>
              <a:tblPr/>
              <a:tblGrid>
                <a:gridCol w="1371600"/>
                <a:gridCol w="640080"/>
                <a:gridCol w="2103120"/>
                <a:gridCol w="6943039"/>
              </a:tblGrid>
              <a:tr h="7498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Design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Year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Journal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it found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2233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Der Anaesthesist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Standard PONV prophylaxis includes two antiemetics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Journal of perianesthesia nursing 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PONV Management Evidence Summary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Paediatric drugs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Multimodal prophylaxis reduces PONV in high-risk kids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12233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Other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2020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Turkish journal of anaesthesiology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2B344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Multimodal Anesthesia Reduces PONV Risk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t">
                    <a:lnL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CE1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8"/>
                    </a:solidFill>
                  </a:tcPr>
                </a:tc>
              </a:tr>
            </a:tbl>
          </a:graphicData>
        </a:graphic>
      </p:graphicFrame>
      <p:sp>
        <p:nvSpPr>
          <p:cNvPr id="6" name="Text 3"/>
          <p:cNvSpPr/>
          <p:nvPr/>
        </p:nvSpPr>
        <p:spPr>
          <a:xfrm>
            <a:off x="566928" y="5779008"/>
            <a:ext cx="11057839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resolved citations behind this deck; every point above traces to one of them.</a:t>
            </a:r>
            <a:endParaRPr lang="en-US" sz="900" dirty="0"/>
          </a:p>
        </p:txBody>
      </p:sp>
      <p:sp>
        <p:nvSpPr>
          <p:cNvPr id="7" name="Text 4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NUMBERS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5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 is countable before induction, and it climbs steeply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Count the four with them out loud, then decide the prophylaxis.</a:t>
            </a:r>
            <a:endParaRPr lang="en-US" sz="140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566928" y="2194560"/>
          <a:ext cx="11057839" cy="2615184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566928" y="4956048"/>
            <a:ext cx="11057839" cy="658368"/>
          </a:xfrm>
          <a:prstGeom prst="roundRect">
            <a:avLst>
              <a:gd name="adj" fmla="val 6944"/>
            </a:avLst>
          </a:prstGeom>
          <a:solidFill>
            <a:srgbClr val="12233F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41248" y="5047488"/>
            <a:ext cx="10509199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Female sex, non-smoking, prior PONV or motion sickness, and postoperative opioids. Two of four is where prophylaxis starts earning its place.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66928" y="5760720"/>
            <a:ext cx="11057839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Apfel simplified risk score, Anesthesiology 1999 · PMID 10485781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the cohorts and reviews add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findings, each on the slide that follows.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49808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DER ANAESTHESIST 2022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749808" y="2352294"/>
            <a:ext cx="2247824" cy="4338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 PONV prophylaxis includes two antiemetics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749808" y="2840990"/>
            <a:ext cx="2247824" cy="308432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adult patients, standard PONV prophylaxis should include two antiemetics, such as dexamethasone combined with a 5-HT3 receptor antagonist.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81680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381680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564560" y="2157984"/>
            <a:ext cx="2247824" cy="4338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PONV Management Evidence Summary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564560" y="2646680"/>
            <a:ext cx="2247824" cy="32786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abstract does not contain specific thresholds, maneuvers, risks, sequences, facts, doses, or numbers related to PONV prophylaxis. It is a summary…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96432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196432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9312" y="2157984"/>
            <a:ext cx="2247824" cy="139446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PAEDIATRIC DRUGS 2021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6379312" y="2352294"/>
            <a:ext cx="2247824" cy="650748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Multimodal prophylaxis reduces PONV in high-risk kids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379312" y="3057906"/>
            <a:ext cx="2247824" cy="286740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children at high risk of PONV, consider multimodal combination prophylaxis using two or three antiemetics from different classes plus propofol…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011183" y="1938528"/>
            <a:ext cx="2613584" cy="4206240"/>
          </a:xfrm>
          <a:prstGeom prst="roundRect">
            <a:avLst>
              <a:gd name="adj" fmla="val 2099"/>
            </a:avLst>
          </a:prstGeom>
          <a:solidFill>
            <a:srgbClr val="F4F6F8"/>
          </a:solidFill>
          <a:ln w="12700">
            <a:solidFill>
              <a:srgbClr val="F4F6F8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011183" y="1938528"/>
            <a:ext cx="2613584" cy="5486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94063" y="2157984"/>
            <a:ext cx="2247824" cy="278892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TURKISH JOURNAL OF ANAESTHESIOLOGY AND REANIMATION 2020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9194063" y="2491740"/>
            <a:ext cx="2247824" cy="433832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1223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Multimodal Anesthesia Reduces PONV Risk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9194063" y="2980436"/>
            <a:ext cx="2247824" cy="2944876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15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Mitigating PONV risk involves using multimodal nonopioid analgesia, total intravenous anesthesia instead of volatile anesthetics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Standard PONV prophylaxis includes two antiemetics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Der Anaesthesist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3419856"/>
          </a:xfrm>
          <a:prstGeom prst="roundRect">
            <a:avLst>
              <a:gd name="adj" fmla="val 160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29968"/>
            <a:ext cx="45720" cy="3236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121408"/>
            <a:ext cx="10326319" cy="3054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adult patients, standard PONV prophylaxis should include two antiemetics, such as dexamethasone combined with a 5-HT3 receptor antagonist.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[Update on PONV-What is new in prophylaxis and treatment of postoperative nausea and vomiting? : Summary of recent consensus recommendations and Cochrane reviews on prophylaxis and treatment of postoperative nausea and vomiting], Der Anaesthesist 2022 · PMID 34596699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70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PONV Management Evidence Summary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66928" y="1298448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Journal of perianesthesia nursing 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1938528"/>
            <a:ext cx="11057839" cy="3419856"/>
          </a:xfrm>
          <a:prstGeom prst="roundRect">
            <a:avLst>
              <a:gd name="adj" fmla="val 160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029968"/>
            <a:ext cx="45720" cy="3236976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121408"/>
            <a:ext cx="10326319" cy="3054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abstract does not contain specific thresholds, maneuvers, risks, sequences, facts, doses, or numbers related to PONV prophylaxis. It is a summary of evidence regarding PONV management. Therefore, I cannot extract a concrete, actionable teaching point based on the provided text.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PONV Management in Adult Patients: Evidence-based Summary, Journal of perianesthesia nursing : official journal of the American Society of PeriAnesthesia Nurses 2024 · PMID 38935008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84048"/>
            <a:ext cx="11057839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spc="22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PRACTICE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66928" y="621792"/>
            <a:ext cx="11057839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2450" b="1" dirty="0">
                <a:solidFill>
                  <a:srgbClr val="1223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Multimodal prophylaxis reduces PONV in high-risk kids</a:t>
            </a:r>
            <a:endParaRPr lang="en-US" sz="2450" dirty="0"/>
          </a:p>
        </p:txBody>
      </p:sp>
      <p:sp>
        <p:nvSpPr>
          <p:cNvPr id="4" name="Text 2"/>
          <p:cNvSpPr/>
          <p:nvPr/>
        </p:nvSpPr>
        <p:spPr>
          <a:xfrm>
            <a:off x="566928" y="1554480"/>
            <a:ext cx="11057839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i="1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Other · Paediatric drugs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66928" y="2194560"/>
            <a:ext cx="11057839" cy="3163824"/>
          </a:xfrm>
          <a:prstGeom prst="roundRect">
            <a:avLst>
              <a:gd name="adj" fmla="val 1734"/>
            </a:avLst>
          </a:prstGeom>
          <a:solidFill>
            <a:srgbClr val="F4F6F8"/>
          </a:solidFill>
          <a:ln w="12700">
            <a:solidFill>
              <a:srgbClr val="DCE1E6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66928" y="2286000"/>
            <a:ext cx="45720" cy="2980944"/>
          </a:xfrm>
          <a:prstGeom prst="rect">
            <a:avLst/>
          </a:prstGeom>
          <a:solidFill>
            <a:srgbClr val="1C7293"/>
          </a:solidFill>
          <a:ln w="12700">
            <a:solidFill>
              <a:srgbClr val="333333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32688" y="2377440"/>
            <a:ext cx="10326319" cy="2798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900" dirty="0">
                <a:solidFill>
                  <a:srgbClr val="2B34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children at high risk of PONV, consider multimodal combination prophylaxis using two or three antiemetics from different classes plus propofol TIVA.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566928" y="5431536"/>
            <a:ext cx="9144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220" kern="0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566928" y="5650992"/>
            <a:ext cx="11057839" cy="420624"/>
          </a:xfrm>
          <a:prstGeom prst="rect">
            <a:avLst/>
          </a:prstGeom>
          <a:noFill/>
          <a:ln/>
        </p:spPr>
        <p:txBody>
          <a:bodyPr wrap="square" rtlCol="0" anchor="t">
            <a:normAutofit/>
            <a:normAutofit/>
          </a:bodyPr>
          <a:lstStyle/>
          <a:p>
            <a:pPr indent="0" marL="0">
              <a:buNone/>
            </a:pPr>
            <a:r>
              <a:rPr lang="en-US" sz="1000" dirty="0">
                <a:solidFill>
                  <a:srgbClr val="5A667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[1] Postoperative Nausea and Vomiting in Pediatric Patients, Paediatric drugs 2021 · PMID 33108649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66928" y="6473952"/>
            <a:ext cx="11057839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AA5B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DRAFT — NOT APPROVED, NOT FOR TEACHING. Preview for review only; no attending has approved this deck.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Postoperative Nausea and Vomiting Prophylaxis</dc:title>
  <dc:subject>Intraoperative teaching</dc:subject>
  <dc:creator>Intraop Teaching Companion</dc:creator>
  <cp:lastModifiedBy>Intraop Teaching Companion</cp:lastModifiedBy>
  <cp:revision>1</cp:revision>
  <dcterms:created xsi:type="dcterms:W3CDTF">2026-07-29T07:02:00Z</dcterms:created>
  <dcterms:modified xsi:type="dcterms:W3CDTF">2026-07-29T07:02:00Z</dcterms:modified>
</cp:coreProperties>
</file>