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36.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37.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charts/chart138.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36.xml.rels><?xml version="1.0" encoding="UTF-8" standalone="yes"?><Relationships xmlns="http://schemas.openxmlformats.org/package/2006/relationships"><Relationship Id="rId1" Type="http://schemas.openxmlformats.org/officeDocument/2006/relationships/package" Target="../embeddings/Microsoft_Excel_Worksheet136.xlsx"/></Relationships>
</file>

<file path=ppt/charts/_rels/chart137.xml.rels><?xml version="1.0" encoding="UTF-8" standalone="yes"?><Relationships xmlns="http://schemas.openxmlformats.org/package/2006/relationships"><Relationship Id="rId1" Type="http://schemas.openxmlformats.org/officeDocument/2006/relationships/package" Target="../embeddings/Microsoft_Excel_Worksheet137.xlsx"/></Relationships>
</file>

<file path=ppt/charts/_rels/chart138.xml.rels><?xml version="1.0" encoding="UTF-8" standalone="yes"?><Relationships xmlns="http://schemas.openxmlformats.org/package/2006/relationships"><Relationship Id="rId1" Type="http://schemas.openxmlformats.org/officeDocument/2006/relationships/package" Target="../embeddings/Microsoft_Excel_Worksheet138.xlsx"/></Relationships>
</file>

<file path=ppt/charts/chart13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Sugammadex</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Residual block in recovery</c:v>
                  </c:pt>
                  <c:pt idx="1">
                    <c:v>Postoperative pulmonary complications</c:v>
                  </c:pt>
                  <c:pt idx="2">
                    <c:v>30-day readmission</c:v>
                  </c:pt>
                </c:lvl>
              </c:multiLvlStrCache>
            </c:multiLvlStrRef>
          </c:cat>
          <c:val>
            <c:numRef>
              <c:f>Sheet1!$B$2:$B$4</c:f>
              <c:numCache>
                <c:formatCode>General</c:formatCode>
                <c:ptCount val="3"/>
                <c:pt idx="0">
                  <c:v>10</c:v>
                </c:pt>
                <c:pt idx="1">
                  <c:v>33</c:v>
                </c:pt>
                <c:pt idx="2">
                  <c:v>5</c:v>
                </c:pt>
              </c:numCache>
            </c:numRef>
          </c:val>
        </c:ser>
        <c:ser>
          <c:idx val="1"/>
          <c:order val="1"/>
          <c:tx>
            <c:strRef>
              <c:f>Sheet1!$C$1</c:f>
              <c:strCache>
                <c:ptCount val="1"/>
                <c:pt idx="0">
                  <c:v>Neostigmine</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Residual block in recovery</c:v>
                  </c:pt>
                  <c:pt idx="1">
                    <c:v>Postoperative pulmonary complications</c:v>
                  </c:pt>
                  <c:pt idx="2">
                    <c:v>30-day readmission</c:v>
                  </c:pt>
                </c:lvl>
              </c:multiLvlStrCache>
            </c:multiLvlStrRef>
          </c:cat>
          <c:val>
            <c:numRef>
              <c:f>Sheet1!$C$2:$C$4</c:f>
              <c:numCache>
                <c:formatCode>General</c:formatCode>
                <c:ptCount val="3"/>
                <c:pt idx="0">
                  <c:v>49</c:v>
                </c:pt>
                <c:pt idx="1">
                  <c:v>40</c:v>
                </c:pt>
                <c:pt idx="2">
                  <c:v>15</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3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Adjusted odds ratio</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Any pulmonary complication</c:v>
                  </c:pt>
                  <c:pt idx="1">
                    <c:v>Pneumonia</c:v>
                  </c:pt>
                  <c:pt idx="2">
                    <c:v>Respiratory failure</c:v>
                  </c:pt>
                </c:lvl>
              </c:multiLvlStrCache>
            </c:multiLvlStrRef>
          </c:cat>
          <c:val>
            <c:numRef>
              <c:f>Sheet1!$B$2:$B$4</c:f>
              <c:numCache>
                <c:formatCode>General</c:formatCode>
                <c:ptCount val="3"/>
                <c:pt idx="0">
                  <c:v>0.7</c:v>
                </c:pt>
                <c:pt idx="1">
                  <c:v>0.53</c:v>
                </c:pt>
                <c:pt idx="2">
                  <c:v>0.45</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38.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Adjusted odds ratio</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Pulmonary complications after propensity adjustment</c:v>
                  </c:pt>
                </c:lvl>
              </c:multiLvlStrCache>
            </c:multiLvlStrRef>
          </c:cat>
          <c:val>
            <c:numRef>
              <c:f>Sheet1!$B$2:$B$2</c:f>
              <c:numCache>
                <c:formatCode>General</c:formatCode>
                <c:ptCount val="1"/>
                <c:pt idx="0">
                  <c:v>0.89</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directs both how neuromuscular blockade is monitored and how it is antagonised, with the explicit aim of reducing residual blockade after general anaesthesia.. Monitoring and reversal are handled in one guideline for a reason — the shared goal is keeping residual blockade out of recovery. [2023 American Society of Anesthesiologists Practice Guidelines for Monitoring and Antagonism of Neuromuscular Blockade: A Report by the American Society of Anesthesiologists Task Force on Neuromuscular Blockade, Anesthesiology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Residual paralysis in recovery fell from 49% with neostigmine to 10% with sugammadex, but there was no significant difference in postoperative pulmonary complications between the two groups.. Sugammadex clearly fixed the twitch in this trial, and that still did not produce a significant difference in pulmonary complications. [Randomised Controlled Trial of Sugammadex or Neostigmine for Reversal of Neuromuscular Block on the Incidence of Pulmonary Complications in Older Adults Undergoing Prolonged Surgery, British journal of anaesthesia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Sugammadex can fail in myasthenia gravis: in a reported case, 800 mg left the train-of-four ratio stuck at 60% until neostigmine was given. The practical step is to monitor the block rather than assuming that a dose of sugammadex has reversed it.. One reported failure is enough to change your habit here: in myasthenia gravis, confirm reversal on the monitor instead of assuming the dose worked. [Failure of Reversion of Neuromuscular Block With Sugammadex in Patient With Myasthenia Gravis: Case Report and Brief Review of Literature, BMC anesthesiology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reported that sugammadex was associated with a 30% lower risk of major pulmonary complications, a 47% lower risk of pneumonia and a 55% lower risk of respiratory failure than neostigmine. Those are associations from a matched cohort, not results of a randomised comparison, so they do not establish that sugammadex prevents these complications.. Keep the word 'associated with' — a matched cohort of 45,712 patients is still an association, however large the numbers look. [Sugammadex Versus Neostigmine for Reversal of Neuromuscular Blockade and Postoperative Pulmonary Complications (STRONGER): A Multicenter Matched Cohort Analysis, Anesthesiology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36.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37.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138.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ANATOMY AND PHYSIOLOGY OF NEUROMUSCULAR JUNCTION</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Sugammadex versus Neostigmine for Reversal</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II.C.1.c.2.b.4</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Agonists: Cholinergic and Anticholinesterases</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I.A.4.b.6</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Effects on Neuromuscular Function</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I.C.8.a</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Physiology of Neuromuscular Transmission</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Sugammadex nearly eliminated residual paralysis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Patients over 70 having surgery of three hours or more.</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Residual block fell from 49% to 10%; the pulmonary complication difference did not reach significance.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Randomised Controlled Trial of Sugammadex or Neostigmine for Reversal of Neuromuscular Block on the Incidence of Pulmonary Complications in Older Adults Undergoing Prolonged Surgery, British journal of anaesthesia 2020 · PMID 32139135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ANESTHESIOLOGY 2020</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45,712 matched inpatients, sugammadex was associated with a 30% lower risk of</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45,712 matched inpatients, sugammadex was associated with a 30% lower risk of major pulmonary complications, a 47% lower risk of pneumonia and…</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BMC ANESTHESIOLOGY 2019</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Sugammadex can fail in myasthenia gravis — 800 mg left the train-of-four ratio stuck</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Sugammadex can fail in myasthenia gravis — 800 mg left the train-of-four ratio stuck at 60% until neostigmine was given — so monitor the block rather…</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45,712 matched inpatients, sugammadex was associated with a 30% lower risk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45,712 matched inpatients, sugammadex was associated with a 30% lower risk of major pulmonary complications, a 47% lower risk of pneumonia and a 55% lower risk of respiratory failure than neostigmine.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Sugammadex Versus Neostigmine for Reversal of Neuromuscular Blockade and Postoperative Pulmonary Complications (STRONGER): A Multicenter Matched Cohort Analysis, Anesthesiology 2020 · PMID 32282427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STRONGER: lower pulmonary complications across 45,712 matched patients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Adjusted odds versus neostigmine.</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30% to 55% reduction across three separate respiratory outcomes in matched observational data.</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Sugammadex Versus Neostigmine for Reversal of Neuromuscular Blockade and Postoperative Pulmonary Complications (STRONGER): A Multicenter Matched Cohort Analysis, Anesthesiology 2020 · PMID 32282427</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Sugammadex can fail in myasthenia gravis — 800 mg left the train-of-four ratio stuck</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Sugammadex can fail in myasthenia gravis — 800 mg left the train-of-four ratio stuck at 60% until neostigmine was given — so monitor the block rather than assuming reversal.</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Failure of Reversion of Neuromuscular Block With Sugammadex in Patient With Myasthenia Gravis: Case Report and Brief Review of Literature, BMC anesthesiology 2019 · PMID 31421671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single-centre switch showed no such difference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10,491 cases before and after replacing neostigmine with sugammadex.</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Confidence interval crossed 1 — the observational signal is not universal, which is worth saying out loud.</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2023 ASA practice guideline directs both how neuromuscular blockade is monitored and how it is antagonised, with the explicit aim of reducing residual blockade after general anaesthesia.</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Routine sugammadex is the cheaper choice once operating-room time is valued above about $8.60 per minute; on drug and nausea costs alone the economics do not support it.</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Pooled against neostigmine, sugammadex lowered pneumonia, atelectasis, non-invasive ventilation and reintubation, while the rate of desaturation was no different between the two.</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patients over 70 having surgery of three hours or more, sugammadex cut residual paralysis in recovery from 49% to 10% versus neostigmine, without a significant difference in postoperative pulmonary complications.</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45,712 matched inpatients, sugammadex was associated with a 30% lower risk of major pulmonary complications, a 47% lower risk of pneumonia and a 55% lower risk of respiratory failure than neostigmine.</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2023 ASA practice guideline directs both how neuromuscular blockade is monitored</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2023</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Routine sugammadex is the cheaper choice once operating-room time is valued above</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anesthesia 2020</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patients over 70 having surgery of three hours or more, sugammadex cut residual</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2020</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45,712 matched inpatients, sugammadex was associated with a 30% lower risk of</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2020</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2023 ASA practice guideline directs both how neuromuscular blockade is monitored</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66-year-old is at the end of a two-hour laparoscopic colectomy. The train-of-four shows two twitches with fade, the surgeon is closing, and the resident asks which reversal agent to draw up and at what dose.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What two aspects of neuromuscular blockade management does the 2023 ASA practice guideline address, and what is its explicitly stated aim?</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directs both how neuromuscular blockade is monitored and how it is antagonised, with the explicit aim of reducing residual blockade after general anaesthesia.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Monitoring and reversal are handled in one guideline for a reason — the shared goal is keeping residual blockade out of recovery.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2023 American Society of Anesthesiologists Practice Guidelines for Monitoring and Antagonism of Neuromuscular Blockade: A Report by the American Society of Anesthesiologists Task Force on Neuromuscular Blockade, Anesthesiology 2023 · PMID 36520073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randomised trial of patients over 70 having surgery of three hours or more, what happened to the rate of residual paralysis in recovery with sugammadex compared with neostigmine, and what happened to postoperative pulmonary complications?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Residual paralysis in recovery fell from 49% with neostigmine to 10% with sugammadex, but there was no significant difference in postoperative pulmonary complications between the two groups.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Sugammadex clearly fixed the twitch in this trial, and that still did not produce a significant difference in pulmonary complications.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Randomised Controlled Trial of Sugammadex or Neostigmine for Reversal of Neuromuscular Block on the Incidence of Pulmonary Complications in Older Adults Undergoing Prolonged Surgery, British journal of anaesthesia 2020 · PMID 32139135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patient with myasthenia gravis has received rocuronium. What does the reported case experience show can happen after a large dose of sugammadex, and what practical step does it argue for?</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Sugammadex can fail in myasthenia gravis: in a reported case, 800 mg left the train-of-four ratio stuck at 60% until neostigmine was given. The practical step is to monitor the block rather than assuming that a dose of sugammadex has reversed it.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One reported failure is enough to change your habit here: in myasthenia gravis, confirm reversal on the monitor instead of assuming the dose worked.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Failure of Reversion of Neuromuscular Block With Sugammadex in Patient With Myasthenia Gravis: Case Report and Brief Review of Literature, BMC anesthesiology 2019 · PMID 31421671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cites the STRONGER analysis of 45,712 matched inpatients as proof that sugammadex prevents postoperative pneumonia. State what that analysis actually reported and what its design does not let you claim.</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reported that sugammadex was associated with a 30% lower risk of major pulmonary complications, a 47% lower risk of pneumonia and a 55% lower risk of respiratory failure than neostigmine. Those are associations from a matched cohort, not results of a randomised comparison, so they do not establish that sugammadex prevents these complications.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Keep the word 'associated with' — a matched cohort of 45,712 patients is still an association, however large the numbers look.</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Sugammadex Versus Neostigmine for Reversal of Neuromuscular Blockade and Postoperative Pulmonary Complications (STRONGER): A Multicenter Matched Cohort Analysis, Anesthesiology 2020 · PMID 32282427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2023 American Society of Anesthesiologists Practice Guidelines for Monitoring and Antagonism of Neuromuscular Blockade: A Report by the American Society of Anesthesiologists Task Force on Neuromuscular Blockade, Anesthesiology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36520073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Sugammadex Versus Neostigmine for Routine Reversal of Rocuronium Block in Adult Patients: A Cost Analysis, Journal of clinical anesthesia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32980763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Randomised Controlled Trial of Sugammadex or Neostigmine for Reversal of Neuromuscular Block on the Incidence of Pulmonary Complications in Older Adults Undergoing Prolonged Surgery, British journal of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32139135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Sugammadex Versus Neostigmine for Reversal of Neuromuscular Blockade and Postoperative Pulmonary Complications (STRONGER): A Multicenter Matched Cohort Analysis, Anesthesiology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32282427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Failure of Reversion of Neuromuscular Block With Sugammadex in Patient With Myasthenia Gravis: Case Report and Brief Review of Literature, BMC anesthesiology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31421671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Postoperative Pulmonary Complications After Sugammadex Reversal of Neuromuscular Blockade: A Systematic Review and Meta-Analysis With Trial Sequential Analysis, BMC anesthesiology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37081384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The 2023 ASA practice guideline directs both how neuromuscular blockade is monitored</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Sugammadex vs. Neostigmine for Reversal of Neuromuscular Blockade: Evidence, Outcomes, Cost, and the 2023 ASA Guideline Shift Scope and Framing This review covers the comparative efficacy, safety, clinical outcomes, cost-effectiveness, and guideline recommendations for sugammadex versus neostigmine in reversing aminosteroidal neuromuscular blockade (rocuronium/vecuronium) in adults. It integrates the 2023 ASA…</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2023 ASA practice guideline directs both how neuromuscular blockade is monitored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Routine sugammadex is the cheaper choice once operating-room time is valued above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patients over 70 having surgery of three hours or more, sugammadex cut residual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45,712 matched inpatients, sugammadex was associated with a 30% lower risk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Sugammadex can fail in myasthenia gravis — 800 mg left the train-of-four ratio stuck</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Pooled against neostigmine, sugammadex lowered pneumonia, atelectasis, non-invasive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EDF4EF"/>
          </a:solidFill>
          <a:ln w="12700">
            <a:solidFill>
              <a:srgbClr val="EDF4EF"/>
            </a:solidFill>
            <a:prstDash val="solid"/>
          </a:ln>
        </p:spPr>
      </p:sp>
      <p:sp>
        <p:nvSpPr>
          <p:cNvPr id="6" name="Shape 4"/>
          <p:cNvSpPr/>
          <p:nvPr/>
        </p:nvSpPr>
        <p:spPr>
          <a:xfrm>
            <a:off x="566928" y="1938528"/>
            <a:ext cx="3551834" cy="54864"/>
          </a:xfrm>
          <a:prstGeom prst="rect">
            <a:avLst/>
          </a:prstGeom>
          <a:solidFill>
            <a:srgbClr val="3E7C59"/>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ANESTHESIOLOGY 2023</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2023 ASA practice guideline directs both how neuromuscular blockade is monitored</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2023 ASA practice guideline directs both how neuromuscular blockade is monitored and how it is antagonised, with the explicit aim of reducing…</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CLINICAL ANESTHESIA 2020</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Routine sugammadex is the cheaper choice once operating-room time is valued above</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Routine sugammadex is the cheaper choice once operating-room time is valued above about $8.60 per minute; on drug and nausea costs alone the…</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BMC ANESTHESIOLOGY 2023</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Pooled against neostigmine, sugammadex lowered pneumonia, atelectasis, non-invasive</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Pooled against neostigmine, sugammadex lowered pneumonia, atelectasis, non-invasive ventilation and reintubation</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2023 ASA practice guideline directs both how neuromuscular blockade is monitored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2023 ASA practice guideline directs both how neuromuscular blockade is monitored and how it is antagonised, with the explicit aim of reducing residual blockade after general anaesthesia.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2023 American Society of Anesthesiologists Practice Guidelines for Monitoring and Antagonism of Neuromuscular Blockade: A Report by the American Society of Anesthesiologists Task Force on Neuromuscular Blockade, Anesthesiology 2023 · PMID 36520073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Routine sugammadex is the cheaper choice once operating-room time is valued above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Routine sugammadex is the cheaper choice once operating-room time is valued above about $8.60 per minute; on drug and nausea costs alone the economics do not support it.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Sugammadex Versus Neostigmine for Routine Reversal of Rocuronium Block in Adult Patients: A Cost Analysis, Journal of clinical anesthesia 2020 · PMID 32980763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Pooled against neostigmine, sugammadex lowered pneumonia, atelectasis, non-invasive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Pooled against neostigmine, sugammadex lowered pneumonia, atelectasis, non-invasive ventilation and reintubation, while the rate of desaturation was no different between the two.</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Postoperative Pulmonary Complications After Sugammadex Reversal of Neuromuscular Blockade: A Systematic Review and Meta-Analysis With Trial Sequential Analysis, BMC anesthesiology 2023 · PMID 37081384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patients over 70 having surgery of three hours or more, sugammadex cut residual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patients over 70 having surgery of three hours or more, sugammadex cut residual paralysis in recovery from 49% to 10% versus neostigmine, without a significant difference in postoperative pulmonary complications.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Randomised Controlled Trial of Sugammadex or Neostigmine for Reversal of Neuromuscular Block on the Incidence of Pulmonary Complications in Older Adults Undergoing Prolonged Surgery, British journal of anaesthesia 2020 · PMID 32139135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Sugammadex versus Neostigmine for Reversal</dc:title>
  <dc:subject>Intraoperative teaching</dc:subject>
  <dc:creator>Intraop Teaching Companion</dc:creator>
  <cp:lastModifiedBy>Intraop Teaching Companion</cp:lastModifiedBy>
  <cp:revision>1</cp:revision>
  <dcterms:created xsi:type="dcterms:W3CDTF">2026-07-29T06:02:39Z</dcterms:created>
  <dcterms:modified xsi:type="dcterms:W3CDTF">2026-07-29T06:02:39Z</dcterms:modified>
</cp:coreProperties>
</file>