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notesMasterIdLst>
    <p:notesMasterId r:id="rId3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33" Type="http://schemas.openxmlformats.org/officeDocument/2006/relationships/theme" Target="theme/theme1.xml"/><Relationship Id="rId3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Analgesia lasted longer with the PECS II block (mean 295 vs 198 minutes) and 24-hour morphine was lower with it (3.9 vs 5.3 mg). In this single trial the PECS II block outlasted the paravertebral block by roughly an hour and a half and saved about 1.4 mg of morphine over 24 hours. Seventeen of 20 PECS II patients had T2 dermatomal spread against four of 20 in the paravertebral group — a difference in coverage that sits well with the analgesic result for an operation reaching the axilla, though the trial reports the two findings alongside each other rather than showing that one produced the other. [Kulhari S et al., Efficacy of pectoral nerve block versus thoracic paravertebral block for postoperative analgesia after radical mastectomy: a randomized controlled trial, Br J Anaesth 2016]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Against systemic analgesia alone the PECS II block reduced 24-hour opioid consumption by about 13.6 mg oral morphine equivalents (95% CI -21.2 to -6.1) and lowered acute pain scores at every interval in the first 24 hours. Against a thoracic paravertebral block it was no better: opioid consumption differed by 8.7 mg oral morphine equivalents with a confidence interval crossing zero (-18.2 to 0.7, p = 0.07), and pain scores were similar after the first measurement. So the honest description is that PECS II clearly beats no block and is a comparable alternative to a paravertebral block, not an improvement on one.. Two comparisons in one paper answer two different questions. "Better than nothing" is not "better than the standard", and the confidence interval crossing zero is what separates them here. [Versyck B et al., Analgesic efficacy of the Pecs II block: a systematic review and meta-analysis, Anaesthesia 2019]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was negative. Pain score in recovery was a median of 3.0 in both the bupivacaine and the saline groups (p = 0.55), and cumulative morphine consumption up to 24 hours did not differ. Only in the subgroup having major surgery — mastectomy or tumourectomy with axillary clearance, 29 patients — was there a difference, and the authors describe it as statistically significant although not clinically significant. The design is the point: against a background of multimodal analgesia plus surgical infiltration, a block that covers only the pectoral nerves has very little left to add. Note what the authors themselves conclude from the subgroup — not that PECS I is worthwhile for extensive operations, but that its role in extended breast surgery may warrant further investigation.. In this trial the comparator was not nothing: every patient, in both arms, also received multimodal analgesia and surgeon-administered local infiltration. Read what else the patient is already getting before concluding from a negative trial that the block does not work. [Cros J et al., Pectoral I Block Does Not Improve Postoperative Analgesia After Breast Cancer Surgery: A Randomized, Double-Blind, Dual-Centered Controlled Trial, Reg Anesth Pain Med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PEDIATRIC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Pectoral Nerve Blocks</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Same-day build — drafted locally (qwen3.6:35b), confirmed against each abstract</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Postoperative Analgesia · Regional Techniques: Caudal, Epidural, Nerve Blocks</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randomised trial found that for patients undergoing uniportal thoracoscopic</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randomised trial found that for patients undergoing uniportal thoracoscopic surgery, surgical intercostal nerve blocks with 30 ml of 0.5% ropivacaine significantly reduce 12-h morphine consumption and systemic local anesthetic absorption compared to ultrasound-guided erector spinae plane blocks.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Erector Spinae Plane Block versus Intercostal Nerve Blocks in Uniportal Videoscopic-assisted Thoracic Surgery: A Multicenter, Double-blind, Prospective Randomized Placebo-controlled Trial, Anesthesiology 2025 · PMID 40537064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trial found that administering i.v. esketamine at 0.3 mg/kg</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England)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trial found that administering i.v. esketamine at 0.3 mg/kg alongside either erector spinae or intercostal nerve blocks improves 24-hour quality of recovery scores in adults undergoing thoracoscopic lung resection.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Esketamine vs. placebo combined with erector spinae plane block vs. intercostal nerve block on quality of recovery following thoracoscopic lung resection: a randomized controlled factorial trial, International journal of surgery (London, England) 2025 · PMID 39172717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HAREFUAH 2024</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found that nerve blocks can improve functional outcome in Maigne’s</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review found that nerve blocks can improve functional outcome in Maigne’s syndrome, where referred pain may originate from lesions or nerve…</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JOURNAL OF BACK AND MUSCULOSKELETAL REHABILITATION 2022</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identifies focused radiological guided anesthetic blocks as a diagnostic</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review identifies focused radiological guided anesthetic blocks as a diagnostic key for Maigne syndrome, finding that treatment yields the best…</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review found that nerve blocks can improve functional outcome in Maigne’s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Harefuah</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found that nerve blocks can improve functional outcome in Maigne’s syndrome, where referred pain may originate from lesions or nerve impingements at any spinal joint between T9 and L2.</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[MAIGNE'S THORACOLUMBAR JUNCTION SYNDROME], Harefuah 2024 · PMID 39692376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review identifies focused radiological guided anesthetic blocks as a diagnostic</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Journal of back and musculoskeleta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identifies focused radiological guided anesthetic blocks as a diagnostic key for Maigne syndrome, finding that treatment yields the best outcomes when administered during the early disease stages.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Maigne Syndrome - A potentially treatable yet underdiagnosed cause of low back pain: A review, Journal of back and musculoskeletal rehabilitation 2022 · PMID 34151827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3551834" cy="4681728"/>
          </a:xfrm>
          <a:prstGeom prst="roundRect">
            <a:avLst>
              <a:gd name="adj" fmla="val 1545"/>
            </a:avLst>
          </a:prstGeom>
          <a:solidFill>
            <a:srgbClr val="EDF4EF"/>
          </a:solidFill>
          <a:ln w="12700">
            <a:solidFill>
              <a:srgbClr val="EDF4EF"/>
            </a:solidFill>
            <a:prstDash val="solid"/>
          </a:ln>
        </p:spPr>
      </p:sp>
      <p:sp>
        <p:nvSpPr>
          <p:cNvPr id="5" name="Shape 3"/>
          <p:cNvSpPr/>
          <p:nvPr/>
        </p:nvSpPr>
        <p:spPr>
          <a:xfrm>
            <a:off x="566928" y="1463040"/>
            <a:ext cx="3551834" cy="54864"/>
          </a:xfrm>
          <a:prstGeom prst="rect">
            <a:avLst/>
          </a:prstGeom>
          <a:solidFill>
            <a:srgbClr val="3E7C59"/>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PROSPECT GUIDELINE FOR ONCOLOGICAL BREAST SURGERY, ANAESTHESIA 2020</a:t>
            </a:r>
            <a:endParaRPr lang="en-US" sz="900" dirty="0"/>
          </a:p>
        </p:txBody>
      </p:sp>
      <p:sp>
        <p:nvSpPr>
          <p:cNvPr id="7" name="Text 5"/>
          <p:cNvSpPr/>
          <p:nvPr/>
        </p:nvSpPr>
        <p:spPr>
          <a:xfrm>
            <a:off x="749808" y="2016252"/>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Major oncological breast surgery</a:t>
            </a:r>
            <a:endParaRPr lang="en-US" sz="1400" dirty="0"/>
          </a:p>
        </p:txBody>
      </p:sp>
      <p:sp>
        <p:nvSpPr>
          <p:cNvPr id="8" name="Text 6"/>
          <p:cNvSpPr/>
          <p:nvPr/>
        </p:nvSpPr>
        <p:spPr>
          <a:xfrm>
            <a:off x="749808" y="2288032"/>
            <a:ext cx="3186074" cy="363728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PROSPECT's breast surgery review found intra-operative opioid requirements lower when a pectoral nerves block was performed, along with lower postoperative pain scores and opioid consumption, and recommends a regional technique such as paravertebral or pectoral nerves block for major breast surgery on top of paracetamol and an NSAID.</a:t>
            </a:r>
            <a:endParaRPr lang="en-US" sz="1150" dirty="0"/>
          </a:p>
        </p:txBody>
      </p:sp>
      <p:sp>
        <p:nvSpPr>
          <p:cNvPr id="9" name="Shape 7"/>
          <p:cNvSpPr/>
          <p:nvPr/>
        </p:nvSpPr>
        <p:spPr>
          <a:xfrm>
            <a:off x="4319930" y="1463040"/>
            <a:ext cx="3551834" cy="4681728"/>
          </a:xfrm>
          <a:prstGeom prst="roundRect">
            <a:avLst>
              <a:gd name="adj" fmla="val 1545"/>
            </a:avLst>
          </a:prstGeom>
          <a:solidFill>
            <a:srgbClr val="EDF4EF"/>
          </a:solidFill>
          <a:ln w="12700">
            <a:solidFill>
              <a:srgbClr val="EDF4EF"/>
            </a:solidFill>
            <a:prstDash val="solid"/>
          </a:ln>
        </p:spPr>
      </p:sp>
      <p:sp>
        <p:nvSpPr>
          <p:cNvPr id="10" name="Shape 8"/>
          <p:cNvSpPr/>
          <p:nvPr/>
        </p:nvSpPr>
        <p:spPr>
          <a:xfrm>
            <a:off x="4319930" y="1463040"/>
            <a:ext cx="3551834" cy="54864"/>
          </a:xfrm>
          <a:prstGeom prst="rect">
            <a:avLst/>
          </a:prstGeom>
          <a:solidFill>
            <a:srgbClr val="3E7C59"/>
          </a:solidFill>
          <a:ln w="12700">
            <a:solidFill>
              <a:srgbClr val="333333"/>
            </a:solidFill>
            <a:prstDash val="solid"/>
          </a:ln>
        </p:spPr>
      </p:sp>
      <p:sp>
        <p:nvSpPr>
          <p:cNvPr id="11" name="Text 9"/>
          <p:cNvSpPr/>
          <p:nvPr/>
        </p:nvSpPr>
        <p:spPr>
          <a:xfrm>
            <a:off x="4502810" y="1682496"/>
            <a:ext cx="318607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PECS II BLOCK META-ANALYSIS, ANAESTHESIA 2019</a:t>
            </a:r>
            <a:endParaRPr lang="en-US" sz="900" dirty="0"/>
          </a:p>
        </p:txBody>
      </p:sp>
      <p:sp>
        <p:nvSpPr>
          <p:cNvPr id="12" name="Text 10"/>
          <p:cNvSpPr/>
          <p:nvPr/>
        </p:nvSpPr>
        <p:spPr>
          <a:xfrm>
            <a:off x="4502810" y="187680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When the alternative is systemic analgesia alone</a:t>
            </a:r>
            <a:endParaRPr lang="en-US" sz="1400" dirty="0"/>
          </a:p>
        </p:txBody>
      </p:sp>
      <p:sp>
        <p:nvSpPr>
          <p:cNvPr id="13" name="Text 11"/>
          <p:cNvSpPr/>
          <p:nvPr/>
        </p:nvSpPr>
        <p:spPr>
          <a:xfrm>
            <a:off x="4502810" y="2365502"/>
            <a:ext cx="3186074" cy="355981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13 randomised trials in 815 patients, the Pecs II block cut 24-hour opioid consumption by 13.6 mg oral morphine equivalents and reduced pain at every measured interval in the first 24 hours compared with systemic analgesia alone.</a:t>
            </a:r>
            <a:endParaRPr lang="en-US" sz="1150" dirty="0"/>
          </a:p>
        </p:txBody>
      </p:sp>
      <p:sp>
        <p:nvSpPr>
          <p:cNvPr id="14" name="Shape 12"/>
          <p:cNvSpPr/>
          <p:nvPr/>
        </p:nvSpPr>
        <p:spPr>
          <a:xfrm>
            <a:off x="8072933" y="1463040"/>
            <a:ext cx="3551834" cy="4681728"/>
          </a:xfrm>
          <a:prstGeom prst="roundRect">
            <a:avLst>
              <a:gd name="adj" fmla="val 1545"/>
            </a:avLst>
          </a:prstGeom>
          <a:solidFill>
            <a:srgbClr val="FBF3E6"/>
          </a:solidFill>
          <a:ln w="12700">
            <a:solidFill>
              <a:srgbClr val="FBF3E6"/>
            </a:solidFill>
            <a:prstDash val="solid"/>
          </a:ln>
        </p:spPr>
      </p:sp>
      <p:sp>
        <p:nvSpPr>
          <p:cNvPr id="15" name="Shape 13"/>
          <p:cNvSpPr/>
          <p:nvPr/>
        </p:nvSpPr>
        <p:spPr>
          <a:xfrm>
            <a:off x="8072933" y="1463040"/>
            <a:ext cx="3551834" cy="54864"/>
          </a:xfrm>
          <a:prstGeom prst="rect">
            <a:avLst/>
          </a:prstGeom>
          <a:solidFill>
            <a:srgbClr val="C8892B"/>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PECS BLOCK FOR BREAST SURGERY META-ANALYSIS, EUR J ANAESTHESIOL 2021</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As a substitute when paravertebral block is unattractive</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Pooling 24 trials in 1565 women, pain at rest at 24 hours differed by only 0.18 cm between PECS and paravertebral block, so the two may be equally effective — but that comparison rests on very low quality evidence, so treat equivalence as a working assumption rather than a settled one.</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3551834" cy="4681728"/>
          </a:xfrm>
          <a:prstGeom prst="roundRect">
            <a:avLst>
              <a:gd name="adj" fmla="val 1545"/>
            </a:avLst>
          </a:prstGeom>
          <a:solidFill>
            <a:srgbClr val="F8ECEA"/>
          </a:solidFill>
          <a:ln w="12700">
            <a:solidFill>
              <a:srgbClr val="F8ECEA"/>
            </a:solidFill>
            <a:prstDash val="solid"/>
          </a:ln>
        </p:spPr>
      </p:sp>
      <p:sp>
        <p:nvSpPr>
          <p:cNvPr id="5" name="Shape 3"/>
          <p:cNvSpPr/>
          <p:nvPr/>
        </p:nvSpPr>
        <p:spPr>
          <a:xfrm>
            <a:off x="566928" y="1463040"/>
            <a:ext cx="3551834" cy="54864"/>
          </a:xfrm>
          <a:prstGeom prst="rect">
            <a:avLst/>
          </a:prstGeom>
          <a:solidFill>
            <a:srgbClr val="B03A2E"/>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LOCAL ANESTHETIC DOSING FOR FASCIAL PLANE BLOCKS, CAN J ANAESTH 2025</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total dose that crosses the weight-based maximum</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Fascial plane blocks push toward maximum recommended dosing to buy spread, and in the pharmacokinetic literature several patients crossed the toxic threshold, with reports of neurologic symptoms and seizures. Calculate the weight-based dose, drop the concentration as volume rises, and stop rather than round up.</a:t>
            </a:r>
            <a:endParaRPr lang="en-US" sz="1150" dirty="0"/>
          </a:p>
        </p:txBody>
      </p:sp>
      <p:sp>
        <p:nvSpPr>
          <p:cNvPr id="9" name="Shape 7"/>
          <p:cNvSpPr/>
          <p:nvPr/>
        </p:nvSpPr>
        <p:spPr>
          <a:xfrm>
            <a:off x="4319930" y="1463040"/>
            <a:ext cx="3551834" cy="4681728"/>
          </a:xfrm>
          <a:prstGeom prst="roundRect">
            <a:avLst>
              <a:gd name="adj" fmla="val 1545"/>
            </a:avLst>
          </a:prstGeom>
          <a:solidFill>
            <a:srgbClr val="FBF3E6"/>
          </a:solidFill>
          <a:ln w="12700">
            <a:solidFill>
              <a:srgbClr val="FBF3E6"/>
            </a:solidFill>
            <a:prstDash val="solid"/>
          </a:ln>
        </p:spPr>
      </p:sp>
      <p:sp>
        <p:nvSpPr>
          <p:cNvPr id="10" name="Shape 8"/>
          <p:cNvSpPr/>
          <p:nvPr/>
        </p:nvSpPr>
        <p:spPr>
          <a:xfrm>
            <a:off x="4319930" y="1463040"/>
            <a:ext cx="3551834" cy="54864"/>
          </a:xfrm>
          <a:prstGeom prst="rect">
            <a:avLst/>
          </a:prstGeom>
          <a:solidFill>
            <a:srgbClr val="C8892B"/>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ASRA ANTITHROMBOTIC GUIDELINES, 5TH EDITION, REG ANESTH PAIN MED 2025</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Antithrombotic therapy still inside the ASRA interval</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ASRA's fifth edition maintains an antihaemorrhagic approach and proposes conservative interruption times for antithrombotic therapy before neural blockade. Check the interval against the specific agent and its low- or high-dose indication before the block, not after.</a:t>
            </a:r>
            <a:endParaRPr lang="en-US" sz="1150" dirty="0"/>
          </a:p>
        </p:txBody>
      </p:sp>
      <p:sp>
        <p:nvSpPr>
          <p:cNvPr id="14" name="Shape 12"/>
          <p:cNvSpPr/>
          <p:nvPr/>
        </p:nvSpPr>
        <p:spPr>
          <a:xfrm>
            <a:off x="8072933" y="1463040"/>
            <a:ext cx="3551834" cy="4681728"/>
          </a:xfrm>
          <a:prstGeom prst="roundRect">
            <a:avLst>
              <a:gd name="adj" fmla="val 1545"/>
            </a:avLst>
          </a:prstGeom>
          <a:solidFill>
            <a:srgbClr val="FBF3E6"/>
          </a:solidFill>
          <a:ln w="12700">
            <a:solidFill>
              <a:srgbClr val="FBF3E6"/>
            </a:solidFill>
            <a:prstDash val="solid"/>
          </a:ln>
        </p:spPr>
      </p:sp>
      <p:sp>
        <p:nvSpPr>
          <p:cNvPr id="15" name="Shape 13"/>
          <p:cNvSpPr/>
          <p:nvPr/>
        </p:nvSpPr>
        <p:spPr>
          <a:xfrm>
            <a:off x="8072933" y="1463040"/>
            <a:ext cx="3551834" cy="54864"/>
          </a:xfrm>
          <a:prstGeom prst="rect">
            <a:avLst/>
          </a:prstGeom>
          <a:solidFill>
            <a:srgbClr val="C8892B"/>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REGIONAL ANESTHESIA IN PATIENTS WITH PREEXISTING NEUROLOGIC DISEASE, REG ANESTH PAIN MED 2015</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Pre-existing neurologic disease in the field</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ASRA's review of regional anaesthesia in pre-existing neurologic disease reports strengthened evidence that diabetic nerves are more sensitive to local anaesthetic and perhaps more susceptible to injury, and describes postsurgical inflammatory neuropathy as a further contributor to postoperative neurologic dysfunction. Document the baseline deficit before you block.</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CONVENTIONAL PECS II VERSUS SUBSERRATUS PLANE, ANESTH ANALG 2020</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axilla decides which plane you inject</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cadaveric comparison, conventional Pecs II stained the intercostobrachial, third intercostal, thoracodorsal, long thoracic and both pectoral nerves, whereas a subserratus injection produced significantly less axillary spread and only minimal lateral pectoral staining. For axillary dissection, take the harder plane.</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PROSPECT GUIDELINE FOR ONCOLOGICAL BREAST SURGERY, ANAESTHESIA 2020</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block sits on top of the basics, not instead of them</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PROSPECT recommends paracetamol and an NSAID given pre- or intra-operatively and continued afterwards, with pre-operative gabapentin and dexamethasone, and reserves opioids as rescue. The pectoral block is an addition to that regimen.</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Scan and name the layers before anything is sterile</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Abduct the arm, put the probe below the lateral clavicle, and identify pectoralis major, pectoralis minor and serratus anterior — out loud, to the resident — before you prep. A plane you could not find on the survey scan will not appear once your hands are committed.</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738835"/>
          </a:xfrm>
          <a:prstGeom prst="roundRect">
            <a:avLst>
              <a:gd name="adj" fmla="val 7426"/>
            </a:avLst>
          </a:prstGeom>
          <a:solidFill>
            <a:srgbClr val="F4F6F8"/>
          </a:solidFill>
          <a:ln w="12700">
            <a:solidFill>
              <a:srgbClr val="F4F6F8"/>
            </a:solidFill>
            <a:prstDash val="solid"/>
          </a:ln>
        </p:spPr>
      </p:sp>
      <p:sp>
        <p:nvSpPr>
          <p:cNvPr id="6" name="Shape 4"/>
          <p:cNvSpPr/>
          <p:nvPr/>
        </p:nvSpPr>
        <p:spPr>
          <a:xfrm>
            <a:off x="566928" y="1993392"/>
            <a:ext cx="41148" cy="629107"/>
          </a:xfrm>
          <a:prstGeom prst="rect">
            <a:avLst/>
          </a:prstGeom>
          <a:solidFill>
            <a:srgbClr val="1C7293"/>
          </a:solidFill>
          <a:ln w="12700">
            <a:solidFill>
              <a:srgbClr val="333333"/>
            </a:solidFill>
            <a:prstDash val="solid"/>
          </a:ln>
        </p:spPr>
      </p:sp>
      <p:sp>
        <p:nvSpPr>
          <p:cNvPr id="7" name="Shape 5"/>
          <p:cNvSpPr/>
          <p:nvPr/>
        </p:nvSpPr>
        <p:spPr>
          <a:xfrm>
            <a:off x="768096" y="215249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5249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For open thoracotomy surgery, this PROSPECT guideline recommends using erector spinae plane, rhomboid intercostal, or intercostal nerve blocks only as second-line regional analgesia when thoracic epidural analgesia or paravertebral blockade cannot be performed.</a:t>
            </a:r>
            <a:endParaRPr lang="en-US" sz="1150" dirty="0"/>
          </a:p>
        </p:txBody>
      </p:sp>
      <p:sp>
        <p:nvSpPr>
          <p:cNvPr id="10" name="Shape 8"/>
          <p:cNvSpPr/>
          <p:nvPr/>
        </p:nvSpPr>
        <p:spPr>
          <a:xfrm>
            <a:off x="566928" y="2805379"/>
            <a:ext cx="11057839" cy="738835"/>
          </a:xfrm>
          <a:prstGeom prst="roundRect">
            <a:avLst>
              <a:gd name="adj" fmla="val 7426"/>
            </a:avLst>
          </a:prstGeom>
          <a:solidFill>
            <a:srgbClr val="F4F6F8"/>
          </a:solidFill>
          <a:ln w="12700">
            <a:solidFill>
              <a:srgbClr val="F4F6F8"/>
            </a:solidFill>
            <a:prstDash val="solid"/>
          </a:ln>
        </p:spPr>
      </p:sp>
      <p:sp>
        <p:nvSpPr>
          <p:cNvPr id="11" name="Shape 9"/>
          <p:cNvSpPr/>
          <p:nvPr/>
        </p:nvSpPr>
        <p:spPr>
          <a:xfrm>
            <a:off x="566928" y="2860243"/>
            <a:ext cx="41148" cy="629107"/>
          </a:xfrm>
          <a:prstGeom prst="rect">
            <a:avLst/>
          </a:prstGeom>
          <a:solidFill>
            <a:srgbClr val="1C7293"/>
          </a:solidFill>
          <a:ln w="12700">
            <a:solidFill>
              <a:srgbClr val="333333"/>
            </a:solidFill>
            <a:prstDash val="solid"/>
          </a:ln>
        </p:spPr>
      </p:sp>
      <p:sp>
        <p:nvSpPr>
          <p:cNvPr id="12" name="Shape 10"/>
          <p:cNvSpPr/>
          <p:nvPr/>
        </p:nvSpPr>
        <p:spPr>
          <a:xfrm>
            <a:off x="768096" y="301934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01934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96819"/>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PECS I or II blocks for breast cancer surgery decreased intraoperative opioid use by a mean difference of 5.28 and extended time to first rescue analgesia by 4.95 hours versus placebo.</a:t>
            </a:r>
            <a:endParaRPr lang="en-US" sz="1150" dirty="0"/>
          </a:p>
        </p:txBody>
      </p:sp>
      <p:sp>
        <p:nvSpPr>
          <p:cNvPr id="15" name="Shape 13"/>
          <p:cNvSpPr/>
          <p:nvPr/>
        </p:nvSpPr>
        <p:spPr>
          <a:xfrm>
            <a:off x="566928" y="3672230"/>
            <a:ext cx="11057839" cy="738835"/>
          </a:xfrm>
          <a:prstGeom prst="roundRect">
            <a:avLst>
              <a:gd name="adj" fmla="val 7426"/>
            </a:avLst>
          </a:prstGeom>
          <a:solidFill>
            <a:srgbClr val="F4F6F8"/>
          </a:solidFill>
          <a:ln w="12700">
            <a:solidFill>
              <a:srgbClr val="F4F6F8"/>
            </a:solidFill>
            <a:prstDash val="solid"/>
          </a:ln>
        </p:spPr>
      </p:sp>
      <p:sp>
        <p:nvSpPr>
          <p:cNvPr id="16" name="Shape 14"/>
          <p:cNvSpPr/>
          <p:nvPr/>
        </p:nvSpPr>
        <p:spPr>
          <a:xfrm>
            <a:off x="566928" y="3727094"/>
            <a:ext cx="41148" cy="629107"/>
          </a:xfrm>
          <a:prstGeom prst="rect">
            <a:avLst/>
          </a:prstGeom>
          <a:solidFill>
            <a:srgbClr val="1C7293"/>
          </a:solidFill>
          <a:ln w="12700">
            <a:solidFill>
              <a:srgbClr val="333333"/>
            </a:solidFill>
            <a:prstDash val="solid"/>
          </a:ln>
        </p:spPr>
      </p:sp>
      <p:sp>
        <p:nvSpPr>
          <p:cNvPr id="17" name="Shape 15"/>
          <p:cNvSpPr/>
          <p:nvPr/>
        </p:nvSpPr>
        <p:spPr>
          <a:xfrm>
            <a:off x="768096" y="38862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8862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763670"/>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randomised trial found that for patients undergoing uniportal thoracoscopic surgery, surgical intercostal nerve blocks with 30 ml of 0.5% ropivacaine significantly reduce 12-h morphine consumption and systemic local anesthetic absorption compared to ultrasound-guided erector spinae plane blocks.</a:t>
            </a:r>
            <a:endParaRPr lang="en-US" sz="1150" dirty="0"/>
          </a:p>
        </p:txBody>
      </p:sp>
      <p:sp>
        <p:nvSpPr>
          <p:cNvPr id="20" name="Shape 18"/>
          <p:cNvSpPr/>
          <p:nvPr/>
        </p:nvSpPr>
        <p:spPr>
          <a:xfrm>
            <a:off x="566928" y="4539082"/>
            <a:ext cx="11057839" cy="738835"/>
          </a:xfrm>
          <a:prstGeom prst="roundRect">
            <a:avLst>
              <a:gd name="adj" fmla="val 7426"/>
            </a:avLst>
          </a:prstGeom>
          <a:solidFill>
            <a:srgbClr val="F4F6F8"/>
          </a:solidFill>
          <a:ln w="12700">
            <a:solidFill>
              <a:srgbClr val="F4F6F8"/>
            </a:solidFill>
            <a:prstDash val="solid"/>
          </a:ln>
        </p:spPr>
      </p:sp>
      <p:sp>
        <p:nvSpPr>
          <p:cNvPr id="21" name="Shape 19"/>
          <p:cNvSpPr/>
          <p:nvPr/>
        </p:nvSpPr>
        <p:spPr>
          <a:xfrm>
            <a:off x="566928" y="4593946"/>
            <a:ext cx="41148" cy="629107"/>
          </a:xfrm>
          <a:prstGeom prst="rect">
            <a:avLst/>
          </a:prstGeom>
          <a:solidFill>
            <a:srgbClr val="1C7293"/>
          </a:solidFill>
          <a:ln w="12700">
            <a:solidFill>
              <a:srgbClr val="333333"/>
            </a:solidFill>
            <a:prstDash val="solid"/>
          </a:ln>
        </p:spPr>
      </p:sp>
      <p:sp>
        <p:nvSpPr>
          <p:cNvPr id="22" name="Shape 20"/>
          <p:cNvSpPr/>
          <p:nvPr/>
        </p:nvSpPr>
        <p:spPr>
          <a:xfrm>
            <a:off x="768096" y="475305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75305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630522"/>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administering i.v. esketamine at 0.3 mg/kg alongside either erector spinae or intercostal nerve blocks improves 24-hour quality of recovery scores in adults undergoing thoracoscopic lung resection.</a:t>
            </a:r>
            <a:endParaRPr lang="en-US" sz="1150" dirty="0"/>
          </a:p>
        </p:txBody>
      </p:sp>
      <p:sp>
        <p:nvSpPr>
          <p:cNvPr id="25" name="Shape 23"/>
          <p:cNvSpPr/>
          <p:nvPr/>
        </p:nvSpPr>
        <p:spPr>
          <a:xfrm>
            <a:off x="566928" y="5405933"/>
            <a:ext cx="11057839" cy="738835"/>
          </a:xfrm>
          <a:prstGeom prst="roundRect">
            <a:avLst>
              <a:gd name="adj" fmla="val 7426"/>
            </a:avLst>
          </a:prstGeom>
          <a:solidFill>
            <a:srgbClr val="FBF3E6"/>
          </a:solidFill>
          <a:ln w="12700">
            <a:solidFill>
              <a:srgbClr val="FBF3E6"/>
            </a:solidFill>
            <a:prstDash val="solid"/>
          </a:ln>
        </p:spPr>
      </p:sp>
      <p:sp>
        <p:nvSpPr>
          <p:cNvPr id="26" name="Shape 24"/>
          <p:cNvSpPr/>
          <p:nvPr/>
        </p:nvSpPr>
        <p:spPr>
          <a:xfrm>
            <a:off x="566928" y="5460797"/>
            <a:ext cx="41148" cy="629107"/>
          </a:xfrm>
          <a:prstGeom prst="rect">
            <a:avLst/>
          </a:prstGeom>
          <a:solidFill>
            <a:srgbClr val="C8892B"/>
          </a:solidFill>
          <a:ln w="12700">
            <a:solidFill>
              <a:srgbClr val="333333"/>
            </a:solidFill>
            <a:prstDash val="solid"/>
          </a:ln>
        </p:spPr>
      </p:sp>
      <p:sp>
        <p:nvSpPr>
          <p:cNvPr id="27" name="Shape 25"/>
          <p:cNvSpPr/>
          <p:nvPr/>
        </p:nvSpPr>
        <p:spPr>
          <a:xfrm>
            <a:off x="768096" y="561990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61990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497373"/>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review found that nerve blocks can improve functional outcome in Maigne’s syndrome, where referred pain may originate from lesions or nerve impingements at any spinal joint between T9 and L2.</a:t>
            </a:r>
            <a:endParaRPr lang="en-US" sz="1150" dirty="0"/>
          </a:p>
        </p:txBody>
      </p:sp>
      <p:sp>
        <p:nvSpPr>
          <p:cNvPr id="30" name="Text 2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For open thoracotomy surgery, this PROSPECT guideline recommends using erector</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Anaesthesia 2026</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randomised trial found that for patients undergoing uniportal thoracoscopic</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2025</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found that nerve blocks can improve functional outcome in Maigne’s</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Harefuah 2024</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PECS I or II blocks for breast cancer surgery</a:t>
            </a:r>
            <a:endParaRPr lang="en-US" sz="1400" dirty="0"/>
          </a:p>
        </p:txBody>
      </p:sp>
      <p:sp>
        <p:nvSpPr>
          <p:cNvPr id="19" name="Text 17"/>
          <p:cNvSpPr/>
          <p:nvPr/>
        </p:nvSpPr>
        <p:spPr>
          <a:xfrm>
            <a:off x="9194063"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AANA journal 2026</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For open thoracotomy surgery, this PROSPECT guideline recommends using erector</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Forty women having modified radical mastectomy were randomised to an ultrasound-guided PECS II block or a thoracic paravertebral block, each with 25 ml of ropivacaine 0.5% given before induction, with patient-controlled morphine afterwards. What did the trial find for duration of analgesia and for 24-hour morphine consumption?</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Analgesia lasted longer with the PECS II block (mean 295 vs 198 minutes) and 24-hour morphine was lower with it (3.9 vs 5.3 mg)</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Analgesia lasted longer with the paravertebral block (mean 295 vs 198 minutes) and 24-hour morphine was lower with it (3.9 vs 5.3 mg)</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Duration of analgesia was the same in the two groups, and 24-hour morphine differed by less than 1 mg</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Analgesia lasted longer with the PECS II block, but 24-hour morphine consumption was higher in the PECS II group</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5464912" cy="1425956"/>
          </a:xfrm>
          <a:prstGeom prst="roundRect">
            <a:avLst>
              <a:gd name="adj" fmla="val 3848"/>
            </a:avLst>
          </a:prstGeom>
          <a:solidFill>
            <a:srgbClr val="EDF4EF"/>
          </a:solidFill>
          <a:ln w="12700">
            <a:solidFill>
              <a:srgbClr val="EDF4EF"/>
            </a:solidFill>
            <a:prstDash val="solid"/>
          </a:ln>
        </p:spPr>
      </p:sp>
      <p:sp>
        <p:nvSpPr>
          <p:cNvPr id="5" name="Shape 3"/>
          <p:cNvSpPr/>
          <p:nvPr/>
        </p:nvSpPr>
        <p:spPr>
          <a:xfrm>
            <a:off x="566928" y="1517904"/>
            <a:ext cx="41148" cy="1316228"/>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Analgesia lasted longer with the PECS II block (mean 295 vs 198 minutes) and 24-hour morphine was lower with it (3.9 vs 5.3 mg)</a:t>
            </a:r>
            <a:endParaRPr lang="en-US" sz="1150" dirty="0"/>
          </a:p>
        </p:txBody>
      </p:sp>
      <p:sp>
        <p:nvSpPr>
          <p:cNvPr id="8" name="Shape 6"/>
          <p:cNvSpPr/>
          <p:nvPr/>
        </p:nvSpPr>
        <p:spPr>
          <a:xfrm>
            <a:off x="6159856" y="1463040"/>
            <a:ext cx="5464912" cy="1425956"/>
          </a:xfrm>
          <a:prstGeom prst="roundRect">
            <a:avLst>
              <a:gd name="adj" fmla="val 3848"/>
            </a:avLst>
          </a:prstGeom>
          <a:solidFill>
            <a:srgbClr val="F4F6F8"/>
          </a:solidFill>
          <a:ln w="12700">
            <a:solidFill>
              <a:srgbClr val="F4F6F8"/>
            </a:solidFill>
            <a:prstDash val="solid"/>
          </a:ln>
        </p:spPr>
      </p:sp>
      <p:sp>
        <p:nvSpPr>
          <p:cNvPr id="9" name="Shape 7"/>
          <p:cNvSpPr/>
          <p:nvPr/>
        </p:nvSpPr>
        <p:spPr>
          <a:xfrm>
            <a:off x="6159856" y="1517904"/>
            <a:ext cx="41148" cy="1316228"/>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Analgesia lasted longer with the paravertebral block (mean 295 vs 198 minutes) and 24-hour morphine was lower with it (3.9 vs 5.3 mg)</a:t>
            </a:r>
            <a:endParaRPr lang="en-US" sz="1150" dirty="0"/>
          </a:p>
        </p:txBody>
      </p:sp>
      <p:sp>
        <p:nvSpPr>
          <p:cNvPr id="12" name="Shape 10"/>
          <p:cNvSpPr/>
          <p:nvPr/>
        </p:nvSpPr>
        <p:spPr>
          <a:xfrm>
            <a:off x="566928" y="3017012"/>
            <a:ext cx="5464912" cy="1425956"/>
          </a:xfrm>
          <a:prstGeom prst="roundRect">
            <a:avLst>
              <a:gd name="adj" fmla="val 3848"/>
            </a:avLst>
          </a:prstGeom>
          <a:solidFill>
            <a:srgbClr val="F4F6F8"/>
          </a:solidFill>
          <a:ln w="12700">
            <a:solidFill>
              <a:srgbClr val="F4F6F8"/>
            </a:solidFill>
            <a:prstDash val="solid"/>
          </a:ln>
        </p:spPr>
      </p:sp>
      <p:sp>
        <p:nvSpPr>
          <p:cNvPr id="13" name="Shape 11"/>
          <p:cNvSpPr/>
          <p:nvPr/>
        </p:nvSpPr>
        <p:spPr>
          <a:xfrm>
            <a:off x="566928" y="3071876"/>
            <a:ext cx="41148" cy="1316228"/>
          </a:xfrm>
          <a:prstGeom prst="rect">
            <a:avLst/>
          </a:prstGeom>
          <a:solidFill>
            <a:srgbClr val="1C7293"/>
          </a:solidFill>
          <a:ln w="12700">
            <a:solidFill>
              <a:srgbClr val="333333"/>
            </a:solidFill>
            <a:prstDash val="solid"/>
          </a:ln>
        </p:spPr>
      </p:sp>
      <p:sp>
        <p:nvSpPr>
          <p:cNvPr id="14" name="Text 12"/>
          <p:cNvSpPr/>
          <p:nvPr/>
        </p:nvSpPr>
        <p:spPr>
          <a:xfrm>
            <a:off x="786384" y="314502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401060"/>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Duration of analgesia was the same in the two groups, and 24-hour morphine differed by less than 1 mg</a:t>
            </a:r>
            <a:endParaRPr lang="en-US" sz="1150" dirty="0"/>
          </a:p>
        </p:txBody>
      </p:sp>
      <p:sp>
        <p:nvSpPr>
          <p:cNvPr id="16" name="Shape 14"/>
          <p:cNvSpPr/>
          <p:nvPr/>
        </p:nvSpPr>
        <p:spPr>
          <a:xfrm>
            <a:off x="6159856" y="3017012"/>
            <a:ext cx="5464912" cy="1425956"/>
          </a:xfrm>
          <a:prstGeom prst="roundRect">
            <a:avLst>
              <a:gd name="adj" fmla="val 3848"/>
            </a:avLst>
          </a:prstGeom>
          <a:solidFill>
            <a:srgbClr val="F4F6F8"/>
          </a:solidFill>
          <a:ln w="12700">
            <a:solidFill>
              <a:srgbClr val="F4F6F8"/>
            </a:solidFill>
            <a:prstDash val="solid"/>
          </a:ln>
        </p:spPr>
      </p:sp>
      <p:sp>
        <p:nvSpPr>
          <p:cNvPr id="17" name="Shape 15"/>
          <p:cNvSpPr/>
          <p:nvPr/>
        </p:nvSpPr>
        <p:spPr>
          <a:xfrm>
            <a:off x="6159856" y="3071876"/>
            <a:ext cx="41148" cy="1316228"/>
          </a:xfrm>
          <a:prstGeom prst="rect">
            <a:avLst/>
          </a:prstGeom>
          <a:solidFill>
            <a:srgbClr val="1C7293"/>
          </a:solidFill>
          <a:ln w="12700">
            <a:solidFill>
              <a:srgbClr val="333333"/>
            </a:solidFill>
            <a:prstDash val="solid"/>
          </a:ln>
        </p:spPr>
      </p:sp>
      <p:sp>
        <p:nvSpPr>
          <p:cNvPr id="18" name="Text 16"/>
          <p:cNvSpPr/>
          <p:nvPr/>
        </p:nvSpPr>
        <p:spPr>
          <a:xfrm>
            <a:off x="6379312" y="314502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401060"/>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Analgesia lasted longer with the PECS II block, but 24-hour morphine consumption was higher in the PECS II group</a:t>
            </a:r>
            <a:endParaRPr lang="en-US" sz="1150" dirty="0"/>
          </a:p>
        </p:txBody>
      </p:sp>
      <p:sp>
        <p:nvSpPr>
          <p:cNvPr id="20" name="Shape 18"/>
          <p:cNvSpPr/>
          <p:nvPr/>
        </p:nvSpPr>
        <p:spPr>
          <a:xfrm>
            <a:off x="566928" y="4625848"/>
            <a:ext cx="11057839" cy="1025144"/>
          </a:xfrm>
          <a:prstGeom prst="roundRect">
            <a:avLst>
              <a:gd name="adj" fmla="val 4460"/>
            </a:avLst>
          </a:prstGeom>
          <a:solidFill>
            <a:srgbClr val="12233F"/>
          </a:solidFill>
          <a:ln w="12700">
            <a:solidFill>
              <a:srgbClr val="333333"/>
            </a:solidFill>
            <a:prstDash val="solid"/>
          </a:ln>
        </p:spPr>
      </p:sp>
      <p:sp>
        <p:nvSpPr>
          <p:cNvPr id="21" name="Text 19"/>
          <p:cNvSpPr/>
          <p:nvPr/>
        </p:nvSpPr>
        <p:spPr>
          <a:xfrm>
            <a:off x="841248" y="4717288"/>
            <a:ext cx="10509199" cy="842264"/>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In this single trial the PECS II block outlasted the paravertebral block by roughly an hour and a half and saved about 1.4 mg of morphine over 24 hours. Seventeen of 20 PECS II patients had T2 dermatomal spread against four of 20 in the paravertebral group — a difference in coverage that sits well with the analgesic result for an operation reaching the axilla, though the trial reports the two findings alongside each other rather than showing that one produced the other.</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Kulhari S et al., Efficacy of pectoral nerve block versus thoracic paravertebral block for postoperative analgesia after radical mastectomy: a randomized controlled trial, Br J Anaesth 2016 · PMID 27543533</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meta-analysis of 13 randomised trials including 815 patients compared the PECS II block against systemic analgesia alone and against a thoracic paravertebral block for breast cancer surgery. State what it found for each of the two comparisons, and say how you should therefore describe the block to a surgeon who already offers paravertebral blocks.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Against systemic analgesia alone the PECS II block reduced 24-hour opioid consumption by about 13.6 mg oral morphine equivalents (95% CI -21.2 to -6.1) and lowered acute pain scores at every interval in the first 24 hours. Against a thoracic paravertebral block it was no better: opioid consumption differed by 8.7 mg oral morphine equivalents with a confidence interval crossing zero (-18.2 to 0.7, p = 0.07), and pain scores were similar after the first measurement. So the honest description is that PECS II clearly beats no block and is a comparable alternative to a paravertebral block, not an improvement on one.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Two comparisons in one paper answer two different questions. "Better than nothing" is not "better than the standard", and the confidence interval crossing zero is what separates them here.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Versyck B et al., Analgesic efficacy of the Pecs II block: a systematic review and meta-analysis, Anaesthesia 2019 · PMID 30957884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randomised, double-blind, placebo-controlled trial in 128 patients tested the PECS I block against saline for breast cancer surgery, with a multimodal analgesic regimen and surgeon-administered local infiltration in every patient. What was the result for the primary outcome, and what does the design of that trial tell you about when a PECS I is worth doing?</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089910"/>
          </a:xfrm>
          <a:prstGeom prst="roundRect">
            <a:avLst>
              <a:gd name="adj" fmla="val 1480"/>
            </a:avLst>
          </a:prstGeom>
          <a:solidFill>
            <a:srgbClr val="DCE9EF"/>
          </a:solidFill>
          <a:ln w="12700">
            <a:solidFill>
              <a:srgbClr val="333333"/>
            </a:solidFill>
            <a:prstDash val="solid"/>
          </a:ln>
        </p:spPr>
      </p:sp>
      <p:sp>
        <p:nvSpPr>
          <p:cNvPr id="5" name="Shape 3"/>
          <p:cNvSpPr/>
          <p:nvPr/>
        </p:nvSpPr>
        <p:spPr>
          <a:xfrm>
            <a:off x="566928" y="1536192"/>
            <a:ext cx="45720" cy="2943606"/>
          </a:xfrm>
          <a:prstGeom prst="rect">
            <a:avLst/>
          </a:prstGeom>
          <a:solidFill>
            <a:srgbClr val="1C7293"/>
          </a:solidFill>
          <a:ln w="12700">
            <a:solidFill>
              <a:srgbClr val="333333"/>
            </a:solidFill>
            <a:prstDash val="solid"/>
          </a:ln>
        </p:spPr>
      </p:sp>
      <p:sp>
        <p:nvSpPr>
          <p:cNvPr id="6" name="Text 4"/>
          <p:cNvSpPr/>
          <p:nvPr/>
        </p:nvSpPr>
        <p:spPr>
          <a:xfrm>
            <a:off x="950976" y="1609344"/>
            <a:ext cx="10289743" cy="2797302"/>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was negative. Pain score in recovery was a median of 3.0 in both the bupivacaine and the saline groups (p = 0.55), and cumulative morphine consumption up to 24 hours did not differ. Only in the subgroup having major surgery — mastectomy or tumourectomy with axillary clearance, 29 patients — was there a difference, and the authors describe it as statistically significant although not clinically significant. The design is the point: against a background of multimodal analgesia plus surgical infiltration, a block that covers only the pectoral nerves has very little left to add. Note what the authors themselves conclude from the subgroup — not that PECS I is worthwhile for extensive operations, but that its role in extended breast surgery may warrant further investigation.</a:t>
            </a:r>
            <a:endParaRPr lang="en-US" sz="1500" dirty="0"/>
          </a:p>
        </p:txBody>
      </p:sp>
      <p:sp>
        <p:nvSpPr>
          <p:cNvPr id="7" name="Shape 5"/>
          <p:cNvSpPr/>
          <p:nvPr/>
        </p:nvSpPr>
        <p:spPr>
          <a:xfrm>
            <a:off x="566928" y="4662678"/>
            <a:ext cx="11057839" cy="823722"/>
          </a:xfrm>
          <a:prstGeom prst="roundRect">
            <a:avLst>
              <a:gd name="adj" fmla="val 5550"/>
            </a:avLst>
          </a:prstGeom>
          <a:solidFill>
            <a:srgbClr val="12233F"/>
          </a:solidFill>
          <a:ln w="12700">
            <a:solidFill>
              <a:srgbClr val="333333"/>
            </a:solidFill>
            <a:prstDash val="solid"/>
          </a:ln>
        </p:spPr>
      </p:sp>
      <p:sp>
        <p:nvSpPr>
          <p:cNvPr id="8" name="Text 6"/>
          <p:cNvSpPr/>
          <p:nvPr/>
        </p:nvSpPr>
        <p:spPr>
          <a:xfrm>
            <a:off x="841248" y="4754118"/>
            <a:ext cx="10509199" cy="64084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In this trial the comparator was not nothing: every patient, in both arms, also received multimodal analgesia and surgeon-administered local infiltration. Read what else the patient is already getting before concluding from a negative trial that the block does not work.</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Cros J et al., Pectoral I Block Does Not Improve Postoperative Analgesia After Breast Cancer Surgery: A Randomized, Double-Blind, Dual-Centered Controlled Trial, Reg Anesth Pain Med 2018 · PMID 29672368</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8"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Pain management after open thoracotomy 2025: procedure-specific postoperative pain management (PROSPECT) recommendations, Anaesthesia 2026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41521792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Erector Spinae Plane Block versus Intercostal Nerve Blocks in Uniportal Videoscopic-assisted Thoracic Surgery: A Multicenter, Double-blind, Prospective Randomized Placebo-controlled Trial, Anesthesiology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40537064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[MAIGNE'S THORACOLUMBAR JUNCTION SYNDROME], Harefuah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39692376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Pectoral Nerve Blocks for Breast Cancer Surgery: A Systematic Review and Meta-Analysis, AANA journal 2026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41632458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Esketamine vs. placebo combined with erector spinae plane block vs. intercostal nerve block on quality of recovery following thoracoscopic lung resection: a randomized controlled factorial trial, International journal of surgery (London, England)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39172717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Maigne Syndrome - A potentially treatable yet underdiagnosed cause of low back pain: A review, Journal of back and musculoskeletal rehabilitation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34151827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PROSPECT guideline for oncological breast surgery, Anaesthesia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31984479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Pecs II block meta-analysis, Anaesthesia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30957884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PECS block for breast surgery meta-analysis, Eur J Anaesthesiol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33259450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Local anesthetic dosing for fascial plane blocks, Can J Anaesth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40954415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ASRA antithrombotic guidelines, 5th edition, Reg Anesth Pain Med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39880411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Regional anesthesia in patients with preexisting neurologic disease, Reg Anesth Pain Med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26115188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Conventional Pecs II versus subserratus plane, Anesth Analg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32701547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For open thoracotomy surgery, this PROSPECT guideline recommends using erector</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For open thoracotomy surgery, this PROSPECT guideline recommends using erector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randomised trial found that for patients undergoing uniportal thoracoscopic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Harefuah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found that nerve blocks can improve functional outcome in Maigne’s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AANA journal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that PECS I or II blocks for breast cancer surgery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England)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trial found that administering i.v. esketamine at 0.3 mg/kg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back and musculoskeleta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identifies focused radiological guided anesthetic blocks as a diagnostic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ANATOMY</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Two planes, which is why PECS I and PECS II are two injections</a:t>
            </a:r>
            <a:endParaRPr lang="en-US" sz="2450" dirty="0"/>
          </a:p>
        </p:txBody>
      </p:sp>
      <p:pic>
        <p:nvPicPr>
          <p:cNvPr id="4" name="Image 0" descr="preencoded.png">    </p:cNvPr>
          <p:cNvPicPr>
            <a:picLocks noChangeAspect="1"/>
          </p:cNvPicPr>
          <p:nvPr/>
        </p:nvPicPr>
        <p:blipFill>
          <a:blip r:embed="rId1"/>
          <a:stretch>
            <a:fillRect/>
          </a:stretch>
        </p:blipFill>
        <p:spPr>
          <a:xfrm>
            <a:off x="4510241" y="1719072"/>
            <a:ext cx="3171212" cy="2816352"/>
          </a:xfrm>
          <a:prstGeom prst="rect">
            <a:avLst/>
          </a:prstGeom>
        </p:spPr>
      </p:pic>
      <p:sp>
        <p:nvSpPr>
          <p:cNvPr id="5" name="Shape 2"/>
          <p:cNvSpPr/>
          <p:nvPr/>
        </p:nvSpPr>
        <p:spPr>
          <a:xfrm>
            <a:off x="566928" y="4681728"/>
            <a:ext cx="11057839" cy="658368"/>
          </a:xfrm>
          <a:prstGeom prst="roundRect">
            <a:avLst>
              <a:gd name="adj" fmla="val 6944"/>
            </a:avLst>
          </a:prstGeom>
          <a:solidFill>
            <a:srgbClr val="12233F"/>
          </a:solidFill>
          <a:ln w="12700">
            <a:solidFill>
              <a:srgbClr val="333333"/>
            </a:solidFill>
            <a:prstDash val="solid"/>
          </a:ln>
        </p:spPr>
      </p:sp>
      <p:sp>
        <p:nvSpPr>
          <p:cNvPr id="6" name="Text 3"/>
          <p:cNvSpPr/>
          <p:nvPr/>
        </p:nvSpPr>
        <p:spPr>
          <a:xfrm>
            <a:off x="841248" y="477316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pectoral nerves arrive between pectoralis major and minor, while the intercostal lateral cutaneous branches surface over serratus anterior.</a:t>
            </a:r>
            <a:endParaRPr lang="en-US" sz="1300" dirty="0"/>
          </a:p>
        </p:txBody>
      </p:sp>
      <p:sp>
        <p:nvSpPr>
          <p:cNvPr id="7" name="Text 4"/>
          <p:cNvSpPr/>
          <p:nvPr/>
        </p:nvSpPr>
        <p:spPr>
          <a:xfrm>
            <a:off x="566928" y="5266944"/>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8" name="Text 5"/>
          <p:cNvSpPr/>
          <p:nvPr/>
        </p:nvSpPr>
        <p:spPr>
          <a:xfrm>
            <a:off x="566928" y="5486400"/>
            <a:ext cx="11057839" cy="310896"/>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Henry Vandyke Carter — The right brachial plexus (infraclavicular portion) in the axillary fossa; viewed from below and in front. The Pectoralis major and minor muscles have been in large part removed; their attachments have been reflected. (Spalteholz.) · https://commons.wikimedia.org/wiki/File:Gray809.png</a:t>
            </a:r>
            <a:endParaRPr lang="en-US" sz="1000" dirty="0"/>
          </a:p>
        </p:txBody>
      </p:sp>
      <p:sp>
        <p:nvSpPr>
          <p:cNvPr id="9" name="Text 6"/>
          <p:cNvSpPr/>
          <p:nvPr/>
        </p:nvSpPr>
        <p:spPr>
          <a:xfrm>
            <a:off x="566928" y="5797296"/>
            <a:ext cx="11057839" cy="274320"/>
          </a:xfrm>
          <a:prstGeom prst="rect">
            <a:avLst/>
          </a:prstGeom>
          <a:noFill/>
          <a:ln/>
        </p:spPr>
        <p:txBody>
          <a:bodyPr wrap="square" rtlCol="0" anchor="t">
            <a:normAutofit/>
            <a:normAutofit/>
          </a:bodyPr>
          <a:lstStyle/>
          <a:p>
            <a:pPr indent="0" marL="0">
              <a:buNone/>
            </a:pPr>
            <a:r>
              <a:rPr lang="en-US" sz="850" dirty="0">
                <a:solidFill>
                  <a:srgbClr val="9AA5B1"/>
                </a:solidFill>
                <a:latin typeface="Calibri" pitchFamily="34" charset="0"/>
                <a:ea typeface="Calibri" pitchFamily="34" charset="-122"/>
                <a:cs typeface="Calibri" pitchFamily="34" charset="-120"/>
              </a:rPr>
              <a:t>Henry Vandyke Carter · public-domain · https://commons.wikimedia.org/wiki/File:Gray809.png</a:t>
            </a:r>
            <a:endParaRPr lang="en-US" sz="850" dirty="0"/>
          </a:p>
        </p:txBody>
      </p:sp>
      <p:sp>
        <p:nvSpPr>
          <p:cNvPr id="10"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ANAESTHESIA 2026</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For open thoracotomy surgery, this PROSPECT guideline recommends using erector</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For open thoracotomy surgery, this PROSPECT guideline recommends using erector spinae plane, rhomboid intercostal, or intercostal nerve blocks only…</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AANA JOURNAL 2026</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PECS I or II blocks for breast cancer surgery</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PECS I or II blocks for breast cancer surgery decreased intraoperative opioid use by a mean difference of 5.28 and…</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For open thoracotomy surgery, this PROSPECT guideline recommends using erector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For open thoracotomy surgery, this PROSPECT guideline recommends using erector spinae plane, rhomboid intercostal, or intercostal nerve blocks only as second-line regional analgesia when thoracic epidural analgesia or paravertebral blockade cannot be performed.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Pain management after open thoracotomy 2025: procedure-specific postoperative pain management (PROSPECT) recommendations, Anaesthesia 2026 · PMID 41521792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that PECS I or II blocks for breast cancer surgery</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AANA journal</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that PECS I or II blocks for breast cancer surgery decreased intraoperative opioid use by a mean difference of 5.28 and extended time to first rescue analgesia by 4.95 hours versus placebo.</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Pectoral Nerve Blocks for Breast Cancer Surgery: A Systematic Review and Meta-Analysis, AANA journal 2026 · PMID 41632458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randomised trial found that for patients undergoing uniportal thoracoscopic</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randomised trial found that for patients undergoing uniportal thoracoscopic surgery, surgical intercostal nerve blocks with 30 ml of 0.5%…</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ENGLAND) 2025</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administering i.v. esketamine at 0.3 mg/kg</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administering i.v. esketamine at 0.3 mg/kg alongside either erector spinae or intercostal nerve blocks improves…</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Pectoral Nerve Blocks</dc:title>
  <dc:subject>Intraoperative teaching</dc:subject>
  <dc:creator>Intraop Teaching Companion</dc:creator>
  <cp:lastModifiedBy>Intraop Teaching Companion</cp:lastModifiedBy>
  <cp:revision>1</cp:revision>
  <dcterms:created xsi:type="dcterms:W3CDTF">2026-07-29T06:01:49Z</dcterms:created>
  <dcterms:modified xsi:type="dcterms:W3CDTF">2026-07-29T06:01:49Z</dcterms:modified>
</cp:coreProperties>
</file>