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charts/chart148.xml" ContentType="application/vnd.openxmlformats-officedocument.drawingml.chart+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charts/chart149.xml" ContentType="application/vnd.openxmlformats-officedocument.drawingml.chart+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charts/chart150.xml" ContentType="application/vnd.openxmlformats-officedocument.drawingml.chart+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notesMasterIdLst>
    <p:notesMasterId r:id="rId3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s>
</file>

<file path=ppt/charts/_rels/chart148.xml.rels><?xml version="1.0" encoding="UTF-8" standalone="yes"?><Relationships xmlns="http://schemas.openxmlformats.org/package/2006/relationships"><Relationship Id="rId1" Type="http://schemas.openxmlformats.org/officeDocument/2006/relationships/package" Target="../embeddings/Microsoft_Excel_Worksheet148.xlsx"/></Relationships>
</file>

<file path=ppt/charts/_rels/chart149.xml.rels><?xml version="1.0" encoding="UTF-8" standalone="yes"?><Relationships xmlns="http://schemas.openxmlformats.org/package/2006/relationships"><Relationship Id="rId1" Type="http://schemas.openxmlformats.org/officeDocument/2006/relationships/package" Target="../embeddings/Microsoft_Excel_Worksheet149.xlsx"/></Relationships>
</file>

<file path=ppt/charts/_rels/chart150.xml.rels><?xml version="1.0" encoding="UTF-8" standalone="yes"?><Relationships xmlns="http://schemas.openxmlformats.org/package/2006/relationships"><Relationship Id="rId1" Type="http://schemas.openxmlformats.org/officeDocument/2006/relationships/package" Target="../embeddings/Microsoft_Excel_Worksheet150.xlsx"/></Relationships>
</file>

<file path=ppt/charts/chart148.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Withhold</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Intraoperative hypotension</c:v>
                  </c:pt>
                  <c:pt idx="1">
                    <c:v>Vasopressor use</c:v>
                  </c:pt>
                  <c:pt idx="2">
                    <c:v>Postoperative hypertension</c:v>
                  </c:pt>
                </c:lvl>
              </c:multiLvlStrCache>
            </c:multiLvlStrRef>
          </c:cat>
          <c:val>
            <c:numRef>
              <c:f>Sheet1!$B$2:$B$4</c:f>
              <c:numCache>
                <c:formatCode>General</c:formatCode>
                <c:ptCount val="3"/>
                <c:pt idx="0">
                  <c:v>36.4</c:v>
                </c:pt>
                <c:pt idx="1">
                  <c:v>37.5</c:v>
                </c:pt>
                <c:pt idx="2">
                  <c:v>27.8</c:v>
                </c:pt>
              </c:numCache>
            </c:numRef>
          </c:val>
        </c:ser>
        <c:ser>
          <c:idx val="1"/>
          <c:order val="1"/>
          <c:tx>
            <c:strRef>
              <c:f>Sheet1!$C$1</c:f>
              <c:strCache>
                <c:ptCount val="1"/>
                <c:pt idx="0">
                  <c:v>Continue</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Intraoperative hypotension</c:v>
                  </c:pt>
                  <c:pt idx="1">
                    <c:v>Vasopressor use</c:v>
                  </c:pt>
                  <c:pt idx="2">
                    <c:v>Postoperative hypertension</c:v>
                  </c:pt>
                </c:lvl>
              </c:multiLvlStrCache>
            </c:multiLvlStrRef>
          </c:cat>
          <c:val>
            <c:numRef>
              <c:f>Sheet1!$C$2:$C$4</c:f>
              <c:numCache>
                <c:formatCode>General</c:formatCode>
                <c:ptCount val="3"/>
                <c:pt idx="0">
                  <c:v>48.4</c:v>
                </c:pt>
                <c:pt idx="1">
                  <c:v>51.2</c:v>
                </c:pt>
                <c:pt idx="2">
                  <c:v>20.2</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49.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Continue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Death or major complication (28 d)</c:v>
                  </c:pt>
                  <c:pt idx="1">
                    <c:v>Hypotension during surgery</c:v>
                  </c:pt>
                </c:lvl>
              </c:multiLvlStrCache>
            </c:multiLvlStrRef>
          </c:cat>
          <c:val>
            <c:numRef>
              <c:f>Sheet1!$B$2:$B$3</c:f>
              <c:numCache>
                <c:formatCode>General</c:formatCode>
                <c:ptCount val="2"/>
                <c:pt idx="0">
                  <c:v>22</c:v>
                </c:pt>
                <c:pt idx="1">
                  <c:v>54</c:v>
                </c:pt>
              </c:numCache>
            </c:numRef>
          </c:val>
        </c:ser>
        <c:ser>
          <c:idx val="1"/>
          <c:order val="1"/>
          <c:tx>
            <c:strRef>
              <c:f>Sheet1!$C$1</c:f>
              <c:strCache>
                <c:ptCount val="1"/>
                <c:pt idx="0">
                  <c:v>Discontinue</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Death or major complication (28 d)</c:v>
                  </c:pt>
                  <c:pt idx="1">
                    <c:v>Hypotension during surgery</c:v>
                  </c:pt>
                </c:lvl>
              </c:multiLvlStrCache>
            </c:multiLvlStrRef>
          </c:cat>
          <c:val>
            <c:numRef>
              <c:f>Sheet1!$C$2:$C$3</c:f>
              <c:numCache>
                <c:formatCode>General</c:formatCode>
                <c:ptCount val="2"/>
                <c:pt idx="0">
                  <c:v>22</c:v>
                </c:pt>
                <c:pt idx="1">
                  <c:v>41</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50.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Myocardial injury (%)</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Sheet1!$A$2:$A$5</c:f>
              <c:multiLvlStrCache>
                <c:ptCount val="4"/>
                <c:lvl>
                  <c:pt idx="0">
                    <c:v>NT-proBNP &lt;100: stopped</c:v>
                  </c:pt>
                  <c:pt idx="1">
                    <c:v>NT-proBNP &lt;100: continued</c:v>
                  </c:pt>
                  <c:pt idx="2">
                    <c:v>NT-proBNP &gt;100: stopped</c:v>
                  </c:pt>
                  <c:pt idx="3">
                    <c:v>NT-proBNP &gt;100: continued</c:v>
                  </c:pt>
                </c:lvl>
              </c:multiLvlStrCache>
            </c:multiLvlStrRef>
          </c:cat>
          <c:val>
            <c:numRef>
              <c:f>Sheet1!$B$2:$B$5</c:f>
              <c:numCache>
                <c:formatCode>General</c:formatCode>
                <c:ptCount val="4"/>
                <c:pt idx="0">
                  <c:v>40</c:v>
                </c:pt>
                <c:pt idx="1">
                  <c:v>23.1</c:v>
                </c:pt>
                <c:pt idx="2">
                  <c:v>62.2</c:v>
                </c:pt>
                <c:pt idx="3">
                  <c:v>62.5</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Death and major complications at 28 days were the same in both arms, about 22% each. Intraoperative hypotension differed: it rose from 41% in the discontinuation arm to 54% when the inhibitor was continued to the day of surgery.. The trial shows continuing these drugs buys you more intraoperative hypotension without changing 28-day death or major complications. [Continuation vs Discontinuation of Renin-Angiotensin System Inhibitors Before Major Noncardiac Surgery, JAMA 2024]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Withholding cut intraoperative hypotension from about 48% to 36% and reduced vasopressor use, but the trade-off is more postoperative hypertension, rising from about 20% to 28%. The pooled evidence across those 14 randomised trials was rated very low certainty, so the estimates are weak and should not be treated as settled.. Withholding trades an intraoperative problem for a postoperative one, and at very low certainty the size of both effects is uncertain. [Withholding vs. Continuing Angiotensin-Converting Enzyme Inhibitors or Angiotensin Receptor Blockers Before Surgery: A Systematic Review and Meta-Analysis of Randomized Controlled Trials, Annals of medicine 2025]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ACE inhibitors attenuate sympathetic neurotransmission, and this attenuation is particularly evident when endogenous renin-angiotensin activity is high.. That is why the hypovolaemic, high-renin patient on an ACE inhibitor loses not just angiotensin support but sympathetic support as well. [Interaction Between the Renin-Angiotensin-Aldosterone and Sympathetic Nervous Systems, Journal of cardiovascular pharmacology 1992]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It is a cohort analysis, so the finding is an association between withholding and a lower risk of the 30-day composite of death, stroke or myocardial injury, not a demonstration that withholding causes the improvement. Patients whose drug was withheld may differ systematically from those whose drug was continued, and the design cannot exclude that. The accurate phrasing is that withholding was associated with a lower risk of that composite at 30 days, not that withholding reduces it or should be routinely done.. Say the word association out loud when you quote this cohort, because that is exactly as far as the design will carry you. [Withholding Versus Continuing Angiotensin-Converting Enzyme Inhibitors or Angiotensin II Receptor Blockers Before Noncardiac Surgery: An Analysis of the Vascular Events in Noncardiac Surgery patIents cOhort evaluatioN Prospective Cohort, Anesthesiology 2017]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chart" Target="/ppt/charts/chart149.xml"/><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chart" Target="/ppt/charts/chart150.xml"/><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chart" Target="/ppt/charts/chart148.xml"/><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INTRAOPERATIVE TEACHING</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ACE Inhibitors and ARBs Before Surgery</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I.C.3.c.7</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Angiotensin Converting Enzyme Inhibitors and Angiotensin Receptor Blockers</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I.B.1.d.7</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Continuation vs. Discontinuation of Chronic Medications</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I.C.5.a.8</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Renin-Angiotensin-Aldosterone System</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Continuing renin-angiotensin system inhibitors to the day of surgery gave the same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JAMA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Continuing renin-angiotensin system inhibitors to the day of surgery gave the same rate of death and major complications at 28 days as stopping them 48 hours before (22% in each arm), but hypotension during surgery rose from 41% to 54%.</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Continuation vs Discontinuation of Renin-Angiotensin System Inhibitors Before Major Noncardiac Surgery, JAMA 2024 · PMID 39212270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STOP-or-NOT: same outcomes, more hypotension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Continuing versus stopping 48 hours before major noncardiac surgery.</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Outcomes were identical; only intraoperative hypotension differed. That is the whole result.</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Continuation vs Discontinuation of Renin-Angiotensin System Inhibitors Before Major Noncardiac Surgery, JAMA 2024 · PMID 39212270</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In patients whose preoperative NT-proBNP was below 100 pg/mL, stopping RAS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patients whose preoperative NT-proBNP was below 100 pg/mL, stopping RAS inhibitors before surgery raised myocardial injury from 23% to 40% — the harm of stopping is not uniform across risk groups.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Preoperative N-Terminal Pro-B-Type Natriuretic Peptide and Myocardial Injury After Stopping or Continuing Renin-Angiotensin System Inhibitors in Noncardiac Surgery: A Prespecified Analysis of a Phase 2 Randomised Controlled Multicentre Trial, British journal of anaesthesia 2024 · PMID 38341283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In lower-risk patients, stopping caused the harm</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Myocardial injury by preoperative NT-proBNP stratum.</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direction reverses by risk stratum — in the low-NT-proBNP group, stopping nearly doubled myocardial injury.</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Preoperative N-Terminal Pro-B-Type Natriuretic Peptide and Myocardial Injury After Stopping or Continuing Renin-Angiotensin System Inhibitors in Noncardiac Surgery: A Prespecified Analysis of a Phase 2 Randomised Controlled Multicentre Trial, British journal of anaesthesia 2024 · PMID 38341283</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ANESTHESIOLOGY 2017</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a 4,802-patient cohort, withholding an ACE inhibitor or ARB in the 24 hours</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4,802-patient cohort, withholding an ACE inhibitor or ARB in the 24 hours before noncardiac surgery was associated with a lower risk of the…</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JOURNAL OF CARDIOVASCULAR PHARMACOLOGY 1992</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ACE inhibitors attenuate sympathetic neurotransmission, particularly when endogenous</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ACE inhibitors attenuate sympathetic neurotransmission, particularly when endogenous renin-angiotensin activity is high.</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a 4,802-patient cohort, withholding an ACE inhibitor or ARB in the 24 hours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a 4,802-patient cohort, withholding an ACE inhibitor or ARB in the 24 hours before noncardiac surgery was associated with a lower risk of the composite of death, stroke or myocardial injury at 30 days.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Withholding Versus Continuing Angiotensin-Converting Enzyme Inhibitors or Angiotensin II Receptor Blockers Before Noncardiac Surgery: An Analysis of the Vascular Events in Noncardiac Surgery patIents cOhort evaluatioN Prospective Cohort, Anesthesiology 2017 · PMID 27775997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ACE inhibitors attenuate sympathetic neurotransmission, particularly when endogenous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Journal of cardiovascular pharmaco</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ACE inhibitors attenuate sympathetic neurotransmission, particularly when endogenous renin-angiotensin activity is high.</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Interaction Between the Renin-Angiotensin-Aldosterone and Sympathetic Nervous Systems, Journal of cardiovascular pharmacology 1992 · PMID 1382170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Pooling 14 randomised trials, withholding ACE inhibitors or ARBs cut intraoperative hypotension from 48% to 36% and reduced vasopressor use, but raised postoperative hypertension from 20% to 28%, on very low certainty evidence.</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Across 16 studies and 59,105 patients, withholding RAAS inhibitors lowered intraoperative hypotension and acute kidney injury but made no significant difference to mortality, major cardiac events, infarction or stroke.</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Continuing renin-angiotensin system inhibitors to the day of surgery gave the same rate of death and major complications at 28 days as stopping them 48 hours before (22% in each arm), but hypotension during surgery rose from 41% to 54%.</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patients whose preoperative NT-proBNP was below 100 pg/mL, stopping RAS inhibitors before surgery raised myocardial injury from 23% to 40% — the harm of stopping is not uniform across risk groups.</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a 4,802-patient cohort, withholding an ACE inhibitor or ARB in the 24 hours before noncardiac surgery was associated with a lower risk of the composite of death, stroke or myocardial injury at 30 days.</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Pooling 14 randomised trials, withholding ACE inhibitors or ARBs cut intraoperative</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Annals of medicine 2025</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Continuing renin-angiotensin system inhibitors to the day of surgery gave the same</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JAMA 2024</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a 4,802-patient cohort, withholding an ACE inhibitor or ARB in the 24 hours</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2017</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ACE inhibitors attenuate sympathetic neurotransmission, particularly when endogenous</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Journal of cardiovascular pharmacology 1992</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Pooling 14 randomised trials, withholding ACE inhibitors or ARBs cut intraoperative</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Walk me through your setup for this before we start.</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are you watching on the monitor that would tell you this is going wrong?</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your first move if it does?</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you want ready in the room before induction?</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61-year-old on lisinopril for hypertension arrives for laparoscopic cholecystectomy having taken her morning dose. After induction the MAP falls to 52 mmHg and responds poorly to phenylephrine.</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randomised trial comparing continuing renin-angiotensin system inhibitors up to the day of major noncardiac surgery against stopping them 48 hours beforehand, what happened to the 28-day rate of death and major complications, and what happened to the rate of intraoperative hypotension? Give the approximate numbers for each arm.</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Death and major complications at 28 days were the same in both arms, about 22% each. Intraoperative hypotension differed: it rose from 41% in the discontinuation arm to 54% when the inhibitor was continued to the day of surgery.</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trial shows continuing these drugs buys you more intraoperative hypotension without changing 28-day death or major complications.</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Continuation vs Discontinuation of Renin-Angiotensin System Inhibitors Before Major Noncardiac Surgery, JAMA 2024 · PMID 39212270</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meta-analysis of randomised trials examined withholding versus continuing ACE inhibitors or ARBs before surgery. Withholding them reduces intraoperative hypotension. State the price you pay postoperatively for that benefit, with approximate rates, and say how confident the pooled evidence lets you be.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Withholding cut intraoperative hypotension from about 48% to 36% and reduced vasopressor use, but the trade-off is more postoperative hypertension, rising from about 20% to 28%. The pooled evidence across those 14 randomised trials was rated very low certainty, so the estimates are weak and should not be treated as settled.</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Withholding trades an intraoperative problem for a postoperative one, and at very low certainty the size of both effects is uncertain.</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Withholding vs. Continuing Angiotensin-Converting Enzyme Inhibitors or Angiotensin Receptor Blockers Before Surgery: A Systematic Review and Meta-Analysis of Randomized Controlled Trials, Annals of medicine 2025 · PMID 41017370</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Beyond blocking angiotensin II formation, ACE inhibitors have an effect on sympathetic neurotransmission. Describe that effect and name the circumstance in which it is most pronounced.</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ACE inhibitors attenuate sympathetic neurotransmission, and this attenuation is particularly evident when endogenous renin-angiotensin activity is high.</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That is why the hypovolaemic, high-renin patient on an ACE inhibitor loses not just angiotensin support but sympathetic support as well.</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Interaction Between the Renin-Angiotensin-Aldosterone and Sympathetic Nervous Systems, Journal of cardiovascular pharmacology 1992 · PMID 1382170</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prospective cohort of 4,802 patients found that withholding an ACE inhibitor or ARB in the 24 hours before noncardiac surgery was associated with a lower risk of the 30-day composite of death, stroke or myocardial injury. Explain to a junior resident what this study design does NOT establish, and how you would phrase the finding accurately.</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It is a cohort analysis, so the finding is an association between withholding and a lower risk of the 30-day composite of death, stroke or myocardial injury, not a demonstration that withholding causes the improvement. Patients whose drug was withheld may differ systematically from those whose drug was continued, and the design cannot exclude that. The accurate phrasing is that withholding was associated with a lower risk of that composite at 30 days, not that withholding reduces it or should be routinely done.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Say the word association out loud when you quote this cohort, because that is exactly as far as the design will carry you.</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Withholding Versus Continuing Angiotensin-Converting Enzyme Inhibitors or Angiotensin II Receptor Blockers Before Noncardiac Surgery: An Analysis of the Vascular Events in Noncardiac Surgery patIents cOhort evaluatioN Prospective Cohort, Anesthesiology 2017 · PMID 27775997</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30"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Withholding vs. Continuing Angiotensin-Converting Enzyme Inhibitors or Angiotensin Receptor Blockers Before Surgery: A Systematic Review and Meta-Analysis of Randomized Controlled Trials, Annals of medicine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41017370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Continuation vs Discontinuation of Renin-Angiotensin System Inhibitors Before Major Noncardiac Surgery, JAMA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39212270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Withholding Versus Continuing Angiotensin-Converting Enzyme Inhibitors or Angiotensin II Receptor Blockers Before Noncardiac Surgery: An Analysis of the Vascular Events in Noncardiac Surgery patIents cOhort evaluatioN Prospective Cohort, Anesthesiology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27775997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Interaction Between the Renin-Angiotensin-Aldosterone and Sympathetic Nervous Systems, Journal of cardiovascular pharmacology 1992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1382170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Continuation Versus Discontinuation of Renin-Angiotensin Aldosterone System Inhibitors Before Non-Cardiac Surgery: A Systematic Review and Meta-Analysis, Journal of clinical anesthesia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39531998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Preoperative N-Terminal Pro-B-Type Natriuretic Peptide and Myocardial Injury After Stopping or Continuing Renin-Angiotensin System Inhibitors in Noncardiac Surgery: A Prespecified Analysis of a Phase 2 Randomised Controlled Multicentre Trial, British journal of anaesthesia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38341283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Pooling 14 randomised trials, withholding ACE inhibitors or ARBs cut intraoperative</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Annals of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Pooling 14 randomised trials, withholding ACE inhibitors or ARBs cut intraoperative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JAMA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Continuing renin-angiotensin system inhibitors to the day of surgery gave the same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a 4,802-patient cohort, withholding an ACE inhibitor or ARB in the 24 hours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1992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cardiovascular pharmaco</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ACE inhibitors attenuate sympathetic neurotransmission, particularly when endogenous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clinical anesthesia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Across 16 studies and 59,105 patients, withholding RAAS inhibitors lowered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patients whose preoperative NT-proBNP was below 100 pg/mL, stopping RAS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ANNALS OF MEDICINE 2025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Pooling 14 randomised trials, withholding ACE inhibitors or ARBs cut intraoperative</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Pooling 14 randomised trials, withholding ACE inhibitors or ARBs cut intraoperative hypotension from 48% to 36% and reduced vasopressor use</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JOURNAL OF CLINICAL ANESTHESIA 2024</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Across 16 studies and 59,105 patients, withholding RAAS inhibitors lowered</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16 studies and 59,105 patients, withholding RAAS inhibitors lowered intraoperative hypotension and acute kidney injury but made no significant…</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Pooling 14 randomised trials, withholding ACE inhibitors or ARBs cut intraoperative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Annals of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Pooling 14 randomised trials, withholding ACE inhibitors or ARBs cut intraoperative hypotension from 48% to 36% and reduced vasopressor use, but raised postoperative hypertension from 20% to 28%, on very low certainty evidence.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Withholding vs. Continuing Angiotensin-Converting Enzyme Inhibitors or Angiotensin Receptor Blockers Before Surgery: A Systematic Review and Meta-Analysis of Randomized Controlled Trials, Annals of medicine 2025 · PMID 41017370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Withholding reduces hypotension but raises rebound hypertension</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Pooled across 14 randomised trials, 4,063 patients.</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Withholding buys a calmer induction and costs a higher postoperative pressure.</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Withholding vs. Continuing Angiotensin-Converting Enzyme Inhibitors or Angiotensin Receptor Blockers Before Surgery: A Systematic Review and Meta-Analysis of Randomized Controlled Trials, Annals of medicine 2025 · PMID 41017370</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Across 16 studies and 59,105 patients, withholding RAAS inhibitors lowered</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Journal of clinical anesthesia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Across 16 studies and 59,105 patients, withholding RAAS inhibitors lowered intraoperative hypotension and acute kidney injury but made no significant difference to mortality, major cardiac events, infarction or stroke.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Continuation Versus Discontinuation of Renin-Angiotensin Aldosterone System Inhibitors Before Non-Cardiac Surgery: A Systematic Review and Meta-Analysis, Journal of clinical anesthesia 2024 · PMID 39531998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JAMA 2024</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Continuing renin-angiotensin system inhibitors to the day of surgery gave the same</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Continuing renin-angiotensin system inhibitors to the day of surgery gave the same rate of death and major complications at 28 days as stopping them…</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BRITISH JOURNAL OF ANAESTHESIA 2024</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patients whose preoperative NT-proBNP was below 100 pg/mL, stopping RAS</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patients whose preoperative NT-proBNP was below 100 pg/mL, stopping RAS inhibitors before surgery raised myocardial injury from 23% to 40% — the…</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ACE Inhibitors and ARBs Before Surgery</dc:title>
  <dc:subject>Intraoperative teaching</dc:subject>
  <dc:creator>Intraop Teaching Companion</dc:creator>
  <cp:lastModifiedBy>Intraop Teaching Companion</cp:lastModifiedBy>
  <cp:revision>1</cp:revision>
  <dcterms:created xsi:type="dcterms:W3CDTF">2026-07-29T06:03:54Z</dcterms:created>
  <dcterms:modified xsi:type="dcterms:W3CDTF">2026-07-29T06:03:54Z</dcterms:modified>
</cp:coreProperties>
</file>