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charts/chart87.xml" ContentType="application/vnd.openxmlformats-officedocument.drawingml.chart+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88.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charts/chart89.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charts/_rels/chart87.xml.rels><?xml version="1.0" encoding="UTF-8" standalone="yes"?><Relationships xmlns="http://schemas.openxmlformats.org/package/2006/relationships"><Relationship Id="rId1" Type="http://schemas.openxmlformats.org/officeDocument/2006/relationships/package" Target="../embeddings/Microsoft_Excel_Worksheet87.xlsx"/></Relationships>
</file>

<file path=ppt/charts/_rels/chart88.xml.rels><?xml version="1.0" encoding="UTF-8" standalone="yes"?><Relationships xmlns="http://schemas.openxmlformats.org/package/2006/relationships"><Relationship Id="rId1" Type="http://schemas.openxmlformats.org/officeDocument/2006/relationships/package" Target="../embeddings/Microsoft_Excel_Worksheet88.xlsx"/></Relationships>
</file>

<file path=ppt/charts/_rels/chart89.xml.rels><?xml version="1.0" encoding="UTF-8" standalone="yes"?><Relationships xmlns="http://schemas.openxmlformats.org/package/2006/relationships"><Relationship Id="rId1" Type="http://schemas.openxmlformats.org/officeDocument/2006/relationships/package" Target="../embeddings/Microsoft_Excel_Worksheet89.xlsx"/></Relationships>
</file>

<file path=ppt/charts/chart87.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Relative risk vs bronchoscopy</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Desaturation below 90%</c:v>
                  </c:pt>
                </c:lvl>
              </c:multiLvlStrCache>
            </c:multiLvlStrRef>
          </c:cat>
          <c:val>
            <c:numRef>
              <c:f>Sheet1!$B$2:$B$2</c:f>
              <c:numCache>
                <c:formatCode>General</c:formatCode>
                <c:ptCount val="1"/>
                <c:pt idx="0">
                  <c:v>0.7</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relative risk</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Median minutes to intubation</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Awake intubation</c:v>
                  </c:pt>
                  <c:pt idx="1">
                    <c:v>Intubation after induction</c:v>
                  </c:pt>
                </c:lvl>
              </c:multiLvlStrCache>
            </c:multiLvlStrRef>
          </c:cat>
          <c:val>
            <c:numRef>
              <c:f>Sheet1!$B$2:$B$3</c:f>
              <c:numCache>
                <c:formatCode>General</c:formatCode>
                <c:ptCount val="2"/>
                <c:pt idx="0">
                  <c:v>24</c:v>
                </c:pt>
                <c:pt idx="1">
                  <c:v>16</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minutes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First-attempt success (%)</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Flexible bronchoscopy</c:v>
                  </c:pt>
                  <c:pt idx="1">
                    <c:v>Videolaryngoscopy</c:v>
                  </c:pt>
                </c:lvl>
              </c:multiLvlStrCache>
            </c:multiLvlStrRef>
          </c:cat>
          <c:val>
            <c:numRef>
              <c:f>Sheet1!$B$2:$B$3</c:f>
              <c:numCache>
                <c:formatCode>General</c:formatCode>
                <c:ptCount val="2"/>
                <c:pt idx="0">
                  <c:v>84</c:v>
                </c:pt>
                <c:pt idx="1">
                  <c:v>60</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success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Optical stylets resulted in the shortest time to tracheal intubation compared with flexible bronchoscopes and videolaryngoscopes during awake tracheal intubation.. The network meta-analysis ranks optical stylets fastest for awake intubation — speed is the outcome that separated the devices here. [Airway Devices for Awake Tracheal Intubation in Adults: A Systematic Review and Network Meta-Analysis, British journal of anaesthesia 2021]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cost is time, not safety. Awake intubation took a median of 24 minutes from entering theatre versus 16 minutes for intubation after induction, with a 1% failure rate and 1.6% complications.. Roughly eight extra minutes is the real price of an awake intubation, and that is a cheap thing to spend on an airway you are worried about. [A Retrospective Study of Success, Failure, and Time Needed to Perform Awake Intubation, Anesthesiology 2016]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Videolaryngoscopy shortened intubation time compared with flexible bronchoscopy and slightly reduced desaturation below 90%. There was no difference in failure rate or in first-attempt success.. Videolaryngoscopy for an awake intubation buys you speed and a little less desaturation, not a better chance of getting the tube in. [Videolaryngoscopy Versus Fiberoptic Bronchoscopy for Awake Tracheal Intubation: A Systematic Review and Meta-Analysis of Randomized Controlled Trials, Journal of clinical medicine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88.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89.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chart" Target="/ppt/charts/chart87.xml"/><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GENERAL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Awake Tracheal Intubation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CA-3</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I.B.3.c.2</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Techniques for Managing Airway</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I.B.3.c.1</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Assessment/Identification of Difficult Airway</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I.B.3.c.3</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Devices: Flexible Fiberoptic, Rigid Fiberoptic, Transillumination, Laryngoscope Blades, Alte</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Optical stylets result in the shortest time to tracheal intubation compared to</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Optical stylets result in the shortest time to tracheal intubation compared to flexible bronchoscopes and videolaryngoscopes during awake tracheal intubation.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Airway Devices for Awake Tracheal Intubation in Adults: A Systematic Review and Network Meta-Analysis, British journal of anaesthesia 2021 · PMID 34303493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Awake intubation was used in about 1% of general anaesthetics and that rate did not</a:t>
            </a:r>
            <a:endParaRPr lang="en-US" sz="1400" dirty="0"/>
          </a:p>
        </p:txBody>
      </p:sp>
      <p:sp>
        <p:nvSpPr>
          <p:cNvPr id="8" name="Text 6"/>
          <p:cNvSpPr/>
          <p:nvPr/>
        </p:nvSpPr>
        <p:spPr>
          <a:xfrm>
            <a:off x="749808" y="2646680"/>
            <a:ext cx="5062576" cy="327863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Awake intubation was used in about 1% of general anaesthetics and that rate did not fall over 12 years despite a large rise in videolaryngoscopy,…</a:t>
            </a:r>
            <a:endParaRPr lang="en-US" sz="1150" dirty="0"/>
          </a:p>
        </p:txBody>
      </p:sp>
      <p:sp>
        <p:nvSpPr>
          <p:cNvPr id="9" name="Shape 7"/>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0" name="Shape 8"/>
          <p:cNvSpPr/>
          <p:nvPr/>
        </p:nvSpPr>
        <p:spPr>
          <a:xfrm>
            <a:off x="6196432" y="1938528"/>
            <a:ext cx="5428336" cy="54864"/>
          </a:xfrm>
          <a:prstGeom prst="rect">
            <a:avLst/>
          </a:prstGeom>
          <a:solidFill>
            <a:srgbClr val="C8892B"/>
          </a:solidFill>
          <a:ln w="12700">
            <a:solidFill>
              <a:srgbClr val="333333"/>
            </a:solidFill>
            <a:prstDash val="solid"/>
          </a:ln>
        </p:spPr>
      </p:sp>
      <p:sp>
        <p:nvSpPr>
          <p:cNvPr id="11" name="Text 9"/>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ANESTHESIOLOGY 2016</a:t>
            </a:r>
            <a:endParaRPr lang="en-US" sz="900" dirty="0"/>
          </a:p>
        </p:txBody>
      </p:sp>
      <p:sp>
        <p:nvSpPr>
          <p:cNvPr id="12" name="Text 10"/>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Awake intubation took a median of 24 minutes from entering theatre against 16</a:t>
            </a:r>
            <a:endParaRPr lang="en-US" sz="1400" dirty="0"/>
          </a:p>
        </p:txBody>
      </p:sp>
      <p:sp>
        <p:nvSpPr>
          <p:cNvPr id="13" name="Text 11"/>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Awake intubation took a median of 24 minutes from entering theatre against 16 minutes for intubation after induction, with a 1% failure rate and 1.6%…</a:t>
            </a:r>
            <a:endParaRPr lang="en-US" sz="1150" dirty="0"/>
          </a:p>
        </p:txBody>
      </p:sp>
      <p:sp>
        <p:nvSpPr>
          <p:cNvPr id="14" name="Text 1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Awake intubation was used in about 1% of general anaesthetics and that rate did not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Canadian journal of anaesthesia = </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Awake intubation was used in about 1% of general anaesthetics and that rate did not fall over 12 years despite a large rise in videolaryngoscopy, with 2% of attempts failing.</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Incidence, Success Rate, and Complications of Awake Tracheal Intubation in 1,554 Patients Over 12 years: An Historical Cohort Study, Canadian journal of anaesthesia = Journal canadien d'anesthesie 2015 · PMID 25907462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Awake intubation took a median of 24 minutes from entering theatre against 16</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Awake intubation took a median of 24 minutes from entering theatre against 16 minutes for intubation after induction, with a 1% failure rate and 1.6% complications — it costs time, not safety.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 Retrospective Study of Success, Failure, and Time Needed to Perform Awake Intubation, Anesthesiology 2016 · PMID 27111535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Awake intubation adds about eight minutes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Median time from entering theatre to intubation, 1,085 awake cases vs 2,170 matched controls.</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Failure was 1% and complications 1.6% among the awake cases; the study did not measure those outcomes in the comparison group, so this is a statement about time, not relative safety.</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 Retrospective Study of Success, Failure, and Time Needed to Perform Awake Intubation, Anesthesiology 2016 · PMID 27111535</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Use halved even as the airway got easier</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692 awake intubations, 2014 to 2020, and first-attempt success by device.</a:t>
            </a:r>
            <a:endParaRPr lang="en-US" sz="1400" dirty="0"/>
          </a:p>
        </p:txBody>
      </p:sp>
      <p:graphicFrame>
        <p:nvGraphicFramePr>
          <p:cNvPr id="5" name="Chart 0" descr=""/>
          <p:cNvGraphicFramePr/>
          <p:nvPr/>
        </p:nvGraphicFramePr>
        <p:xfrm>
          <a:off x="566928" y="1938528"/>
          <a:ext cx="11057839" cy="33284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Frequency fell by half over seven years; where it is still done, the bronchoscope outperforms the videolaryngoscope.</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DAS GUIDELINES FOR AWAKE TRACHEAL INTUBATION IN ADULTS, ANAESTHESIA 2020</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Anticipated difficult airway management</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Difficult Airway Society's guidelines open by stating that awake tracheal intubation has a high success rate and a favourable safety profile but is underused in cases of anticipated difficult airway management, and are written explicitly to lower the threshold for performing it when indicated.</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PROSPECTIVE COHORT OF AWAKE FIBREOPTIC INTUBATION PRACTICE, ANAESTHESIA 2017</a:t>
            </a:r>
            <a:endParaRPr lang="en-US" sz="900" dirty="0"/>
          </a:p>
        </p:txBody>
      </p:sp>
      <p:sp>
        <p:nvSpPr>
          <p:cNvPr id="12" name="Text 10"/>
          <p:cNvSpPr/>
          <p:nvPr/>
        </p:nvSpPr>
        <p:spPr>
          <a:xfrm>
            <a:off x="4502810"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airways that actually get it</a:t>
            </a:r>
            <a:endParaRPr lang="en-US" sz="1400" dirty="0"/>
          </a:p>
        </p:txBody>
      </p:sp>
      <p:sp>
        <p:nvSpPr>
          <p:cNvPr id="13" name="Text 11"/>
          <p:cNvSpPr/>
          <p:nvPr/>
        </p:nvSpPr>
        <p:spPr>
          <a:xfrm>
            <a:off x="4502810"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prospective cohort of 600 awake fibreoptic intubations at a tertiary centre, the commonest indication was reduced mouth opening (26.8%), followed by previous airway surgery and previous head and neck radiotherapy (22.5% each), with most cases presenting for head and neck surgery. The overall failure rate was 1.0%.</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DECLINING INCIDENCE OF AWAKE TRACHEAL INTUBATION, CAN J ANAESTH 2023</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Decide for it before the case becomes an emergency</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seven-year single-centre cohort of 692 cases, awake tracheal intubation use fell by about 50% between 2014 and 2020. Whether that costs patients is unclear, but it certainly costs training opportunities and maintenance of competence — which is a reason to choose it deliberately, not by default.</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3551834" cy="4681728"/>
          </a:xfrm>
          <a:prstGeom prst="roundRect">
            <a:avLst>
              <a:gd name="adj" fmla="val 1545"/>
            </a:avLst>
          </a:prstGeom>
          <a:solidFill>
            <a:srgbClr val="F8ECEA"/>
          </a:solidFill>
          <a:ln w="12700">
            <a:solidFill>
              <a:srgbClr val="F8ECEA"/>
            </a:solidFill>
            <a:prstDash val="solid"/>
          </a:ln>
        </p:spPr>
      </p:sp>
      <p:sp>
        <p:nvSpPr>
          <p:cNvPr id="5" name="Shape 3"/>
          <p:cNvSpPr/>
          <p:nvPr/>
        </p:nvSpPr>
        <p:spPr>
          <a:xfrm>
            <a:off x="566928" y="1463040"/>
            <a:ext cx="3551834" cy="54864"/>
          </a:xfrm>
          <a:prstGeom prst="rect">
            <a:avLst/>
          </a:prstGeom>
          <a:solidFill>
            <a:srgbClr val="B03A2E"/>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DAS GUIDELINES FOR AWAKE TRACHEAL INTUBATION IN ADULTS, ANAESTHESIA 2020</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Starting without a stated plan for failure</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Management of unsuccessful awake tracheal intubation is one of the key areas for which the Difficult Airway Society made specific recommendations, alongside indications, setup, checklists, oxygenation, topicalisation, sedation and verification of tube position. An awake technique that has no declared next step is not a plan.</a:t>
            </a:r>
            <a:endParaRPr lang="en-US" sz="1150" dirty="0"/>
          </a:p>
        </p:txBody>
      </p:sp>
      <p:sp>
        <p:nvSpPr>
          <p:cNvPr id="9" name="Shape 7"/>
          <p:cNvSpPr/>
          <p:nvPr/>
        </p:nvSpPr>
        <p:spPr>
          <a:xfrm>
            <a:off x="4319930" y="1463040"/>
            <a:ext cx="3551834" cy="4681728"/>
          </a:xfrm>
          <a:prstGeom prst="roundRect">
            <a:avLst>
              <a:gd name="adj" fmla="val 1545"/>
            </a:avLst>
          </a:prstGeom>
          <a:solidFill>
            <a:srgbClr val="FBF3E6"/>
          </a:solidFill>
          <a:ln w="12700">
            <a:solidFill>
              <a:srgbClr val="FBF3E6"/>
            </a:solidFill>
            <a:prstDash val="solid"/>
          </a:ln>
        </p:spPr>
      </p:sp>
      <p:sp>
        <p:nvSpPr>
          <p:cNvPr id="10" name="Shape 8"/>
          <p:cNvSpPr/>
          <p:nvPr/>
        </p:nvSpPr>
        <p:spPr>
          <a:xfrm>
            <a:off x="4319930" y="1463040"/>
            <a:ext cx="3551834" cy="54864"/>
          </a:xfrm>
          <a:prstGeom prst="rect">
            <a:avLst/>
          </a:prstGeom>
          <a:solidFill>
            <a:srgbClr val="C8892B"/>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PROSPECTIVE COHORT OF AWAKE FIBREOPTIC INTUBATION PRACTICE, ANAESTHESIA 2017</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 operator early on the learning curve without supervision</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600-case cohort, 11.0% of awake fibreoptic intubations were complicated — most often by multiple attempts (4.2%), over-sedation (2.2%) or desaturation (1.5%) — and the only significant association with complications was the number of previous awake intubations the operator had performed. Trainees were primary operator in 78.6% of cases, 86.8% of those directly supervised by a consultant.</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DECLINING INCIDENCE OF AWAKE TRACHEAL INTUBATION, CAN J ANAESTH 2023</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Reaching for the videolaryngoscope as the awake device by default</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692-case cohort, first-attempt success was significantly higher with flexible bronchoscopy than with videolaryngoscopy for awake intubation (84% versus 60%), while oral and nasal routes were identical at 82%. The route is a free choice; the device is not.</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PROSPECTIVE COHORT OF AWAKE FIBREOPTIC INTUBATION PRACTICE, ANAESTHESIA 2017</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Oxygen through the nose for the whole procedure</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600-case cohort, oxygenation was delivered by high-flow, heated and humidified nasal oxygen in 49.0% of awake fibreoptic intubations, and the commonest sedative technique was combined target-controlled infusions of remifentanil and propofol.</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DAS GUIDELINES FOR AWAKE TRACHEAL INTUBATION IN ADULTS, ANAESTHESIA 2020</a:t>
            </a:r>
            <a:endParaRPr lang="en-US" sz="900" dirty="0"/>
          </a:p>
        </p:txBody>
      </p:sp>
      <p:sp>
        <p:nvSpPr>
          <p:cNvPr id="12" name="Text 10"/>
          <p:cNvSpPr/>
          <p:nvPr/>
        </p:nvSpPr>
        <p:spPr>
          <a:xfrm>
            <a:off x="4502810"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Four elements, in that order</a:t>
            </a:r>
            <a:endParaRPr lang="en-US" sz="1400" dirty="0"/>
          </a:p>
        </p:txBody>
      </p:sp>
      <p:sp>
        <p:nvSpPr>
          <p:cNvPr id="13" name="Text 11"/>
          <p:cNvSpPr/>
          <p:nvPr/>
        </p:nvSpPr>
        <p:spPr>
          <a:xfrm>
            <a:off x="4502810"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Difficult Airway Society breaks the procedure into sedation, topicalisation, oxygenation and performance, and suggests that treating them as four separate practical problems helps practitioners plan, perform and address complications.</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Brief the room and the patient in the same sentence</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Before the first spray of local, say aloud who holds the scope, who watches the saturation, who pushes the sedation, and what the patient will feel next. Everyone including the patient should hear the same plan once, calmly, rather than three versions of it under pressure.</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Guidelines on awake tracheal intubation agree on the procedure itself and on confirming tube position, but conflict on indications and airway local anaesthesia, and only 3 of 7 were rated high quality.</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Videolaryngoscopy likely reduces rates of failed intubation compared to direct laryngoscopy (Macintosh-style RR=0.41, hyperangulated RR=0.51, channelled RR=0.43).</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For awake tracheal intubation, videolaryngoscopy shortened intubation time compared with flexible bronchoscopy and slightly reduced desaturation below 90%, with no difference in failure or first-attempt success.</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Optical stylets result in the shortest time to tracheal intubation compared to flexible bronchoscopes and videolaryngoscopes during awake tracheal intubation.</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Awake intubation was used in about 1% of general anaesthetics and that rate did not fall over 12 years despite a large rise in videolaryngoscopy, with 2% of attempts failing.</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Guidelines on awake tracheal intubation agree on the procedure itself and on</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BMC anesthesiology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Awake intubation was used in about 1% of general anaesthetics and that rate did not</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Videolaryngoscopy likely reduces rates of failed intubation compared to direct</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2022</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Awake intubation took a median of 24 minutes from entering theatre against 16</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2016</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Guidelines on awake tracheal intubation agree on the procedure itself and on</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would you teach this to a CA-1 in two minutes?</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Where does the evidence for this actually stop?</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do differently in a resource-limited setting?</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Defend the alternative you decided against.</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55-year-old with a supraglottic tumour, stridor when supine, and previous neck radiation presents for panendoscopy. Mouth opening is 3 cm. The resident proposes inhalational induction with a videolaryngoscope ready.</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Among the airway devices compared in a network meta-analysis of awake tracheal intubation in adults — flexible bronchoscopes, videolaryngoscopes and optical stylets — which device gave the shortest time to tracheal intubation?</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Optical stylets resulted in the shortest time to tracheal intubation compared with flexible bronchoscopes and videolaryngoscopes during awake tracheal intubation.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network meta-analysis ranks optical stylets fastest for awake intubation — speed is the outcome that separated the devices here.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Airway Devices for Awake Tracheal Intubation in Adults: A Systematic Review and Network Meta-Analysis, British journal of anaesthesia 2021 · PMID 34303493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colleague argues against awake tracheal intubation in an anticipated difficult airway on the grounds that it takes too long and is risky. Using the retrospective data on time, failure and complications for awake intubation versus intubation after induction, what is the actual cost of choosing awake intubation?</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cost is time, not safety. Awake intubation took a median of 24 minutes from entering theatre versus 16 minutes for intubation after induction, with a 1% failure rate and 1.6% complications.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Roughly eight extra minutes is the real price of an awake intubation, and that is a cheap thing to spend on an airway you are worried about.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 Retrospective Study of Success, Failure, and Time Needed to Perform Awake Intubation, Anesthesiology 2016 · PMID 27111535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You are choosing between a videolaryngoscope and a flexible bronchoscope for an awake tracheal intubation. Based on the pooled randomised trials comparing these two approaches, which outcomes favour videolaryngoscopy and which outcomes showed no difference?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Videolaryngoscopy shortened intubation time compared with flexible bronchoscopy and slightly reduced desaturation below 90%. There was no difference in failure rate or in first-attempt success.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Videolaryngoscopy for an awake intubation buys you speed and a little less desaturation, not a better chance of getting the tube in.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Videolaryngoscopy Versus Fiberoptic Bronchoscopy for Awake Tracheal Intubation: A Systematic Review and Meta-Analysis of Randomized Controlled Trials, Journal of clinical medicine 2024 · PMID 38892899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30"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Guideline Recommendations on the Assessment and Management of Awake Airway Intubation: A Systematic Review, BMC anesthesiology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39966725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Incidence, Success Rate, and Complications of Awake Tracheal Intubation in 1,554 Patients Over 12 years: An Historical Cohort Study, Canadian journal of anaesthesia = Journal canadien d'anesthesie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25907462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Videolaryngoscopy Versus Direct Laryngoscopy for Adults Undergoing Tracheal Intubation: A Cochrane Systematic Review and Meta-Analysis Update, British journal of anaesthesia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35820934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 Retrospective Study of Success, Failure, and Time Needed to Perform Awake Intubation, Anesthesiology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27111535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Videolaryngoscopy Versus Fiberoptic Bronchoscopy for Awake Tracheal Intubation: A Systematic Review and Meta-Analysis of Randomized Controlled Trials, Journal of clinical medicine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38892899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Airway Devices for Awake Tracheal Intubation in Adults: A Systematic Review and Network Meta-Analysis, British journal of anaesthesia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34303493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DAS guidelines for awake tracheal intubation in adults, Anaesthesia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31729018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Prospective cohort of awake fibreoptic intubation practice, Anaesthesia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28654138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Declining incidence of awake tracheal intubation, Can J Anaesth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36289151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Scope and Framing This review examines the indications for awake tracheal intubation (ATI) in the context of modern videolaryngoscopy (VL), synthesizing guidance from the Difficult Airway Society (DAS), the American Society of Anesthesiologists (ASA), the Canadian Airway Focus Group (CAFG), and emerging decision-making tools. It covers both adult and pediatric populations, addresses whether VL has shifted the…</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Guidelines on awake tracheal intubation agree on the procedure itself and on</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BMC 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Guidelines on awake tracheal intubation agree on the procedure itself and on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Canadian journal of anaesthesia = </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Awake intubation was used in about 1% of general anaesthetics and that rate did not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Videolaryngoscopy likely reduces rates of failed intubation compared to direct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Awake intubation took a median of 24 minutes from entering theatre against 16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For awake tracheal intubation, videolaryngoscopy shortened intubation time compared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Optical stylets result in the shortest time to tracheal intubation compared to</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EDF4EF"/>
          </a:solidFill>
          <a:ln w="12700">
            <a:solidFill>
              <a:srgbClr val="EDF4EF"/>
            </a:solidFill>
            <a:prstDash val="solid"/>
          </a:ln>
        </p:spPr>
      </p:sp>
      <p:sp>
        <p:nvSpPr>
          <p:cNvPr id="6" name="Shape 4"/>
          <p:cNvSpPr/>
          <p:nvPr/>
        </p:nvSpPr>
        <p:spPr>
          <a:xfrm>
            <a:off x="566928" y="1938528"/>
            <a:ext cx="2613584" cy="54864"/>
          </a:xfrm>
          <a:prstGeom prst="rect">
            <a:avLst/>
          </a:prstGeom>
          <a:solidFill>
            <a:srgbClr val="3E7C59"/>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BMC ANESTHESIOLOGY 2025</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Guidelines on awake tracheal intubation agree on the procedure itself and on</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Guidelines on awake tracheal intubation agree on the procedure itself and on confirming tube position</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2022</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Videolaryngoscopy likely reduces rates of failed intubation compared to direct</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Videolaryngoscopy likely reduces rates of failed intubation compared to direct laryngoscopy (Macintosh-style RR=0.41, hyperangulated RR=0.51,…</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CLINICAL MEDICINE 2024</a:t>
            </a:r>
            <a:endParaRPr lang="en-US" sz="900" dirty="0"/>
          </a:p>
        </p:txBody>
      </p:sp>
      <p:sp>
        <p:nvSpPr>
          <p:cNvPr id="18" name="Text 16"/>
          <p:cNvSpPr/>
          <p:nvPr/>
        </p:nvSpPr>
        <p:spPr>
          <a:xfrm>
            <a:off x="6379312"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For awake tracheal intubation, videolaryngoscopy shortened intubation time compared</a:t>
            </a:r>
            <a:endParaRPr lang="en-US" sz="1400" dirty="0"/>
          </a:p>
        </p:txBody>
      </p:sp>
      <p:sp>
        <p:nvSpPr>
          <p:cNvPr id="19" name="Text 17"/>
          <p:cNvSpPr/>
          <p:nvPr/>
        </p:nvSpPr>
        <p:spPr>
          <a:xfrm>
            <a:off x="6379312"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For awake tracheal intubation, videolaryngoscopy shortened intubation time compared with flexible bronchoscopy and slightly reduced desaturation…</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2021</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Optical stylets result in the shortest time to tracheal intubation compared to</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Optical stylets result in the shortest time to tracheal intubation compared to flexible bronchoscopes and videolaryngoscopes during awake tracheal…</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Guidelines on awake tracheal intubation agree on the procedure itself and on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BMC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Guidelines on awake tracheal intubation agree on the procedure itself and on confirming tube position, but conflict on indications and airway local anaesthesia, and only 3 of 7 were rated high quality.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Guideline Recommendations on the Assessment and Management of Awake Airway Intubation: A Systematic Review, BMC anesthesiology 2025 · PMID 39966725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Videolaryngoscopy likely reduces rates of failed intubation compared to direct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Videolaryngoscopy likely reduces rates of failed intubation compared to direct laryngoscopy (Macintosh-style RR=0.41, hyperangulated RR=0.51, channelled RR=0.43).</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Videolaryngoscopy Versus Direct Laryngoscopy for Adults Undergoing Tracheal Intubation: A Cochrane Systematic Review and Meta-Analysis Update, British journal of anaesthesia 2022 · PMID 35820934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For awake tracheal intubation, videolaryngoscopy shortened intubation time compared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Journal of clinical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For awake tracheal intubation, videolaryngoscopy shortened intubation time compared with flexible bronchoscopy and slightly reduced desaturation below 90%, with no difference in failure or first-attempt success.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Videolaryngoscopy Versus Fiberoptic Bronchoscopy for Awake Tracheal Intubation: A Systematic Review and Meta-Analysis of Randomized Controlled Trials, Journal of clinical medicine 2024 · PMID 38892899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Videolaryngoscopy is faster for awake intubation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11 trials, 873 patients, versus flexible bronchoscopy.</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Shorter intubation time and slightly less desaturation, with no difference in failure or first-attempt success.</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Videolaryngoscopy Versus Fiberoptic Bronchoscopy for Awake Tracheal Intubation: A Systematic Review and Meta-Analysis of Randomized Controlled Trials, Journal of clinical medicine 2024 · PMID 38892899</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Awake Tracheal Intubation</dc:title>
  <dc:subject>Intraoperative teaching</dc:subject>
  <dc:creator>Intraop Teaching Companion</dc:creator>
  <cp:lastModifiedBy>Intraop Teaching Companion</cp:lastModifiedBy>
  <cp:revision>1</cp:revision>
  <dcterms:created xsi:type="dcterms:W3CDTF">2026-07-29T06:01:47Z</dcterms:created>
  <dcterms:modified xsi:type="dcterms:W3CDTF">2026-07-29T06:01:47Z</dcterms:modified>
</cp:coreProperties>
</file>