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MUSCLE RELAXANTS (DEPOLARIZING, NON-DEPOLARIZING)</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Muscle Relaxants and Their Reversal</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CA-1 Bootcamp day 9. Authored from cited abstracts; every claim carries a PMID.</a:t>
            </a:r>
            <a:endParaRPr lang="en-US" sz="1000" dirty="0"/>
          </a:p>
        </p:txBody>
      </p:sp>
      <p:sp>
        <p:nvSpPr>
          <p:cNvPr id="8" name="Text 6"/>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Pharmacology · Muscle Relaxants (Depolarizing, Non-Depolarizing)</a:t>
            </a:r>
            <a:endParaRPr lang="en-US" sz="1050" dirty="0"/>
          </a:p>
        </p:txBody>
      </p:sp>
      <p:sp>
        <p:nvSpPr>
          <p:cNvPr id="9" name="Text 7"/>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Sugammadex encapsulates rocuronium rather than out-competing it at the junction</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Br J Anaesth</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Sugammadex encapsulates rocuronium rather than out-competing it at the junction, so its dose is chosen from the depth of block — about 2 mg/kg once the second twitch has returned, 4 to 8 mg/kg at a post-tetanic count of 1 to 2, and 16 mg/kg for immediate reversal — and in a Cochrane meta-analysis of 41 trials it reached a train-of-four ratio above 0.9 in 2.0 minutes from the second twitch against 12.9 minutes for neostigmine, and in 2.9 minutes from a post-tetanic count of 1 to 5 against 48.8 minutes.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Srivastava et al., Br J Anaesth 2009 · PMID 19468024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Choosing the better reversal drug helps but does not absolve you — a matched c</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Choosing the better reversal drug helps but does not absolve you — a matched cohort of 45,712 American surgical patients found sugammadex associated with a 30% lower risk of major pulmonary complications than neostigmine, while a 22,803-patient European prospective study found that using a neuromuscular blocking agent at all was associated with more pulmonary complications, and neither monitoring, nor giving a reversal agent, nor extubating at a train-of-four ratio of 0.9 or more removed that association.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Kheterpal et al., Anesthesiology 2020 · PMID 32282427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Succinylcholine 1 mg/kg and rocuronium 0.6 mg/kg produced intubating conditions at 60 seconds that a blinded assessor could not tell apart, but succinylcholine both arrived and left faster: twitch depression to 5% of control took 0.8 minutes versus 1.2 minutes, and recovery to 90% of control twitch took 11.3 minutes after succinylcholine against 36.1 minutes after rocuronium.</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Cochrane review of 50 trials and 4,151 patients found succinylcholine superior to rocuronium for achieving excellent intubating conditions in rapid sequence induction (risk ratio 0.86), with no statistical difference against rocuronium 1.2 mg/kg — where succinylcholine remained clinically superior only because of its shorter duration of action.</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dose of rocuronium buys speed and pays for it in time: in patients over 80, 0.9 mg/kg reached a train-of-four count of zero in 108 seconds and lasted 118 minutes, while 0.3 mg/kg took 228 seconds and lasted 46 minutes — and two-thirds of the low-dose patients never reached a count of zero at all.</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Neostigmine antagonises block only where spontaneous recovery has already begun — the standing advice is to wait until at least the second twitch of the train-of-four is detectable, its full effect still takes up to 10 minutes, and because it works by flooding every muscarinic receptor in the body it must be given with an antimuscarinic, a pairing that is itself dose-dependently associated with postoperative tachycardia.</a:t>
            </a:r>
            <a:endParaRPr lang="en-US" sz="1150" dirty="0"/>
          </a:p>
        </p:txBody>
      </p:sp>
      <p:sp>
        <p:nvSpPr>
          <p:cNvPr id="25" name="Shape 23"/>
          <p:cNvSpPr/>
          <p:nvPr/>
        </p:nvSpPr>
        <p:spPr>
          <a:xfrm>
            <a:off x="566928" y="5040173"/>
            <a:ext cx="11057839" cy="647395"/>
          </a:xfrm>
          <a:prstGeom prst="roundRect">
            <a:avLst>
              <a:gd name="adj" fmla="val 8475"/>
            </a:avLst>
          </a:prstGeom>
          <a:solidFill>
            <a:srgbClr val="F4F6F8"/>
          </a:solidFill>
          <a:ln w="12700">
            <a:solidFill>
              <a:srgbClr val="F4F6F8"/>
            </a:solidFill>
            <a:prstDash val="solid"/>
          </a:ln>
        </p:spPr>
      </p:sp>
      <p:sp>
        <p:nvSpPr>
          <p:cNvPr id="26" name="Shape 24"/>
          <p:cNvSpPr/>
          <p:nvPr/>
        </p:nvSpPr>
        <p:spPr>
          <a:xfrm>
            <a:off x="566928" y="5095037"/>
            <a:ext cx="41148" cy="537667"/>
          </a:xfrm>
          <a:prstGeom prst="rect">
            <a:avLst/>
          </a:prstGeom>
          <a:solidFill>
            <a:srgbClr val="1C7293"/>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Sugammadex encapsulates rocuronium rather than out-competing it at the junction, so its dose is chosen from the depth of block — about 2 mg/kg once the second twitch has returned, 4 to 8 mg/kg at a post-tetanic count of 1 to 2, and 16 mg/kg for immediate reversal — and in a Cochrane meta-analysis of 41 trials it reached a train-of-four ratio above 0.9 in 2.0 minutes from the second twitch against 12.9 minutes for neostigmine, and in 2.9 minutes from a post-tetanic count of 1 to 5 against 48.8 minutes.</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077716"/>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Succinylcholine 1 mg/kg and rocuronium 0.6 mg/kg produced intubating condition</a:t>
            </a:r>
            <a:endParaRPr lang="en-US" sz="1400" dirty="0"/>
          </a:p>
        </p:txBody>
      </p:sp>
      <p:sp>
        <p:nvSpPr>
          <p:cNvPr id="7" name="Text 5"/>
          <p:cNvSpPr/>
          <p:nvPr/>
        </p:nvSpPr>
        <p:spPr>
          <a:xfrm>
            <a:off x="749808"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 Analg 1992</a:t>
            </a:r>
            <a:endParaRPr lang="en-US" sz="1150" dirty="0"/>
          </a:p>
        </p:txBody>
      </p:sp>
      <p:sp>
        <p:nvSpPr>
          <p:cNvPr id="8" name="Shape 6"/>
          <p:cNvSpPr/>
          <p:nvPr/>
        </p:nvSpPr>
        <p:spPr>
          <a:xfrm>
            <a:off x="3381680" y="1463040"/>
            <a:ext cx="2613584" cy="4077716"/>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Cochrane review of 50 trials and 4,151 patients found succinylcholine supe</a:t>
            </a:r>
            <a:endParaRPr lang="en-US" sz="1400" dirty="0"/>
          </a:p>
        </p:txBody>
      </p:sp>
      <p:sp>
        <p:nvSpPr>
          <p:cNvPr id="11" name="Text 9"/>
          <p:cNvSpPr/>
          <p:nvPr/>
        </p:nvSpPr>
        <p:spPr>
          <a:xfrm>
            <a:off x="3564560"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Cochrane Database Syst Rev 2015</a:t>
            </a:r>
            <a:endParaRPr lang="en-US" sz="1150" dirty="0"/>
          </a:p>
        </p:txBody>
      </p:sp>
      <p:sp>
        <p:nvSpPr>
          <p:cNvPr id="12" name="Shape 10"/>
          <p:cNvSpPr/>
          <p:nvPr/>
        </p:nvSpPr>
        <p:spPr>
          <a:xfrm>
            <a:off x="6196432" y="1463040"/>
            <a:ext cx="2613584" cy="4077716"/>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dose of rocuronium buys speed and pays for it in time</a:t>
            </a:r>
            <a:endParaRPr lang="en-US" sz="1400" dirty="0"/>
          </a:p>
        </p:txBody>
      </p:sp>
      <p:sp>
        <p:nvSpPr>
          <p:cNvPr id="15" name="Text 13"/>
          <p:cNvSpPr/>
          <p:nvPr/>
        </p:nvSpPr>
        <p:spPr>
          <a:xfrm>
            <a:off x="6379312" y="2388108"/>
            <a:ext cx="2247824" cy="293319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Acta Anaesthesiol Scand 2022</a:t>
            </a:r>
            <a:endParaRPr lang="en-US" sz="1150" dirty="0"/>
          </a:p>
        </p:txBody>
      </p:sp>
      <p:sp>
        <p:nvSpPr>
          <p:cNvPr id="16" name="Shape 14"/>
          <p:cNvSpPr/>
          <p:nvPr/>
        </p:nvSpPr>
        <p:spPr>
          <a:xfrm>
            <a:off x="9011183" y="1463040"/>
            <a:ext cx="2613584" cy="4077716"/>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Neostigmine antagonises block only where spontaneous recovery has already begu</a:t>
            </a:r>
            <a:endParaRPr lang="en-US" sz="1400" dirty="0"/>
          </a:p>
        </p:txBody>
      </p:sp>
      <p:sp>
        <p:nvSpPr>
          <p:cNvPr id="19" name="Text 17"/>
          <p:cNvSpPr/>
          <p:nvPr/>
        </p:nvSpPr>
        <p:spPr>
          <a:xfrm>
            <a:off x="9194063"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 J Anaesth 2009</a:t>
            </a:r>
            <a:endParaRPr lang="en-US" sz="1150" dirty="0"/>
          </a:p>
        </p:txBody>
      </p:sp>
      <p:sp>
        <p:nvSpPr>
          <p:cNvPr id="20" name="Shape 18"/>
          <p:cNvSpPr/>
          <p:nvPr/>
        </p:nvSpPr>
        <p:spPr>
          <a:xfrm>
            <a:off x="566928" y="5540756"/>
            <a:ext cx="11057839" cy="604012"/>
          </a:xfrm>
          <a:prstGeom prst="roundRect">
            <a:avLst>
              <a:gd name="adj" fmla="val 7569"/>
            </a:avLst>
          </a:prstGeom>
          <a:solidFill>
            <a:srgbClr val="12233F"/>
          </a:solidFill>
          <a:ln w="12700">
            <a:solidFill>
              <a:srgbClr val="333333"/>
            </a:solidFill>
            <a:prstDash val="solid"/>
          </a:ln>
        </p:spPr>
      </p:sp>
      <p:sp>
        <p:nvSpPr>
          <p:cNvPr id="21" name="Text 19"/>
          <p:cNvSpPr/>
          <p:nvPr/>
        </p:nvSpPr>
        <p:spPr>
          <a:xfrm>
            <a:off x="841248" y="5632196"/>
            <a:ext cx="10509199" cy="421132"/>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Safe reversal is not a drug you gave, it is a number you measured — a train-of-four ratio of at least 0.9 on a quantitative monitor, with the reversal dose chosen from the depth of block actually in front of you.</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If you cannot intubate and cannot ventilate this patient, which relaxant do you wish you had given, and how long until it does not matter?</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deep is the block right now? Tell me what the monitor says, not what the clock says.</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You have neostigmine and sugammadex on the cart. What decides which one — and what decides the dose?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He is lifting his head off the pillow. Is he reversed? How would you know if he were not?</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45-year-old with a small bowel obstruction, vomiting since yesterday, needs a laparotomy tonight. The examiner asks which relaxant you would give at induction and why, and what your plan is if the first look is a grade 3 view. Then he jumps to the end of the case: rocuronium was redosed 20 minutes ago because the surgeon wanted more room, the fascia is closed, and he asks what you will give to reverse, how you will choose the dose, and what you need to have seen before the tube comes out.</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Pühringer et al., Anesth Analg 1992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1616158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Tran et al., Cochrane Database Syst Rev 2015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26512948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Vested et al., Acta Anaesthesiol Scand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35675032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Srivastava et al., Br J Anaesth 2009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19468024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Shay et al., Anesth Analg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30896593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Hristovska et al., Anaesthesia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29280475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Jones et al., Anesthesiology 2008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18946293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Kheterpal et al., Anesthesiology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32282427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Kirmeier et al., Lancet Respir Med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30224322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Safe reversal is not a drug you gave, it is a number you measured — a train-of-four ratio of at least 0.9 on a quantitative monitor, with the reversal dose chosen from the depth of block actually in front of you.</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1992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 Analg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Succinylcholine 1 mg/kg and rocuronium 0.6 mg/kg produced intubating condition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Cochrane Database Syst Rev</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Cochrane review of 50 trials and 4,151 patients found succinylcholine supe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Acta Anaesthesiol Scand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dose of rocuronium buys speed and pays for it in time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 J Anaesth</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Neostigmine antagonises block only where spontaneous recovery has already begu</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 J Anaesth</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Sugammadex encapsulates rocuronium rather than out-competing it at the junction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Choosing the better reversal drug helps but does not absolve you — a matched 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9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4F6F8"/>
          </a:solidFill>
          <a:ln w="12700">
            <a:solidFill>
              <a:srgbClr val="F4F6F8"/>
            </a:solidFill>
            <a:prstDash val="solid"/>
          </a:ln>
        </p:spPr>
      </p:sp>
      <p:sp>
        <p:nvSpPr>
          <p:cNvPr id="6" name="Shape 4"/>
          <p:cNvSpPr/>
          <p:nvPr/>
        </p:nvSpPr>
        <p:spPr>
          <a:xfrm>
            <a:off x="566928" y="1938528"/>
            <a:ext cx="2613584" cy="54864"/>
          </a:xfrm>
          <a:prstGeom prst="rect">
            <a:avLst/>
          </a:prstGeom>
          <a:solidFill>
            <a:srgbClr val="1C7293"/>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 ANALG 1992</a:t>
            </a:r>
            <a:endParaRPr lang="en-US" sz="900" dirty="0"/>
          </a:p>
        </p:txBody>
      </p:sp>
      <p:sp>
        <p:nvSpPr>
          <p:cNvPr id="8" name="Text 6"/>
          <p:cNvSpPr/>
          <p:nvPr/>
        </p:nvSpPr>
        <p:spPr>
          <a:xfrm>
            <a:off x="749808"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Succinylcholine 1 mg/kg and rocuronium 0.6 mg/kg produced intubating condition</a:t>
            </a:r>
            <a:endParaRPr lang="en-US" sz="1400" dirty="0"/>
          </a:p>
        </p:txBody>
      </p:sp>
      <p:sp>
        <p:nvSpPr>
          <p:cNvPr id="9" name="Text 7"/>
          <p:cNvSpPr/>
          <p:nvPr/>
        </p:nvSpPr>
        <p:spPr>
          <a:xfrm>
            <a:off x="749808"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Succinylcholine 1 mg/kg and rocuronium 0.6 mg/kg produced intubating conditions at 60 seconds that a blinded assessor could not tell apart</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COCHRANE DATABASE SYST REV 2015</a:t>
            </a:r>
            <a:endParaRPr lang="en-US" sz="900" dirty="0"/>
          </a:p>
        </p:txBody>
      </p:sp>
      <p:sp>
        <p:nvSpPr>
          <p:cNvPr id="13" name="Text 11"/>
          <p:cNvSpPr/>
          <p:nvPr/>
        </p:nvSpPr>
        <p:spPr>
          <a:xfrm>
            <a:off x="3564560"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Cochrane review of 50 trials and 4,151 patients found succinylcholine supe</a:t>
            </a:r>
            <a:endParaRPr lang="en-US" sz="1400" dirty="0"/>
          </a:p>
        </p:txBody>
      </p:sp>
      <p:sp>
        <p:nvSpPr>
          <p:cNvPr id="14" name="Text 12"/>
          <p:cNvSpPr/>
          <p:nvPr/>
        </p:nvSpPr>
        <p:spPr>
          <a:xfrm>
            <a:off x="3564560"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Cochrane review of 50 trials and 4,151 patients found succinylcholine superior to rocuronium for achieving excellent intubating conditions in…</a:t>
            </a:r>
            <a:endParaRPr lang="en-US" sz="1150" dirty="0"/>
          </a:p>
        </p:txBody>
      </p:sp>
      <p:sp>
        <p:nvSpPr>
          <p:cNvPr id="15" name="Shape 13"/>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6" name="Shape 14"/>
          <p:cNvSpPr/>
          <p:nvPr/>
        </p:nvSpPr>
        <p:spPr>
          <a:xfrm>
            <a:off x="6196432" y="1938528"/>
            <a:ext cx="2613584" cy="54864"/>
          </a:xfrm>
          <a:prstGeom prst="rect">
            <a:avLst/>
          </a:prstGeom>
          <a:solidFill>
            <a:srgbClr val="1C7293"/>
          </a:solidFill>
          <a:ln w="12700">
            <a:solidFill>
              <a:srgbClr val="333333"/>
            </a:solidFill>
            <a:prstDash val="solid"/>
          </a:ln>
        </p:spPr>
      </p:sp>
      <p:sp>
        <p:nvSpPr>
          <p:cNvPr id="17" name="Text 15"/>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ACTA ANAESTHESIOL SCAND 2022</a:t>
            </a:r>
            <a:endParaRPr lang="en-US" sz="900" dirty="0"/>
          </a:p>
        </p:txBody>
      </p:sp>
      <p:sp>
        <p:nvSpPr>
          <p:cNvPr id="18" name="Text 16"/>
          <p:cNvSpPr/>
          <p:nvPr/>
        </p:nvSpPr>
        <p:spPr>
          <a:xfrm>
            <a:off x="6379312" y="235229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dose of rocuronium buys speed and pays for it in time</a:t>
            </a:r>
            <a:endParaRPr lang="en-US" sz="1400" dirty="0"/>
          </a:p>
        </p:txBody>
      </p:sp>
      <p:sp>
        <p:nvSpPr>
          <p:cNvPr id="19" name="Text 17"/>
          <p:cNvSpPr/>
          <p:nvPr/>
        </p:nvSpPr>
        <p:spPr>
          <a:xfrm>
            <a:off x="6379312" y="3057906"/>
            <a:ext cx="224782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dose of rocuronium buys speed and pays for it in time: in patients over 80, 0.9 mg/kg reached a train-of-four count of zero in 108 seconds and…</a:t>
            </a:r>
            <a:endParaRPr lang="en-US" sz="1150" dirty="0"/>
          </a:p>
        </p:txBody>
      </p:sp>
      <p:sp>
        <p:nvSpPr>
          <p:cNvPr id="20" name="Shape 18"/>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1" name="Shape 19"/>
          <p:cNvSpPr/>
          <p:nvPr/>
        </p:nvSpPr>
        <p:spPr>
          <a:xfrm>
            <a:off x="9011183" y="1938528"/>
            <a:ext cx="2613584" cy="54864"/>
          </a:xfrm>
          <a:prstGeom prst="rect">
            <a:avLst/>
          </a:prstGeom>
          <a:solidFill>
            <a:srgbClr val="1C7293"/>
          </a:solidFill>
          <a:ln w="12700">
            <a:solidFill>
              <a:srgbClr val="333333"/>
            </a:solidFill>
            <a:prstDash val="solid"/>
          </a:ln>
        </p:spPr>
      </p:sp>
      <p:sp>
        <p:nvSpPr>
          <p:cNvPr id="22" name="Text 20"/>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 J ANAESTH 2009</a:t>
            </a:r>
            <a:endParaRPr lang="en-US" sz="900" dirty="0"/>
          </a:p>
        </p:txBody>
      </p:sp>
      <p:sp>
        <p:nvSpPr>
          <p:cNvPr id="23" name="Text 21"/>
          <p:cNvSpPr/>
          <p:nvPr/>
        </p:nvSpPr>
        <p:spPr>
          <a:xfrm>
            <a:off x="9194063"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Neostigmine antagonises block only where spontaneous recovery has already begu</a:t>
            </a:r>
            <a:endParaRPr lang="en-US" sz="1400" dirty="0"/>
          </a:p>
        </p:txBody>
      </p:sp>
      <p:sp>
        <p:nvSpPr>
          <p:cNvPr id="24" name="Text 22"/>
          <p:cNvSpPr/>
          <p:nvPr/>
        </p:nvSpPr>
        <p:spPr>
          <a:xfrm>
            <a:off x="9194063"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Neostigmine antagonises block only where spontaneous recovery has already begun — the standing advice is to wait until at least the second twitch of…</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Succinylcholine 1 mg/kg and rocuronium 0.6 mg/kg produced intubating condition</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 Analg</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Succinylcholine 1 mg/kg and rocuronium 0.6 mg/kg produced intubating conditions at 60 seconds that a blinded assessor could not tell apart, but succinylcholine both arrived and left faster: twitch depression to 5% of control took 0.8 minutes versus 1.2 minutes, and recovery to 90% of control twitch took 11.3 minutes after succinylcholine against 36.1 minutes after rocuronium.</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Pühringer et al., Anesth Analg 1992 · PMID 1616158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Cochrane review of 50 trials and 4,151 patients found succinylcholine supe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Cochrane Database Syst Rev</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Cochrane review of 50 trials and 4,151 patients found succinylcholine superior to rocuronium for achieving excellent intubating conditions in rapid sequence induction (risk ratio 0.86), with no statistical difference against rocuronium 1.2 mg/kg — where succinylcholine remained clinically superior only because of its shorter duration of action.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Tran et al., Cochrane Database Syst Rev 2015 · PMID 26512948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The dose of rocuronium buys speed and pays for it in time</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Acta Anaesthesiol Scand</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dose of rocuronium buys speed and pays for it in time: in patients over 80, 0.9 mg/kg reached a train-of-four count of zero in 108 seconds and lasted 118 minutes, while 0.3 mg/kg took 228 seconds and lasted 46 minutes — and two-thirds of the low-dose patients never reached a count of zero at all.</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Vested et al., Acta Anaesthesiol Scand 2022 · PMID 35675032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Neostigmine antagonises block only where spontaneous recovery has already begu</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Br J Anaesth</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Neostigmine antagonises block only where spontaneous recovery has already begun — the standing advice is to wait until at least the second twitch of the train-of-four is detectable, its full effect still takes up to 10 minutes, and because it works by flooding every muscarinic receptor in the body it must be given with an antimuscarinic, a pairing that is itself dose-dependently associated with postoperative tachycardia.</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Srivastava et al., Br J Anaesth 2009 · PMID 19468024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Muscle Relaxants and Their Reversal</dc:title>
  <dc:subject>Intraoperative teaching</dc:subject>
  <dc:creator>Intraop Teaching Companion</dc:creator>
  <cp:lastModifiedBy>Intraop Teaching Companion</cp:lastModifiedBy>
  <cp:revision>1</cp:revision>
  <dcterms:created xsi:type="dcterms:W3CDTF">2026-07-29T06:02:38Z</dcterms:created>
  <dcterms:modified xsi:type="dcterms:W3CDTF">2026-07-29T06:02:38Z</dcterms:modified>
</cp:coreProperties>
</file>