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CONTROL OF VENTILATION</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Bradypnea and Tachypnea: Differential and Treatment</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CA-1 Bootcamp day 14. Authored from cited abstracts; every claim carries a PMID.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Respiratory System · Control of Ventilation</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 rising respiratory rate in a spontaneously breathing patient is the body att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Orphanet Journal of Rare Diseases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 rising respiratory rate in a spontaneously breathing patient is the body attempting to clear carbon dioxide, and the finding that turns that from housekeeping into an emergency is end-tidal carbon dioxide that keeps climbing despite the increased minute ventilation - the early diagnostic clue to malignant hyperthermia.</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Rosenberg et al., Orphanet Journal of Rare Diseases 2015 · PMID 26238698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About 1.3 per cent of patients given a general anaesthetic had an unanticipate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About 1.3 per cent of patients given a general anaesthetic had an unanticipated critical respiratory event in recovery - hypoxaemia, a respiratory rate below 8 or a carbon dioxide above 50 mmHg, or upper airway obstruction - and the anaesthetic risk factors were choices the anaesthetist had made, including opioid premedication, higher fentanyl doses and higher relaxant doses.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Rose et al., Anesthesiology 1994 · PMID 8053592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Volatile agents depress spontaneous ventilation dose-dependently and they do it mainly by shrinking the breath rather than slowing it - as desflurane rose from 0.5 to 1.5 MAC in children, tidal volume and minute ventilation fell significantly and end-tidal carbon dioxide rose - so a normal-looking respiratory rate is not evidence of adequate ventilation.</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Opioid-induced respiratory depression complicates 0.5 per cent or fewer of opioid treatments and still produces regular fatalities, and naloxone is the only reversal available, which is why it is titrated to effect and then continued rather than given once and walked away from, since most opioids outlast a single dose of it.</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Residual neuromuscular block has been reported in as many as 70 per cent of patients and it does more than weaken the diaphragm - it degrades respiratory control itself and the pharyngeal coordination that keeps the upper airway open - so the fast shallow breathing of a partially reversed patient is an airway problem as much as a ventilation problem.</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 train-of-four ratio of at least 0.9 became the accepted threshold for protecting the airway against aspiration before tracheal extubation, and reaching it is established by quantitative monitoring rather than by a head lift or a hand squeeze.</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 rising respiratory rate in a spontaneously breathing patient is the body attempting to clear carbon dioxide, and the finding that turns that from housekeeping into an emergency is end-tidal carbon dioxide that keeps climbing despite the increased minute ventilation - the early diagnostic clue to malignant hyperthermia.</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3876294"/>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Volatile agents depress spontaneous ventilation dose-dependently and they do i</a:t>
            </a:r>
            <a:endParaRPr lang="en-US" sz="1400" dirty="0"/>
          </a:p>
        </p:txBody>
      </p:sp>
      <p:sp>
        <p:nvSpPr>
          <p:cNvPr id="7" name="Text 5"/>
          <p:cNvSpPr/>
          <p:nvPr/>
        </p:nvSpPr>
        <p:spPr>
          <a:xfrm>
            <a:off x="749808" y="2605024"/>
            <a:ext cx="2247824" cy="251485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1998</a:t>
            </a:r>
            <a:endParaRPr lang="en-US" sz="1150" dirty="0"/>
          </a:p>
        </p:txBody>
      </p:sp>
      <p:sp>
        <p:nvSpPr>
          <p:cNvPr id="8" name="Shape 6"/>
          <p:cNvSpPr/>
          <p:nvPr/>
        </p:nvSpPr>
        <p:spPr>
          <a:xfrm>
            <a:off x="3381680" y="1463040"/>
            <a:ext cx="2613584" cy="3876294"/>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Opioid-induced respiratory depression complicates 0.5 per cent or fewer of opi</a:t>
            </a:r>
            <a:endParaRPr lang="en-US" sz="1400" dirty="0"/>
          </a:p>
        </p:txBody>
      </p:sp>
      <p:sp>
        <p:nvSpPr>
          <p:cNvPr id="11" name="Text 9"/>
          <p:cNvSpPr/>
          <p:nvPr/>
        </p:nvSpPr>
        <p:spPr>
          <a:xfrm>
            <a:off x="3564560" y="2605024"/>
            <a:ext cx="2247824" cy="251485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2010</a:t>
            </a:r>
            <a:endParaRPr lang="en-US" sz="1150" dirty="0"/>
          </a:p>
        </p:txBody>
      </p:sp>
      <p:sp>
        <p:nvSpPr>
          <p:cNvPr id="12" name="Shape 10"/>
          <p:cNvSpPr/>
          <p:nvPr/>
        </p:nvSpPr>
        <p:spPr>
          <a:xfrm>
            <a:off x="6196432" y="1463040"/>
            <a:ext cx="2613584" cy="3876294"/>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Residual neuromuscular block has been reported in as many as 70 per cent of pa</a:t>
            </a:r>
            <a:endParaRPr lang="en-US" sz="1400" dirty="0"/>
          </a:p>
        </p:txBody>
      </p:sp>
      <p:sp>
        <p:nvSpPr>
          <p:cNvPr id="15" name="Text 13"/>
          <p:cNvSpPr/>
          <p:nvPr/>
        </p:nvSpPr>
        <p:spPr>
          <a:xfrm>
            <a:off x="6379312" y="2605024"/>
            <a:ext cx="2247824" cy="251485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Current Opinion in Anaesthesiology 2016</a:t>
            </a:r>
            <a:endParaRPr lang="en-US" sz="1150" dirty="0"/>
          </a:p>
        </p:txBody>
      </p:sp>
      <p:sp>
        <p:nvSpPr>
          <p:cNvPr id="16" name="Shape 14"/>
          <p:cNvSpPr/>
          <p:nvPr/>
        </p:nvSpPr>
        <p:spPr>
          <a:xfrm>
            <a:off x="9011183" y="1463040"/>
            <a:ext cx="2613584" cy="3876294"/>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train-of-four ratio of at least 0.9 became the accepted threshold for protec</a:t>
            </a:r>
            <a:endParaRPr lang="en-US" sz="1400" dirty="0"/>
          </a:p>
        </p:txBody>
      </p:sp>
      <p:sp>
        <p:nvSpPr>
          <p:cNvPr id="19" name="Text 17"/>
          <p:cNvSpPr/>
          <p:nvPr/>
        </p:nvSpPr>
        <p:spPr>
          <a:xfrm>
            <a:off x="9194063" y="2605024"/>
            <a:ext cx="2247824" cy="251485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2017</a:t>
            </a:r>
            <a:endParaRPr lang="en-US" sz="1150" dirty="0"/>
          </a:p>
        </p:txBody>
      </p:sp>
      <p:sp>
        <p:nvSpPr>
          <p:cNvPr id="20" name="Shape 18"/>
          <p:cNvSpPr/>
          <p:nvPr/>
        </p:nvSpPr>
        <p:spPr>
          <a:xfrm>
            <a:off x="566928" y="5339334"/>
            <a:ext cx="11057839" cy="805434"/>
          </a:xfrm>
          <a:prstGeom prst="roundRect">
            <a:avLst>
              <a:gd name="adj" fmla="val 5676"/>
            </a:avLst>
          </a:prstGeom>
          <a:solidFill>
            <a:srgbClr val="12233F"/>
          </a:solidFill>
          <a:ln w="12700">
            <a:solidFill>
              <a:srgbClr val="333333"/>
            </a:solidFill>
            <a:prstDash val="solid"/>
          </a:ln>
        </p:spPr>
      </p:sp>
      <p:sp>
        <p:nvSpPr>
          <p:cNvPr id="21" name="Text 19"/>
          <p:cNvSpPr/>
          <p:nvPr/>
        </p:nvSpPr>
        <p:spPr>
          <a:xfrm>
            <a:off x="841248" y="5430774"/>
            <a:ext cx="10509199" cy="622554"/>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Respiratory rate is a poor stand-alone number - a normal rate can sit on top of a halved tidal volume and a saturation of 99 per cent can sit on top of a rising carbon dioxide - so read the rate together with the end-tidal carbon dioxide and the effort, and decide what the patient is trying to do before you decide what to give.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Her rate is 7 but the saturation is 99 per cent. Why does that not reassure me?</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Give me four reasons a patient breathes fast in recovery, and tell me which one you can rule out from the end of the bed.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You suspect residual paralysis. What measurement, not what manoeuvre, would settle it?</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When would you give naloxone here, how much, and what happens forty minutes later if you give it and walk away?</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71-year-old woman is breathing spontaneously through a laryngeal mask for a knee arthroscopy. Over ten minutes her respiratory rate falls from 16 to 7, the end-tidal carbon dioxide climbs from 42 to 58 mmHg, and the saturation stays at 99 per cent on 50 per cent oxygen. Twenty minutes later, in recovery, she is breathing 32 times a minute, using her accessory muscles, and saturating 91 per cent on a face mask. Take both halves in turn: what is the differential for the low rate, what is the differential for the high one, and what do you do about each?</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Behforouz et al., Anesthesia and Analgesia 1998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9806682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Dahan et al., Anesthesiology 2010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20010421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Fuchs-Buder et al., Current Opinion in Anaesthesiology 2016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27755128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Hunter, British Journal of Anaesthesia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29161387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Rosenberg et al., Orphanet Journal of Rare Diseases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26238698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Rose et al., Anesthesiology 1994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8053592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100" b="1" dirty="0">
                <a:solidFill>
                  <a:srgbClr val="FFFFFF"/>
                </a:solidFill>
                <a:latin typeface="Cambria" pitchFamily="34" charset="0"/>
                <a:ea typeface="Cambria" pitchFamily="34" charset="-122"/>
                <a:cs typeface="Cambria" pitchFamily="34" charset="-120"/>
              </a:rPr>
              <a:t>Respiratory rate is a poor stand-alone number - a normal rate can sit on top of a halved tidal volume and a saturation of 99 per cent can sit on top of a rising carbon dioxide - so read the rate together with the end-tidal carbon dioxide and the effort, and decide what the patient is trying to do before you decide what to give.</a:t>
            </a:r>
            <a:endParaRPr lang="en-US" sz="21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1998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Volatile agents depress spontaneous ventilation dose-dependently and they do i</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Opioid-induced respiratory depression complicates 0.5 per cent or fewer of opi</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Current Opinion in Anaesthesiology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Residual neuromuscular block has been reported in as many as 70 per cent of pa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 train-of-four ratio of at least 0.9 became the accepted threshold for protec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Orphanet Journal of Rare Diseases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 rising respiratory rate in a spontaneously breathing patient is the body att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1994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About 1.3 per cent of patients given a general anaesthetic had an unanticipate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1998</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Volatile agents depress spontaneous ventilation dose-dependently and they do i</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Volatile agents depress spontaneous ventilation dose-dependently and they do it mainly by shrinking the breath rather than slowing it - as desflurane…</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2010</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Opioid-induced respiratory depression complicates 0.5 per cent or fewer of opi</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Opioid-induced respiratory depression complicates 0.5 per cent or fewer of opioid treatments and still produces regular fatalities</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CURRENT OPINION IN ANAESTHESIOLOGY 2016</a:t>
            </a:r>
            <a:endParaRPr lang="en-US" sz="900" dirty="0"/>
          </a:p>
        </p:txBody>
      </p:sp>
      <p:sp>
        <p:nvSpPr>
          <p:cNvPr id="18" name="Text 16"/>
          <p:cNvSpPr/>
          <p:nvPr/>
        </p:nvSpPr>
        <p:spPr>
          <a:xfrm>
            <a:off x="6379312"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Residual neuromuscular block has been reported in as many as 70 per cent of pa</a:t>
            </a:r>
            <a:endParaRPr lang="en-US" sz="1400" dirty="0"/>
          </a:p>
        </p:txBody>
      </p:sp>
      <p:sp>
        <p:nvSpPr>
          <p:cNvPr id="19" name="Text 17"/>
          <p:cNvSpPr/>
          <p:nvPr/>
        </p:nvSpPr>
        <p:spPr>
          <a:xfrm>
            <a:off x="6379312"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Residual neuromuscular block has been reported in as many as 70 per cent of patients and it does more than weaken the diaphragm - it degrades…</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2017</a:t>
            </a:r>
            <a:endParaRPr lang="en-US" sz="900" dirty="0"/>
          </a:p>
        </p:txBody>
      </p:sp>
      <p:sp>
        <p:nvSpPr>
          <p:cNvPr id="23" name="Text 21"/>
          <p:cNvSpPr/>
          <p:nvPr/>
        </p:nvSpPr>
        <p:spPr>
          <a:xfrm>
            <a:off x="9194063"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train-of-four ratio of at least 0.9 became the accepted threshold for protec</a:t>
            </a:r>
            <a:endParaRPr lang="en-US" sz="1400" dirty="0"/>
          </a:p>
        </p:txBody>
      </p:sp>
      <p:sp>
        <p:nvSpPr>
          <p:cNvPr id="24" name="Text 22"/>
          <p:cNvSpPr/>
          <p:nvPr/>
        </p:nvSpPr>
        <p:spPr>
          <a:xfrm>
            <a:off x="9194063"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 train-of-four ratio of at least 0.9 became the accepted threshold for protecting the airway against aspiration before tracheal extubation</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Volatile agents depress spontaneous ventilation dose-dependently and they do i</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Volatile agents depress spontaneous ventilation dose-dependently and they do it mainly by shrinking the breath rather than slowing it - as desflurane rose from 0.5 to 1.5 MAC in children, tidal volume and minute ventilation fell significantly and end-tidal carbon dioxide rose - so a normal-looking respiratory rate is not evidence of adequate ventilation.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Behforouz et al., Anesthesia and Analgesia 1998 · PMID 9806682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Opioid-induced respiratory depression complicates 0.5 per cent or fewer of opi</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Opioid-induced respiratory depression complicates 0.5 per cent or fewer of opioid treatments and still produces regular fatalities, and naloxone is the only reversal available, which is why it is titrated to effect and then continued rather than given once and walked away from, since most opioids outlast a single dose of it.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Dahan et al., Anesthesiology 2010 · PMID 20010421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Residual neuromuscular block has been reported in as many as 70 per cent of pa</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Current Opinion in Anaesthesiology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Residual neuromuscular block has been reported in as many as 70 per cent of patients and it does more than weaken the diaphragm - it degrades respiratory control itself and the pharyngeal coordination that keeps the upper airway open - so the fast shallow breathing of a partially reversed patient is an airway problem as much as a ventilation problem.</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Fuchs-Buder et al., Current Opinion in Anaesthesiology 2016 · PMID 27755128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 train-of-four ratio of at least 0.9 became the accepted threshold for protec</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 train-of-four ratio of at least 0.9 became the accepted threshold for protecting the airway against aspiration before tracheal extubation, and reaching it is established by quantitative monitoring rather than by a head lift or a hand squeeze.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Hunter, British Journal of Anaesthesia 2017 · PMID 29161387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Bradypnea and Tachypnea: Differential and Treatment</dc:title>
  <dc:subject>Intraoperative teaching</dc:subject>
  <dc:creator>Intraop Teaching Companion</dc:creator>
  <cp:lastModifiedBy>Intraop Teaching Companion</cp:lastModifiedBy>
  <cp:revision>1</cp:revision>
  <dcterms:created xsi:type="dcterms:W3CDTF">2026-07-29T05:17:21Z</dcterms:created>
  <dcterms:modified xsi:type="dcterms:W3CDTF">2026-07-29T05:17:21Z</dcterms:modified>
</cp:coreProperties>
</file>