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charts/chart139.xml" ContentType="application/vnd.openxmlformats-officedocument.drawingml.chart+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charts/chart140.xml" ContentType="application/vnd.openxmlformats-officedocument.drawingml.chart+xml"/>
  <Override PartName="/ppt/slideMasters/slideMaster14.xml" ContentType="application/vnd.openxmlformats-officedocument.presentationml.slideMaster+xml"/>
  <Override PartName="/ppt/slides/slide14.xml" ContentType="application/vnd.openxmlformats-officedocument.presentationml.slide+xml"/>
  <Override PartName="/ppt/charts/chart141.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notesMasterIdLst>
    <p:notesMasterId r:id="rId3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37" Type="http://schemas.openxmlformats.org/officeDocument/2006/relationships/tableStyles" Target="tableStyles.xml"/></Relationships>
</file>

<file path=ppt/charts/_rels/chart139.xml.rels><?xml version="1.0" encoding="UTF-8" standalone="yes"?><Relationships xmlns="http://schemas.openxmlformats.org/package/2006/relationships"><Relationship Id="rId1" Type="http://schemas.openxmlformats.org/officeDocument/2006/relationships/package" Target="../embeddings/Microsoft_Excel_Worksheet139.xlsx"/></Relationships>
</file>

<file path=ppt/charts/_rels/chart140.xml.rels><?xml version="1.0" encoding="UTF-8" standalone="yes"?><Relationships xmlns="http://schemas.openxmlformats.org/package/2006/relationships"><Relationship Id="rId1" Type="http://schemas.openxmlformats.org/officeDocument/2006/relationships/package" Target="../embeddings/Microsoft_Excel_Worksheet140.xlsx"/></Relationships>
</file>

<file path=ppt/charts/_rels/chart141.xml.rels><?xml version="1.0" encoding="UTF-8" standalone="yes"?><Relationships xmlns="http://schemas.openxmlformats.org/package/2006/relationships"><Relationship Id="rId1" Type="http://schemas.openxmlformats.org/officeDocument/2006/relationships/package" Target="../embeddings/Microsoft_Excel_Worksheet141.xlsx"/></Relationships>
</file>

<file path=ppt/charts/chart139.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Relative risk with cricoid</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Sheet1!$A$2:$A$4</c:f>
              <c:multiLvlStrCache>
                <c:ptCount val="3"/>
                <c:lvl>
                  <c:pt idx="0">
                    <c:v>Aspiration</c:v>
                  </c:pt>
                  <c:pt idx="1">
                    <c:v>First-attempt success</c:v>
                  </c:pt>
                  <c:pt idx="2">
                    <c:v>Grade 3–4 view</c:v>
                  </c:pt>
                </c:lvl>
              </c:multiLvlStrCache>
            </c:multiLvlStrRef>
          </c:cat>
          <c:val>
            <c:numRef>
              <c:f>Sheet1!$B$2:$B$4</c:f>
              <c:numCache>
                <c:formatCode>General</c:formatCode>
                <c:ptCount val="3"/>
                <c:pt idx="0">
                  <c:v>1.18</c:v>
                </c:pt>
                <c:pt idx="1">
                  <c:v>0.94</c:v>
                </c:pt>
                <c:pt idx="2">
                  <c:v>1.69</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relative risk</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40.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With cricoid pressure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Adequate ventilation</c:v>
                  </c:pt>
                  <c:pt idx="1">
                    <c:v>Glottis visible below mask aperture</c:v>
                  </c:pt>
                </c:lvl>
              </c:multiLvlStrCache>
            </c:multiLvlStrRef>
          </c:cat>
          <c:val>
            <c:numRef>
              <c:f>Sheet1!$B$2:$B$3</c:f>
              <c:numCache>
                <c:formatCode>General</c:formatCode>
                <c:ptCount val="2"/>
                <c:pt idx="0">
                  <c:v>25</c:v>
                </c:pt>
                <c:pt idx="1">
                  <c:v>15</c:v>
                </c:pt>
              </c:numCache>
            </c:numRef>
          </c:val>
        </c:ser>
        <c:ser>
          <c:idx val="1"/>
          <c:order val="1"/>
          <c:tx>
            <c:strRef>
              <c:f>Sheet1!$C$1</c:f>
              <c:strCache>
                <c:ptCount val="1"/>
                <c:pt idx="0">
                  <c:v>Without</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Adequate ventilation</c:v>
                  </c:pt>
                  <c:pt idx="1">
                    <c:v>Glottis visible below mask aperture</c:v>
                  </c:pt>
                </c:lvl>
              </c:multiLvlStrCache>
            </c:multiLvlStrRef>
          </c:cat>
          <c:val>
            <c:numRef>
              <c:f>Sheet1!$C$2:$C$3</c:f>
              <c:numCache>
                <c:formatCode>General</c:formatCode>
                <c:ptCount val="2"/>
                <c:pt idx="0">
                  <c:v>100</c:v>
                </c:pt>
                <c:pt idx="1">
                  <c:v>100</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4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mmHg above baseline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Pressure rise at upper oesophageal sphincter</c:v>
                  </c:pt>
                </c:lvl>
              </c:multiLvlStrCache>
            </c:multiLvlStrRef>
          </c:cat>
          <c:val>
            <c:numRef>
              <c:f>Sheet1!$B$2:$B$2</c:f>
              <c:numCache>
                <c:formatCode>General</c:formatCode>
                <c:ptCount val="1"/>
                <c:pt idx="0">
                  <c:v>127</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mmHg</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oesophagus already lies lateral to the cricoid in more than half of necks. Applying cricoid pressure displaces it further sideways, and it also compresses the airway in 81% of subjects.. The anatomy is not on the side of the manoeuvre — in most necks you are pushing a laterally placed oesophagus further aside while narrowing the airway. [Cricoid Pressure Displaces the Esophagus: An Observational Study Using Magnetic Resonance Imaging, Anesthesiology 2003]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Across 12 randomised trials in 4,862 patients, cricoid pressure did not reduce aspiration, and it worsened first-attempt success, added nearly 7 seconds to intubation and worsened the laryngoscopic view.. If the manoeuvre does not reduce aspiration but costs you the view, the first attempt and seven seconds, the trade is going the wrong way. [Cricoid Pressure During Intubation: A Systematic Review and Meta-Analysis of Randomised Controlled Trials, Heart &amp; lung : the journal of critical care 2020]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Modern evidence suggests cricoid force does not meaningfully impair successful intubation when videolaryngoscopy is used. Where it is applied, it may be improved by ultrasound localisation and by a trained assistant.. If you are going to apply cricoid force, the videolaryngoscope blunts the cost, and who applies it and where matters more than whether you apply it. [Cricoid Force: Anatomic, Physiologic, and Clinical Concepts, Anesthesiology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Current data are inadequate to mandate either continuing or abandoning cricoid pressure, and no universally accepted standard exists for the high-risk aspiration patient. The evidence does not support a categorical instruction in either direction, so the honest answer is that this remains a matter of local practice and individual judgement rather than a settled standard.. Being able to say the evidence does not settle this is a better answer than confidently picking a side that the data cannot support. [The Clinical Use of Cricoid Pressure: First, Do No Harm, Anesthesia and analgesia 2021]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chart" Target="/ppt/charts/chart140.xml"/><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141.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chart" Target="/ppt/charts/chart139.xml"/><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COMMON COMPLICATIONS</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Cricoid Pressure in Rapid Sequence Induction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I.B.6.h</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Aspiration of Gastric Contents</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I.B.1.d.6</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NPO and Full Stomach Status</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II.C.4.b.3.c</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Anesthesia Management</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Rapid Sequence Induction (RSI) was used in 82% of patients undergoing tracheal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BMC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Rapid Sequence Induction (RSI) was used in 82% of patients undergoing tracheal intubation in this cohort.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Airway Management and Pulmonary Aspiration During Surgical Interventions in Pregnant Women in the 2nd/3rd Trimester and Immediate Postpartum - A Retrospective Study in a Tertiary Care University Hospital, BMC anesthesiology 2024 · PMID 38702641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Current data are inadequate to mandate either continuing or abandoning cricoid pressure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Current data are inadequate to mandate either continuing or abandoning cricoid pressure, and no universally accepted standard exists for the high-risk aspiration patient.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The Clinical Use of Cricoid Pressure: First, Do No Harm, Anesthesia and analgesia 2021 · PMID 31397697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Modern evidence suggests cricoid force does not meaningfully impair successful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Modern evidence suggests cricoid force does not meaningfully impair successful intubation when videolaryngoscopy is used, and where it is applied it may be improved by ultrasound localisation and a trained assistant.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Cricoid Force: Anatomic, Physiologic, and Clinical Concepts, Anesthesiology 2025 · PMID 40923828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It stops a laryngeal mask seating</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Adequate ventilation through an LMA, 40 patients.</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If you reach for a supraglottic airway as rescue, release the cricoid first.</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 pressure it generates is real, whatever the outcome data show</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High-resolution manometry at the upper oesophageal sphincter, 30 N applied.</a:t>
            </a:r>
            <a:endParaRPr lang="en-US" sz="1400" dirty="0"/>
          </a:p>
        </p:txBody>
      </p:sp>
      <p:graphicFrame>
        <p:nvGraphicFramePr>
          <p:cNvPr id="5" name="Chart 0" descr=""/>
          <p:cNvGraphicFramePr/>
          <p:nvPr/>
        </p:nvGraphicFramePr>
        <p:xfrm>
          <a:off x="566928" y="2194560"/>
          <a:ext cx="11057839" cy="30723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Far above the level thought necessary to prevent regurgitation — the mechanism is not the weak link.</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this is the right block</a:t>
            </a:r>
            <a:endParaRPr lang="en-US" sz="2700" dirty="0"/>
          </a:p>
        </p:txBody>
      </p:sp>
      <p:sp>
        <p:nvSpPr>
          <p:cNvPr id="4" name="Shape 2"/>
          <p:cNvSpPr/>
          <p:nvPr/>
        </p:nvSpPr>
        <p:spPr>
          <a:xfrm>
            <a:off x="566928" y="1463040"/>
            <a:ext cx="3551834" cy="4681728"/>
          </a:xfrm>
          <a:prstGeom prst="roundRect">
            <a:avLst>
              <a:gd name="adj" fmla="val 1545"/>
            </a:avLst>
          </a:prstGeom>
          <a:solidFill>
            <a:srgbClr val="FBF3E6"/>
          </a:solidFill>
          <a:ln w="12700">
            <a:solidFill>
              <a:srgbClr val="FBF3E6"/>
            </a:solidFill>
            <a:prstDash val="solid"/>
          </a:ln>
        </p:spPr>
      </p:sp>
      <p:sp>
        <p:nvSpPr>
          <p:cNvPr id="5" name="Shape 3"/>
          <p:cNvSpPr/>
          <p:nvPr/>
        </p:nvSpPr>
        <p:spPr>
          <a:xfrm>
            <a:off x="566928" y="1463040"/>
            <a:ext cx="3551834" cy="54864"/>
          </a:xfrm>
          <a:prstGeom prst="rect">
            <a:avLst/>
          </a:prstGeom>
          <a:solidFill>
            <a:srgbClr val="C8892B"/>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IRIS TRIAL, CRICOID PRESSURE VERSUS SHAM, JAMA SURG 2019</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Rapid sequence induction in a patient at risk of aspiration</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IRIS trial randomised 3472 patients to cricoid pressure or a sham procedure. Pulmonary aspiration occurred in 10 patients (0.6%) with cricoid pressure and 9 (0.5%) with sham, but the upper limit of the one-sided 95% confidence interval for relative risk was 2.00, exceeding the prespecified 1.50, so noninferiority of omitting it was not demonstrated.</a:t>
            </a:r>
            <a:endParaRPr lang="en-US" sz="1150" dirty="0"/>
          </a:p>
        </p:txBody>
      </p:sp>
      <p:sp>
        <p:nvSpPr>
          <p:cNvPr id="9" name="Shape 7"/>
          <p:cNvSpPr/>
          <p:nvPr/>
        </p:nvSpPr>
        <p:spPr>
          <a:xfrm>
            <a:off x="4319930" y="1463040"/>
            <a:ext cx="3551834" cy="4681728"/>
          </a:xfrm>
          <a:prstGeom prst="roundRect">
            <a:avLst>
              <a:gd name="adj" fmla="val 1545"/>
            </a:avLst>
          </a:prstGeom>
          <a:solidFill>
            <a:srgbClr val="EDF4EF"/>
          </a:solidFill>
          <a:ln w="12700">
            <a:solidFill>
              <a:srgbClr val="EDF4EF"/>
            </a:solidFill>
            <a:prstDash val="solid"/>
          </a:ln>
        </p:spPr>
      </p:sp>
      <p:sp>
        <p:nvSpPr>
          <p:cNvPr id="10" name="Shape 8"/>
          <p:cNvSpPr/>
          <p:nvPr/>
        </p:nvSpPr>
        <p:spPr>
          <a:xfrm>
            <a:off x="4319930" y="1463040"/>
            <a:ext cx="3551834" cy="54864"/>
          </a:xfrm>
          <a:prstGeom prst="rect">
            <a:avLst/>
          </a:prstGeom>
          <a:solidFill>
            <a:srgbClr val="3E7C59"/>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CRICOID PRESSURE AND FAILED INTUBATION RCT, ANESTHESIOLOGY 2005</a:t>
            </a:r>
            <a:endParaRPr lang="en-US" sz="900" dirty="0"/>
          </a:p>
        </p:txBody>
      </p:sp>
      <p:sp>
        <p:nvSpPr>
          <p:cNvPr id="12" name="Text 10"/>
          <p:cNvSpPr/>
          <p:nvPr/>
        </p:nvSpPr>
        <p:spPr>
          <a:xfrm>
            <a:off x="4502810"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Applied by someone trained to apply it</a:t>
            </a:r>
            <a:endParaRPr lang="en-US" sz="1400" dirty="0"/>
          </a:p>
        </p:txBody>
      </p:sp>
      <p:sp>
        <p:nvSpPr>
          <p:cNvPr id="13" name="Text 11"/>
          <p:cNvSpPr/>
          <p:nvPr/>
        </p:nvSpPr>
        <p:spPr>
          <a:xfrm>
            <a:off x="4502810"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700 adults randomised to standardised cricoid pressure or sham during direct laryngoscopy, failed intubation at 30 seconds occurred in 4.4% versus 3.7% (P = 0.70), with comparable Cormack-Lehane grades and Intubation Difficulty Scale scores; median intubation time was 11.3 versus 10.4 seconds.</a:t>
            </a:r>
            <a:endParaRPr lang="en-US" sz="1150" dirty="0"/>
          </a:p>
        </p:txBody>
      </p:sp>
      <p:sp>
        <p:nvSpPr>
          <p:cNvPr id="14" name="Shape 12"/>
          <p:cNvSpPr/>
          <p:nvPr/>
        </p:nvSpPr>
        <p:spPr>
          <a:xfrm>
            <a:off x="8072933" y="1463040"/>
            <a:ext cx="3551834" cy="4681728"/>
          </a:xfrm>
          <a:prstGeom prst="roundRect">
            <a:avLst>
              <a:gd name="adj" fmla="val 1545"/>
            </a:avLst>
          </a:prstGeom>
          <a:solidFill>
            <a:srgbClr val="FBF3E6"/>
          </a:solidFill>
          <a:ln w="12700">
            <a:solidFill>
              <a:srgbClr val="FBF3E6"/>
            </a:solidFill>
            <a:prstDash val="solid"/>
          </a:ln>
        </p:spPr>
      </p:sp>
      <p:sp>
        <p:nvSpPr>
          <p:cNvPr id="15" name="Shape 13"/>
          <p:cNvSpPr/>
          <p:nvPr/>
        </p:nvSpPr>
        <p:spPr>
          <a:xfrm>
            <a:off x="8072933" y="1463040"/>
            <a:ext cx="3551834" cy="54864"/>
          </a:xfrm>
          <a:prstGeom prst="rect">
            <a:avLst/>
          </a:prstGeom>
          <a:solidFill>
            <a:srgbClr val="C8892B"/>
          </a:solidFill>
          <a:ln w="12700">
            <a:solidFill>
              <a:srgbClr val="333333"/>
            </a:solidFill>
            <a:prstDash val="solid"/>
          </a:ln>
        </p:spPr>
      </p:sp>
      <p:sp>
        <p:nvSpPr>
          <p:cNvPr id="16" name="Text 14"/>
          <p:cNvSpPr/>
          <p:nvPr/>
        </p:nvSpPr>
        <p:spPr>
          <a:xfrm>
            <a:off x="8255813" y="1682496"/>
            <a:ext cx="318607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EFFECTIVENESS AND RISKS OF CRICOID PRESSURE IN THE ED, EMERG MED AUSTRALAS 2022</a:t>
            </a:r>
            <a:endParaRPr lang="en-US" sz="900" dirty="0"/>
          </a:p>
        </p:txBody>
      </p:sp>
      <p:sp>
        <p:nvSpPr>
          <p:cNvPr id="17" name="Text 15"/>
          <p:cNvSpPr/>
          <p:nvPr/>
        </p:nvSpPr>
        <p:spPr>
          <a:xfrm>
            <a:off x="8255813"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Outside theatre, the evidence thins out further</a:t>
            </a:r>
            <a:endParaRPr lang="en-US" sz="1400" dirty="0"/>
          </a:p>
        </p:txBody>
      </p:sp>
      <p:sp>
        <p:nvSpPr>
          <p:cNvPr id="18" name="Text 16"/>
          <p:cNvSpPr/>
          <p:nvPr/>
        </p:nvSpPr>
        <p:spPr>
          <a:xfrm>
            <a:off x="8255813"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systematic review of emergency department rapid sequence induction found only three eligible studies — one randomised trial of 54 patients and two registry studies of 3710 — and concluded there is insufficient evidence to say whether cricoid pressure affects first-pass success or the incidence of complications.</a:t>
            </a:r>
            <a:endParaRPr lang="en-US" sz="115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CONTRAINDICATIONS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When it is not</a:t>
            </a:r>
            <a:endParaRPr lang="en-US" sz="2700" dirty="0"/>
          </a:p>
        </p:txBody>
      </p:sp>
      <p:sp>
        <p:nvSpPr>
          <p:cNvPr id="4" name="Shape 2"/>
          <p:cNvSpPr/>
          <p:nvPr/>
        </p:nvSpPr>
        <p:spPr>
          <a:xfrm>
            <a:off x="566928" y="1463040"/>
            <a:ext cx="2613584" cy="4681728"/>
          </a:xfrm>
          <a:prstGeom prst="roundRect">
            <a:avLst>
              <a:gd name="adj" fmla="val 2099"/>
            </a:avLst>
          </a:prstGeom>
          <a:solidFill>
            <a:srgbClr val="F8ECEA"/>
          </a:solidFill>
          <a:ln w="12700">
            <a:solidFill>
              <a:srgbClr val="F8ECEA"/>
            </a:solidFill>
            <a:prstDash val="solid"/>
          </a:ln>
        </p:spPr>
      </p:sp>
      <p:sp>
        <p:nvSpPr>
          <p:cNvPr id="5" name="Shape 3"/>
          <p:cNvSpPr/>
          <p:nvPr/>
        </p:nvSpPr>
        <p:spPr>
          <a:xfrm>
            <a:off x="566928" y="1463040"/>
            <a:ext cx="2613584" cy="54864"/>
          </a:xfrm>
          <a:prstGeom prst="rect">
            <a:avLst/>
          </a:prstGeom>
          <a:solidFill>
            <a:srgbClr val="B03A2E"/>
          </a:solidFill>
          <a:ln w="12700">
            <a:solidFill>
              <a:srgbClr val="333333"/>
            </a:solidFill>
            <a:prstDash val="solid"/>
          </a:ln>
        </p:spPr>
      </p:sp>
      <p:sp>
        <p:nvSpPr>
          <p:cNvPr id="6" name="Text 4"/>
          <p:cNvSpPr/>
          <p:nvPr/>
        </p:nvSpPr>
        <p:spPr>
          <a:xfrm>
            <a:off x="749808" y="1682496"/>
            <a:ext cx="2247824" cy="278892"/>
          </a:xfrm>
          <a:prstGeom prst="rect">
            <a:avLst/>
          </a:prstGeom>
          <a:noFill/>
          <a:ln/>
        </p:spPr>
        <p:txBody>
          <a:bodyPr wrap="square" rtlCol="0" anchor="ctr">
            <a:normAutofit/>
          </a:bodyPr>
          <a:lstStyle/>
          <a:p>
            <a:pPr indent="0" marL="0">
              <a:buNone/>
            </a:pPr>
            <a:r>
              <a:rPr lang="en-US" sz="900" b="1" spc="220" kern="0" dirty="0">
                <a:solidFill>
                  <a:srgbClr val="B03A2E"/>
                </a:solidFill>
                <a:latin typeface="Calibri" pitchFamily="34" charset="0"/>
                <a:ea typeface="Calibri" pitchFamily="34" charset="-122"/>
                <a:cs typeface="Calibri" pitchFamily="34" charset="-120"/>
              </a:rPr>
              <a:t>IRIS TRIAL, CRICOID PRESSURE VERSUS SHAM, JAMA SURG 2019</a:t>
            </a:r>
            <a:endParaRPr lang="en-US" sz="900" dirty="0"/>
          </a:p>
        </p:txBody>
      </p:sp>
      <p:sp>
        <p:nvSpPr>
          <p:cNvPr id="7" name="Text 5"/>
          <p:cNvSpPr/>
          <p:nvPr/>
        </p:nvSpPr>
        <p:spPr>
          <a:xfrm>
            <a:off x="749808"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Continuing it when laryngoscopy is difficult</a:t>
            </a:r>
            <a:endParaRPr lang="en-US" sz="1400" dirty="0"/>
          </a:p>
        </p:txBody>
      </p:sp>
      <p:sp>
        <p:nvSpPr>
          <p:cNvPr id="8" name="Text 6"/>
          <p:cNvSpPr/>
          <p:nvPr/>
        </p:nvSpPr>
        <p:spPr>
          <a:xfrm>
            <a:off x="749808"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IRIS, the Sellick group had more Cormack-Lehane grade 3 and 4 views (10% versus 5%) and more intubations taking longer than 30 seconds (47% versus 40%). If the view is poor, releasing the pressure is the intervention.</a:t>
            </a:r>
            <a:endParaRPr lang="en-US" sz="1150" dirty="0"/>
          </a:p>
        </p:txBody>
      </p:sp>
      <p:sp>
        <p:nvSpPr>
          <p:cNvPr id="9" name="Shape 7"/>
          <p:cNvSpPr/>
          <p:nvPr/>
        </p:nvSpPr>
        <p:spPr>
          <a:xfrm>
            <a:off x="3381680" y="1463040"/>
            <a:ext cx="2613584" cy="4681728"/>
          </a:xfrm>
          <a:prstGeom prst="roundRect">
            <a:avLst>
              <a:gd name="adj" fmla="val 2099"/>
            </a:avLst>
          </a:prstGeom>
          <a:solidFill>
            <a:srgbClr val="FBF3E6"/>
          </a:solidFill>
          <a:ln w="12700">
            <a:solidFill>
              <a:srgbClr val="FBF3E6"/>
            </a:solidFill>
            <a:prstDash val="solid"/>
          </a:ln>
        </p:spPr>
      </p:sp>
      <p:sp>
        <p:nvSpPr>
          <p:cNvPr id="10" name="Shape 8"/>
          <p:cNvSpPr/>
          <p:nvPr/>
        </p:nvSpPr>
        <p:spPr>
          <a:xfrm>
            <a:off x="3381680" y="1463040"/>
            <a:ext cx="2613584" cy="54864"/>
          </a:xfrm>
          <a:prstGeom prst="rect">
            <a:avLst/>
          </a:prstGeom>
          <a:solidFill>
            <a:srgbClr val="C8892B"/>
          </a:solidFill>
          <a:ln w="12700">
            <a:solidFill>
              <a:srgbClr val="333333"/>
            </a:solidFill>
            <a:prstDash val="solid"/>
          </a:ln>
        </p:spPr>
      </p:sp>
      <p:sp>
        <p:nvSpPr>
          <p:cNvPr id="11" name="Text 9"/>
          <p:cNvSpPr/>
          <p:nvPr/>
        </p:nvSpPr>
        <p:spPr>
          <a:xfrm>
            <a:off x="3564560"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CRICOID PRESSURE AND FAILED INTUBATION RCT, ANESTHESIOLOGY 2005</a:t>
            </a:r>
            <a:endParaRPr lang="en-US" sz="900" dirty="0"/>
          </a:p>
        </p:txBody>
      </p:sp>
      <p:sp>
        <p:nvSpPr>
          <p:cNvPr id="12" name="Text 10"/>
          <p:cNvSpPr/>
          <p:nvPr/>
        </p:nvSpPr>
        <p:spPr>
          <a:xfrm>
            <a:off x="3564560"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Delegating it to someone who has not been trained in it</a:t>
            </a:r>
            <a:endParaRPr lang="en-US" sz="1400" dirty="0"/>
          </a:p>
        </p:txBody>
      </p:sp>
      <p:sp>
        <p:nvSpPr>
          <p:cNvPr id="13" name="Text 11"/>
          <p:cNvSpPr/>
          <p:nvPr/>
        </p:nvSpPr>
        <p:spPr>
          <a:xfrm>
            <a:off x="3564560"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randomised evidence that cricoid pressure does not increase failed intubation is explicitly conditioned on application by trained personnel using a standardised technique. Untrained application is a different intervention from the one that was studied.</a:t>
            </a:r>
            <a:endParaRPr lang="en-US" sz="1150" dirty="0"/>
          </a:p>
        </p:txBody>
      </p:sp>
      <p:sp>
        <p:nvSpPr>
          <p:cNvPr id="14" name="Shape 12"/>
          <p:cNvSpPr/>
          <p:nvPr/>
        </p:nvSpPr>
        <p:spPr>
          <a:xfrm>
            <a:off x="6196432" y="1463040"/>
            <a:ext cx="2613584" cy="4681728"/>
          </a:xfrm>
          <a:prstGeom prst="roundRect">
            <a:avLst>
              <a:gd name="adj" fmla="val 2099"/>
            </a:avLst>
          </a:prstGeom>
          <a:solidFill>
            <a:srgbClr val="FBF3E6"/>
          </a:solidFill>
          <a:ln w="12700">
            <a:solidFill>
              <a:srgbClr val="FBF3E6"/>
            </a:solidFill>
            <a:prstDash val="solid"/>
          </a:ln>
        </p:spPr>
      </p:sp>
      <p:sp>
        <p:nvSpPr>
          <p:cNvPr id="15" name="Shape 13"/>
          <p:cNvSpPr/>
          <p:nvPr/>
        </p:nvSpPr>
        <p:spPr>
          <a:xfrm>
            <a:off x="6196432" y="1463040"/>
            <a:ext cx="2613584" cy="54864"/>
          </a:xfrm>
          <a:prstGeom prst="rect">
            <a:avLst/>
          </a:prstGeom>
          <a:solidFill>
            <a:srgbClr val="C8892B"/>
          </a:solidFill>
          <a:ln w="12700">
            <a:solidFill>
              <a:srgbClr val="333333"/>
            </a:solidFill>
            <a:prstDash val="solid"/>
          </a:ln>
        </p:spPr>
      </p:sp>
      <p:sp>
        <p:nvSpPr>
          <p:cNvPr id="16" name="Text 14"/>
          <p:cNvSpPr/>
          <p:nvPr/>
        </p:nvSpPr>
        <p:spPr>
          <a:xfrm>
            <a:off x="6379312"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CRICOID PRESSURE DISPLACES THE ESOPHAGUS, ANESTHESIOLOGY 2003</a:t>
            </a:r>
            <a:endParaRPr lang="en-US" sz="900" dirty="0"/>
          </a:p>
        </p:txBody>
      </p:sp>
      <p:sp>
        <p:nvSpPr>
          <p:cNvPr id="17" name="Text 15"/>
          <p:cNvSpPr/>
          <p:nvPr/>
        </p:nvSpPr>
        <p:spPr>
          <a:xfrm>
            <a:off x="6379312" y="2016252"/>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Believing it occludes the oesophagus</a:t>
            </a:r>
            <a:endParaRPr lang="en-US" sz="1400" dirty="0"/>
          </a:p>
        </p:txBody>
      </p:sp>
      <p:sp>
        <p:nvSpPr>
          <p:cNvPr id="18" name="Text 16"/>
          <p:cNvSpPr/>
          <p:nvPr/>
        </p:nvSpPr>
        <p:spPr>
          <a:xfrm>
            <a:off x="6379312" y="2504948"/>
            <a:ext cx="224782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On magnetic resonance imaging of 22 volunteers, the oesophagus was already lateral to the cricoid in 52.6% of necks without cricoid pressure and in 90.5% with it, and cricoid pressure produced lateral laryngeal displacement in 66.7% and airway compression in 81.0% of necks.</a:t>
            </a:r>
            <a:endParaRPr lang="en-US" sz="1150" dirty="0"/>
          </a:p>
        </p:txBody>
      </p:sp>
      <p:sp>
        <p:nvSpPr>
          <p:cNvPr id="19" name="Shape 17"/>
          <p:cNvSpPr/>
          <p:nvPr/>
        </p:nvSpPr>
        <p:spPr>
          <a:xfrm>
            <a:off x="9011183" y="1463040"/>
            <a:ext cx="2613584" cy="4681728"/>
          </a:xfrm>
          <a:prstGeom prst="roundRect">
            <a:avLst>
              <a:gd name="adj" fmla="val 2099"/>
            </a:avLst>
          </a:prstGeom>
          <a:solidFill>
            <a:srgbClr val="FBF3E6"/>
          </a:solidFill>
          <a:ln w="12700">
            <a:solidFill>
              <a:srgbClr val="FBF3E6"/>
            </a:solidFill>
            <a:prstDash val="solid"/>
          </a:ln>
        </p:spPr>
      </p:sp>
      <p:sp>
        <p:nvSpPr>
          <p:cNvPr id="20" name="Shape 18"/>
          <p:cNvSpPr/>
          <p:nvPr/>
        </p:nvSpPr>
        <p:spPr>
          <a:xfrm>
            <a:off x="9011183" y="1463040"/>
            <a:ext cx="2613584" cy="54864"/>
          </a:xfrm>
          <a:prstGeom prst="rect">
            <a:avLst/>
          </a:prstGeom>
          <a:solidFill>
            <a:srgbClr val="C8892B"/>
          </a:solidFill>
          <a:ln w="12700">
            <a:solidFill>
              <a:srgbClr val="333333"/>
            </a:solidFill>
            <a:prstDash val="solid"/>
          </a:ln>
        </p:spPr>
      </p:sp>
      <p:sp>
        <p:nvSpPr>
          <p:cNvPr id="21" name="Text 19"/>
          <p:cNvSpPr/>
          <p:nvPr/>
        </p:nvSpPr>
        <p:spPr>
          <a:xfrm>
            <a:off x="9194063" y="1682496"/>
            <a:ext cx="2247824" cy="278892"/>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IRIS TRIAL, CRICOID PRESSURE VERSUS SHAM, JAMA SURG 2019</a:t>
            </a:r>
            <a:endParaRPr lang="en-US" sz="900" dirty="0"/>
          </a:p>
        </p:txBody>
      </p:sp>
      <p:sp>
        <p:nvSpPr>
          <p:cNvPr id="22" name="Text 20"/>
          <p:cNvSpPr/>
          <p:nvPr/>
        </p:nvSpPr>
        <p:spPr>
          <a:xfrm>
            <a:off x="9194063" y="2016252"/>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Extending the trial result to pregnancy or outside the operating room</a:t>
            </a:r>
            <a:endParaRPr lang="en-US" sz="1400" dirty="0"/>
          </a:p>
        </p:txBody>
      </p:sp>
      <p:sp>
        <p:nvSpPr>
          <p:cNvPr id="23" name="Text 21"/>
          <p:cNvSpPr/>
          <p:nvPr/>
        </p:nvSpPr>
        <p:spPr>
          <a:xfrm>
            <a:off x="9194063" y="2721864"/>
            <a:ext cx="224782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IRIS enrolled patients undergoing anaesthesia with rapid sequence induction in ten academic centres and its authors state that further studies are required in pregnant women and outside the operating room. Neither population was answered by this trial.</a:t>
            </a:r>
            <a:endParaRPr lang="en-US" sz="1150" dirty="0"/>
          </a:p>
        </p:txBody>
      </p:sp>
      <p:sp>
        <p:nvSpPr>
          <p:cNvPr id="24"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PEARLS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experience adds</a:t>
            </a:r>
            <a:endParaRPr lang="en-US" sz="2700" dirty="0"/>
          </a:p>
        </p:txBody>
      </p:sp>
      <p:sp>
        <p:nvSpPr>
          <p:cNvPr id="4" name="Shape 2"/>
          <p:cNvSpPr/>
          <p:nvPr/>
        </p:nvSpPr>
        <p:spPr>
          <a:xfrm>
            <a:off x="566928" y="1463040"/>
            <a:ext cx="3551834" cy="4681728"/>
          </a:xfrm>
          <a:prstGeom prst="roundRect">
            <a:avLst>
              <a:gd name="adj" fmla="val 1545"/>
            </a:avLst>
          </a:prstGeom>
          <a:solidFill>
            <a:srgbClr val="F4F6F8"/>
          </a:solidFill>
          <a:ln w="12700">
            <a:solidFill>
              <a:srgbClr val="F4F6F8"/>
            </a:solidFill>
            <a:prstDash val="solid"/>
          </a:ln>
        </p:spPr>
      </p:sp>
      <p:sp>
        <p:nvSpPr>
          <p:cNvPr id="5" name="Shape 3"/>
          <p:cNvSpPr/>
          <p:nvPr/>
        </p:nvSpPr>
        <p:spPr>
          <a:xfrm>
            <a:off x="566928" y="1463040"/>
            <a:ext cx="3551834" cy="54864"/>
          </a:xfrm>
          <a:prstGeom prst="rect">
            <a:avLst/>
          </a:prstGeom>
          <a:solidFill>
            <a:srgbClr val="1C7293"/>
          </a:solidFill>
          <a:ln w="12700">
            <a:solidFill>
              <a:srgbClr val="333333"/>
            </a:solidFill>
            <a:prstDash val="solid"/>
          </a:ln>
        </p:spPr>
      </p:sp>
      <p:sp>
        <p:nvSpPr>
          <p:cNvPr id="6" name="Text 4"/>
          <p:cNvSpPr/>
          <p:nvPr/>
        </p:nvSpPr>
        <p:spPr>
          <a:xfrm>
            <a:off x="749808"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EFFECTIVENESS AND RISKS OF CRICOID PRESSURE IN THE ED, EMERG MED AUSTRALAS 2022</a:t>
            </a:r>
            <a:endParaRPr lang="en-US" sz="900" dirty="0"/>
          </a:p>
        </p:txBody>
      </p:sp>
      <p:sp>
        <p:nvSpPr>
          <p:cNvPr id="7" name="Text 5"/>
          <p:cNvSpPr/>
          <p:nvPr/>
        </p:nvSpPr>
        <p:spPr>
          <a:xfrm>
            <a:off x="749808" y="2016252"/>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Aspiration happened in both arms of every study that looked</a:t>
            </a:r>
            <a:endParaRPr lang="en-US" sz="1400" dirty="0"/>
          </a:p>
        </p:txBody>
      </p:sp>
      <p:sp>
        <p:nvSpPr>
          <p:cNvPr id="8" name="Text 6"/>
          <p:cNvSpPr/>
          <p:nvPr/>
        </p:nvSpPr>
        <p:spPr>
          <a:xfrm>
            <a:off x="749808" y="2504948"/>
            <a:ext cx="3186074" cy="342036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emergency department systematic review found that aspiration occurred regardless of whether cricoid pressure was applied, and that first-pass success was not reduced by it — but the authors are explicit that three studies are not enough to draw firm conclusions either way.</a:t>
            </a:r>
            <a:endParaRPr lang="en-US" sz="1150" dirty="0"/>
          </a:p>
        </p:txBody>
      </p:sp>
      <p:sp>
        <p:nvSpPr>
          <p:cNvPr id="9" name="Shape 7"/>
          <p:cNvSpPr/>
          <p:nvPr/>
        </p:nvSpPr>
        <p:spPr>
          <a:xfrm>
            <a:off x="4319930" y="1463040"/>
            <a:ext cx="3551834" cy="4681728"/>
          </a:xfrm>
          <a:prstGeom prst="roundRect">
            <a:avLst>
              <a:gd name="adj" fmla="val 1545"/>
            </a:avLst>
          </a:prstGeom>
          <a:solidFill>
            <a:srgbClr val="F4F6F8"/>
          </a:solidFill>
          <a:ln w="12700">
            <a:solidFill>
              <a:srgbClr val="F4F6F8"/>
            </a:solidFill>
            <a:prstDash val="solid"/>
          </a:ln>
        </p:spPr>
      </p:sp>
      <p:sp>
        <p:nvSpPr>
          <p:cNvPr id="10" name="Shape 8"/>
          <p:cNvSpPr/>
          <p:nvPr/>
        </p:nvSpPr>
        <p:spPr>
          <a:xfrm>
            <a:off x="4319930" y="1463040"/>
            <a:ext cx="3551834" cy="54864"/>
          </a:xfrm>
          <a:prstGeom prst="rect">
            <a:avLst/>
          </a:prstGeom>
          <a:solidFill>
            <a:srgbClr val="1C7293"/>
          </a:solidFill>
          <a:ln w="12700">
            <a:solidFill>
              <a:srgbClr val="333333"/>
            </a:solidFill>
            <a:prstDash val="solid"/>
          </a:ln>
        </p:spPr>
      </p:sp>
      <p:sp>
        <p:nvSpPr>
          <p:cNvPr id="11" name="Text 9"/>
          <p:cNvSpPr/>
          <p:nvPr/>
        </p:nvSpPr>
        <p:spPr>
          <a:xfrm>
            <a:off x="4502810" y="1682496"/>
            <a:ext cx="318607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CLINICAL USE OF CRICOID PRESSURE: FIRST, DO NO HARM, ANESTH ANALG 2021</a:t>
            </a:r>
            <a:endParaRPr lang="en-US" sz="900" dirty="0"/>
          </a:p>
        </p:txBody>
      </p:sp>
      <p:sp>
        <p:nvSpPr>
          <p:cNvPr id="12" name="Text 10"/>
          <p:cNvSpPr/>
          <p:nvPr/>
        </p:nvSpPr>
        <p:spPr>
          <a:xfrm>
            <a:off x="4502810" y="2016252"/>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disagreement is between guidelines, not between doctors and evidence</a:t>
            </a:r>
            <a:endParaRPr lang="en-US" sz="1400" dirty="0"/>
          </a:p>
        </p:txBody>
      </p:sp>
      <p:sp>
        <p:nvSpPr>
          <p:cNvPr id="13" name="Text 11"/>
          <p:cNvSpPr/>
          <p:nvPr/>
        </p:nvSpPr>
        <p:spPr>
          <a:xfrm>
            <a:off x="4502810" y="2721864"/>
            <a:ext cx="3186074" cy="3203448"/>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Some rapid sequence induction guidelines recommend cricoid pressure and other international guidelines do not, and the available data are inadequate to impose a clinical guideline in either direction; practice differs between US and international practitioners for that reason.</a:t>
            </a:r>
            <a:endParaRPr lang="en-US" sz="1150" dirty="0"/>
          </a:p>
        </p:txBody>
      </p:sp>
      <p:sp>
        <p:nvSpPr>
          <p:cNvPr id="14" name="Shape 12"/>
          <p:cNvSpPr/>
          <p:nvPr/>
        </p:nvSpPr>
        <p:spPr>
          <a:xfrm>
            <a:off x="8072933" y="1463040"/>
            <a:ext cx="3551834" cy="4681728"/>
          </a:xfrm>
          <a:prstGeom prst="roundRect">
            <a:avLst>
              <a:gd name="adj" fmla="val 1545"/>
            </a:avLst>
          </a:prstGeom>
          <a:solidFill>
            <a:srgbClr val="F4F6F8"/>
          </a:solidFill>
          <a:ln w="12700">
            <a:solidFill>
              <a:srgbClr val="F4F6F8"/>
            </a:solidFill>
            <a:prstDash val="solid"/>
          </a:ln>
        </p:spPr>
      </p:sp>
      <p:sp>
        <p:nvSpPr>
          <p:cNvPr id="15" name="Shape 13"/>
          <p:cNvSpPr/>
          <p:nvPr/>
        </p:nvSpPr>
        <p:spPr>
          <a:xfrm>
            <a:off x="8072933" y="1463040"/>
            <a:ext cx="3551834" cy="54864"/>
          </a:xfrm>
          <a:prstGeom prst="rect">
            <a:avLst/>
          </a:prstGeom>
          <a:solidFill>
            <a:srgbClr val="1C7293"/>
          </a:solidFill>
          <a:ln w="12700">
            <a:solidFill>
              <a:srgbClr val="333333"/>
            </a:solidFill>
            <a:prstDash val="solid"/>
          </a:ln>
        </p:spPr>
      </p:sp>
      <p:sp>
        <p:nvSpPr>
          <p:cNvPr id="16" name="Text 14"/>
          <p:cNvSpPr/>
          <p:nvPr/>
        </p:nvSpPr>
        <p:spPr>
          <a:xfrm>
            <a:off x="8255813" y="1682496"/>
            <a:ext cx="318607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Name the person and agree the release word</a:t>
            </a:r>
            <a:endParaRPr lang="en-US" sz="1400" dirty="0"/>
          </a:p>
        </p:txBody>
      </p:sp>
      <p:sp>
        <p:nvSpPr>
          <p:cNvPr id="17" name="Text 15"/>
          <p:cNvSpPr/>
          <p:nvPr/>
        </p:nvSpPr>
        <p:spPr>
          <a:xfrm>
            <a:off x="8255813" y="2171192"/>
            <a:ext cx="3186074" cy="375412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Before induction, say who is applying it, where their fingers go, and the exact word that means let go. A pair of hands on the neck that nobody has briefed is a pair of hands nobody can call off.</a:t>
            </a:r>
            <a:endParaRPr lang="en-US" sz="1150" dirty="0"/>
          </a:p>
        </p:txBody>
      </p:sp>
      <p:sp>
        <p:nvSpPr>
          <p:cNvPr id="18" name="Text 1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12 randomised trials in 4,862 patients, cricoid pressure did not reduce aspiration, but it worsened first-attempt success, added nearly 7 seconds to intubation and worsened the laryngoscopic view.</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Applying cricoid pressure significantly decreases the success rate of initial laryngeal mask airway insertion, requiring its removal for successful placement.</a:t>
            </a:r>
            <a:endParaRPr lang="en-US" sz="1150" dirty="0"/>
          </a:p>
        </p:txBody>
      </p:sp>
      <p:sp>
        <p:nvSpPr>
          <p:cNvPr id="15" name="Shape 13"/>
          <p:cNvSpPr/>
          <p:nvPr/>
        </p:nvSpPr>
        <p:spPr>
          <a:xfrm>
            <a:off x="566928" y="3489350"/>
            <a:ext cx="11057839" cy="647395"/>
          </a:xfrm>
          <a:prstGeom prst="roundRect">
            <a:avLst>
              <a:gd name="adj" fmla="val 8475"/>
            </a:avLst>
          </a:prstGeom>
          <a:solidFill>
            <a:srgbClr val="FBF3E6"/>
          </a:solidFill>
          <a:ln w="12700">
            <a:solidFill>
              <a:srgbClr val="FBF3E6"/>
            </a:solidFill>
            <a:prstDash val="solid"/>
          </a:ln>
        </p:spPr>
      </p:sp>
      <p:sp>
        <p:nvSpPr>
          <p:cNvPr id="16" name="Shape 14"/>
          <p:cNvSpPr/>
          <p:nvPr/>
        </p:nvSpPr>
        <p:spPr>
          <a:xfrm>
            <a:off x="566928" y="3544214"/>
            <a:ext cx="41148" cy="537667"/>
          </a:xfrm>
          <a:prstGeom prst="rect">
            <a:avLst/>
          </a:prstGeom>
          <a:solidFill>
            <a:srgbClr val="C8892B"/>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C8892B"/>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oesophagus already lies lateral to the cricoid in more than half of necks, and applying cricoid pressure displaces it further sideways while also compressing the airway in 81%.</a:t>
            </a:r>
            <a:endParaRPr lang="en-US" sz="1150" dirty="0"/>
          </a:p>
        </p:txBody>
      </p:sp>
      <p:sp>
        <p:nvSpPr>
          <p:cNvPr id="20" name="Shape 18"/>
          <p:cNvSpPr/>
          <p:nvPr/>
        </p:nvSpPr>
        <p:spPr>
          <a:xfrm>
            <a:off x="566928" y="4264762"/>
            <a:ext cx="11057839" cy="647395"/>
          </a:xfrm>
          <a:prstGeom prst="roundRect">
            <a:avLst>
              <a:gd name="adj" fmla="val 8475"/>
            </a:avLst>
          </a:prstGeom>
          <a:solidFill>
            <a:srgbClr val="FBF3E6"/>
          </a:solidFill>
          <a:ln w="12700">
            <a:solidFill>
              <a:srgbClr val="FBF3E6"/>
            </a:solidFill>
            <a:prstDash val="solid"/>
          </a:ln>
        </p:spPr>
      </p:sp>
      <p:sp>
        <p:nvSpPr>
          <p:cNvPr id="21" name="Shape 19"/>
          <p:cNvSpPr/>
          <p:nvPr/>
        </p:nvSpPr>
        <p:spPr>
          <a:xfrm>
            <a:off x="566928" y="4319626"/>
            <a:ext cx="41148" cy="537667"/>
          </a:xfrm>
          <a:prstGeom prst="rect">
            <a:avLst/>
          </a:prstGeom>
          <a:solidFill>
            <a:srgbClr val="C8892B"/>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C8892B"/>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Rapid Sequence Induction (RSI) was used in 82% of patients undergoing tracheal intubation in this cohort.</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Current data are inadequate to mandate either continuing or abandoning cricoid pressure, and no universally accepted standard exists for the high-risk aspiration patient.</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12 randomised trials in 4,862 patients, cricoid pressure did not reduce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Heart &amp; lung : the journal of critical care 2020</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oesophagus already lies lateral to the cricoid in more than half of necks</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Anesthesiology 2003</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Rapid Sequence Induction (RSI) was used in 82% of patients undergoing tracheal</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BMC anesthesiology 2024</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Current data are inadequate to mandate either continuing or abandoning cricoid pressure</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2021</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Across 12 randomised trials in 4,862 patients, cricoid pressure did not reduce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Walk me through your setup for this before we start.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are you watching on the monitor that would tell you this is going wrong?</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first move if it does?</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you want ready in the room before induction?</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45-year-old with a small bowel obstruction needs an emergency laparotomy. The resident sets up for a rapid sequence induction and asks whether you want cricoid pressure, and who should apply it.</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An MRI study examined the position of the oesophagus relative to the cricoid and the effect of applying cricoid pressure. Where does the oesophagus lie in most necks at baseline, what does cricoid pressure do to its position, and what happens to the airway?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oesophagus already lies lateral to the cricoid in more than half of necks. Applying cricoid pressure displaces it further sideways, and it also compresses the airway in 81% of subjects.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anatomy is not on the side of the manoeuvre — in most necks you are pushing a laterally placed oesophagus further aside while narrowing the airway.</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Cricoid Pressure Displaces the Esophagus: An Observational Study Using Magnetic Resonance Imaging, Anesthesiology 2003 · PMID 12826843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Pooled randomised trials of cricoid pressure during intubation found no reduction in aspiration. Describe the intubation-related harms found in that same pooled analysis, so you can state what you are giving up when you apply it.</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Across 12 randomised trials in 4,862 patients, cricoid pressure did not reduce aspiration, and it worsened first-attempt success, added nearly 7 seconds to intubation and worsened the laryngoscopic view.</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If the manoeuvre does not reduce aspiration but costs you the view, the first attempt and seven seconds, the trade is going the wrong way.</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Cricoid Pressure During Intubation: A Systematic Review and Meta-Analysis of Randomised Controlled Trials, Heart &amp; lung : the journal of critical care 2020 · PMID 31685271</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You have decided to use cricoid force during a rapid sequence induction performed with a videolaryngoscope. Based on modern evidence, what effect should you expect on your ability to intubate, and what two things can improve how the force is applied?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Modern evidence suggests cricoid force does not meaningfully impair successful intubation when videolaryngoscopy is used. Where it is applied, it may be improved by ultrasound localisation and by a trained assistant.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If you are going to apply cricoid force, the videolaryngoscope blunts the cost, and who applies it and where matters more than whether you apply it.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Cricoid Force: Anatomic, Physiologic, and Clinical Concepts, Anesthesiology 2025 · PMID 40923828</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resident asks you to give a definitive answer on whether cricoid pressure should be used in the patient at high risk of aspiration. Explain what the current state of the evidence permits you to say, and why you cannot give a categorical answer either way.</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Current data are inadequate to mandate either continuing or abandoning cricoid pressure, and no universally accepted standard exists for the high-risk aspiration patient. The evidence does not support a categorical instruction in either direction, so the honest answer is that this remains a matter of local practice and individual judgement rather than a settled standard.</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Being able to say the evidence does not settle this is a better answer than confidently picking a side that the data cannot support.</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The Clinical Use of Cricoid Pressure: First, Do No Harm, Anesthesia and analgesia 2021 · PMID 31397697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31"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Cricoid Pressure During Intubation: A Systematic Review and Meta-Analysis of Randomised Controlled Trials, Heart &amp; lung : the journal of critical care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31685271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Cricoid Pressure Displaces the Esophagus: An Observational Study Using Magnetic Resonance Imaging, Anesthesiology 2003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12826843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Airway Management and Pulmonary Aspiration During Surgical Interventions in Pregnant Women in the 2nd/3rd Trimester and Immediate Postpartum - A Retrospective Study in a Tertiary Care University Hospital, BMC anesthesiology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38702641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The Clinical Use of Cricoid Pressure: First, Do No Harm, Anesthesia and analgesia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31397697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Cricoid Pressure May Prevent Insertion of the Laryngeal Mask Airway, British journal of anaesthesia 1992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1467077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Cricoid Force: Anatomic, Physiologic, and Clinical Concepts, Anesthesiology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40923828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IRIS trial, cricoid pressure versus sham, JAMA Surg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30347104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Cricoid pressure and failed intubation RCT, Anesthesiology 2005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15681945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Effectiveness and risks of cricoid pressure in the ED, Emerg Med Australas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35577760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Across 12 randomised trials in 4,862 patients, cricoid pressure did not reduce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Heart &amp; lung : the journal of crit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12 randomised trials in 4,862 patients, cricoid pressure did not reduce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2003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oesophagus already lies lateral to the cricoid in more than half of necks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Rapid Sequence Induction (RSI) was used in 82% of patients undergoing tracheal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Current data are inadequate to mandate either continuing or abandoning cricoid pressure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Applying cricoid pressure significantly decreases the success rate of initial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Modern evidence suggests cricoid force does not meaningfully impair successful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Across 12 randomised trials in 4,862 patients, cricoid pressure did not reduce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Heart &amp; lung : the journal of crit</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12 randomised trials in 4,862 patients, cricoid pressure did not reduce aspiration, but it worsened first-attempt success, added nearly 7 seconds to intubation and worsened the laryngoscopic view.</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Cricoid Pressure During Intubation: A Systematic Review and Meta-Analysis of Randomised Controlled Trials, Heart &amp; lung : the journal of critical care 2020 · PMID 31685271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Cricoid pressure did not reduce aspiration, and worsened the view</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12 randomised trials, 4,862 patients.</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 protection against aspiration; worse first-attempt success and a worse laryngoscopic view.</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Cricoid Pressure During Intubation: A Systematic Review and Meta-Analysis of Randomised Controlled Trials, Heart &amp; lung : the journal of critical care 2020 · PMID 31685271</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Applying cricoid pressure significantly decreases the success rate of initial</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Applying cricoid pressure significantly decreases the success rate of initial laryngeal mask airway insertion, requiring its removal for successful placement.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Cricoid Pressure May Prevent Insertion of the Laryngeal Mask Airway, British journal of anaesthesia 1992 · PMID 1467077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BF3E6"/>
          </a:solidFill>
          <a:ln w="12700">
            <a:solidFill>
              <a:srgbClr val="FBF3E6"/>
            </a:solidFill>
            <a:prstDash val="solid"/>
          </a:ln>
        </p:spPr>
      </p:sp>
      <p:sp>
        <p:nvSpPr>
          <p:cNvPr id="6" name="Shape 4"/>
          <p:cNvSpPr/>
          <p:nvPr/>
        </p:nvSpPr>
        <p:spPr>
          <a:xfrm>
            <a:off x="566928" y="1938528"/>
            <a:ext cx="2613584" cy="54864"/>
          </a:xfrm>
          <a:prstGeom prst="rect">
            <a:avLst/>
          </a:prstGeom>
          <a:solidFill>
            <a:srgbClr val="C8892B"/>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ANESTHESIOLOGY 2003</a:t>
            </a:r>
            <a:endParaRPr lang="en-US" sz="900" dirty="0"/>
          </a:p>
        </p:txBody>
      </p:sp>
      <p:sp>
        <p:nvSpPr>
          <p:cNvPr id="8" name="Text 6"/>
          <p:cNvSpPr/>
          <p:nvPr/>
        </p:nvSpPr>
        <p:spPr>
          <a:xfrm>
            <a:off x="749808"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oesophagus already lies lateral to the cricoid in more than half of necks</a:t>
            </a:r>
            <a:endParaRPr lang="en-US" sz="1400" dirty="0"/>
          </a:p>
        </p:txBody>
      </p:sp>
      <p:sp>
        <p:nvSpPr>
          <p:cNvPr id="9" name="Text 7"/>
          <p:cNvSpPr/>
          <p:nvPr/>
        </p:nvSpPr>
        <p:spPr>
          <a:xfrm>
            <a:off x="749808"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oesophagus already lies lateral to the cricoid in more than half of necks</a:t>
            </a:r>
            <a:endParaRPr lang="en-US" sz="1150" dirty="0"/>
          </a:p>
        </p:txBody>
      </p:sp>
      <p:sp>
        <p:nvSpPr>
          <p:cNvPr id="10" name="Shape 8"/>
          <p:cNvSpPr/>
          <p:nvPr/>
        </p:nvSpPr>
        <p:spPr>
          <a:xfrm>
            <a:off x="3381680" y="1938528"/>
            <a:ext cx="2613584" cy="4206240"/>
          </a:xfrm>
          <a:prstGeom prst="roundRect">
            <a:avLst>
              <a:gd name="adj" fmla="val 2099"/>
            </a:avLst>
          </a:prstGeom>
          <a:solidFill>
            <a:srgbClr val="FBF3E6"/>
          </a:solidFill>
          <a:ln w="12700">
            <a:solidFill>
              <a:srgbClr val="FBF3E6"/>
            </a:solidFill>
            <a:prstDash val="solid"/>
          </a:ln>
        </p:spPr>
      </p:sp>
      <p:sp>
        <p:nvSpPr>
          <p:cNvPr id="11" name="Shape 9"/>
          <p:cNvSpPr/>
          <p:nvPr/>
        </p:nvSpPr>
        <p:spPr>
          <a:xfrm>
            <a:off x="3381680" y="1938528"/>
            <a:ext cx="2613584" cy="54864"/>
          </a:xfrm>
          <a:prstGeom prst="rect">
            <a:avLst/>
          </a:prstGeom>
          <a:solidFill>
            <a:srgbClr val="C8892B"/>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BMC ANESTHESIOLOGY 2024</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Rapid Sequence Induction (RSI) was used in 82% of patients undergoing tracheal</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Rapid Sequence Induction (RSI) was used in 82% of patients undergoing tracheal intubation in this cohort.</a:t>
            </a:r>
            <a:endParaRPr lang="en-US" sz="1150" dirty="0"/>
          </a:p>
        </p:txBody>
      </p:sp>
      <p:sp>
        <p:nvSpPr>
          <p:cNvPr id="15" name="Shape 13"/>
          <p:cNvSpPr/>
          <p:nvPr/>
        </p:nvSpPr>
        <p:spPr>
          <a:xfrm>
            <a:off x="6196432" y="1938528"/>
            <a:ext cx="2613584" cy="4206240"/>
          </a:xfrm>
          <a:prstGeom prst="roundRect">
            <a:avLst>
              <a:gd name="adj" fmla="val 2099"/>
            </a:avLst>
          </a:prstGeom>
          <a:solidFill>
            <a:srgbClr val="FBF3E6"/>
          </a:solidFill>
          <a:ln w="12700">
            <a:solidFill>
              <a:srgbClr val="FBF3E6"/>
            </a:solidFill>
            <a:prstDash val="solid"/>
          </a:ln>
        </p:spPr>
      </p:sp>
      <p:sp>
        <p:nvSpPr>
          <p:cNvPr id="16" name="Shape 14"/>
          <p:cNvSpPr/>
          <p:nvPr/>
        </p:nvSpPr>
        <p:spPr>
          <a:xfrm>
            <a:off x="6196432" y="1938528"/>
            <a:ext cx="2613584" cy="54864"/>
          </a:xfrm>
          <a:prstGeom prst="rect">
            <a:avLst/>
          </a:prstGeom>
          <a:solidFill>
            <a:srgbClr val="C8892B"/>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ANESTHESIA AND ANALGESIA 2021</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Current data are inadequate to mandate either continuing or abandoning cricoid pressure</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Current data are inadequate to mandate either continuing or abandoning cricoid pressure</a:t>
            </a:r>
            <a:endParaRPr lang="en-US" sz="1150" dirty="0"/>
          </a:p>
        </p:txBody>
      </p:sp>
      <p:sp>
        <p:nvSpPr>
          <p:cNvPr id="20" name="Shape 18"/>
          <p:cNvSpPr/>
          <p:nvPr/>
        </p:nvSpPr>
        <p:spPr>
          <a:xfrm>
            <a:off x="9011183" y="1938528"/>
            <a:ext cx="2613584" cy="4206240"/>
          </a:xfrm>
          <a:prstGeom prst="roundRect">
            <a:avLst>
              <a:gd name="adj" fmla="val 2099"/>
            </a:avLst>
          </a:prstGeom>
          <a:solidFill>
            <a:srgbClr val="FBF3E6"/>
          </a:solidFill>
          <a:ln w="12700">
            <a:solidFill>
              <a:srgbClr val="FBF3E6"/>
            </a:solidFill>
            <a:prstDash val="solid"/>
          </a:ln>
        </p:spPr>
      </p:sp>
      <p:sp>
        <p:nvSpPr>
          <p:cNvPr id="21" name="Shape 19"/>
          <p:cNvSpPr/>
          <p:nvPr/>
        </p:nvSpPr>
        <p:spPr>
          <a:xfrm>
            <a:off x="9011183" y="1938528"/>
            <a:ext cx="2613584" cy="54864"/>
          </a:xfrm>
          <a:prstGeom prst="rect">
            <a:avLst/>
          </a:prstGeom>
          <a:solidFill>
            <a:srgbClr val="C8892B"/>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ANESTHESIOLOGY 2025</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Modern evidence suggests cricoid force does not meaningfully impair successful</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Modern evidence suggests cricoid force does not meaningfully impair successful intubation when videolaryngoscopy is used</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oesophagus already lies lateral to the cricoid in more than half of necks</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oesophagus already lies lateral to the cricoid in more than half of necks, and applying cricoid pressure displaces it further sideways while also compressing the airway in 81%.</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Cricoid Pressure Displaces the Esophagus: An Observational Study Using Magnetic Resonance Imaging, Anesthesiology 2003 · PMID 12826843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31</Slides>
  <Notes>31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Cricoid Pressure in Rapid Sequence Induction</dc:title>
  <dc:subject>Intraoperative teaching</dc:subject>
  <dc:creator>Intraop Teaching Companion</dc:creator>
  <cp:lastModifiedBy>Intraop Teaching Companion</cp:lastModifiedBy>
  <cp:revision>1</cp:revision>
  <dcterms:created xsi:type="dcterms:W3CDTF">2026-07-29T06:02:43Z</dcterms:created>
  <dcterms:modified xsi:type="dcterms:W3CDTF">2026-07-29T06:02:43Z</dcterms:modified>
</cp:coreProperties>
</file>