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AUTONOMIC DRUGS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3000" b="1" dirty="0">
                <a:solidFill>
                  <a:srgbClr val="FFFFFF"/>
                </a:solidFill>
                <a:latin typeface="Cambria" pitchFamily="34" charset="0"/>
                <a:ea typeface="Cambria" pitchFamily="34" charset="-122"/>
                <a:cs typeface="Cambria" pitchFamily="34" charset="-120"/>
              </a:rPr>
              <a:t>Heart Rate: Goals, Differential Diagnosis, and the Drugs That Change It</a:t>
            </a:r>
            <a:endParaRPr lang="en-US" sz="3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6.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Pharmacology · Autonomic Drugs</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Esmolol is a cardioselective beta-1 blocker with rapid onset and a short durat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Clin Pharmacokinet</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Esmolol is a cardioselective beta-1 blocker with rapid onset and a short duration of action, which is exactly why it suits a heart rate you want under control within minutes and are willing to hand back afterwards; its main tolerability cost is hypotension, and that hypotension is itself rapidly reversible.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Wiest et al., Clin Pharmacokinet 2012 · PMID 22515557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Labetalol antagonises alpha-1 as well as beta-1 and beta-2 receptors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Drug Intell Clin Pharm</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Labetalol antagonises alpha-1 as well as beta-1 and beta-2 receptors, so it lowers blood pressure and peripheral resistance with a less pronounced fall in heart rate than a pure beta-blocker, while metoprolol is the longer-acting beta-1 choice — and POISE is the reason nobody starts a beta-blocker on the morning of surgery, because extended-release metoprolol cut myocardial infarction from 5.7% to 4.2% but raised stroke from 0.5% to 1.0% and death from 2.3% to 3.1%.</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Carter, Drug Intell Clin Pharm 1983 · PMID 6354658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top of the adult range is the end that tracks with harm: in the VISION cohort a maximum intraoperative heart rate above 100 beats per minute was associated with myocardial injury, myocardial infarction and 30-day mortality, and a separate cohort analysis found the definition of intraoperative tachycardia with the strongest predictive power for death and infarction was a heart rate of at least 100 sustained for at least 30 minutes.</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bottom of the range is far less frightening than residents expect — in the same VISION analysis a minimum intraoperative heart rate below 55 beats per minute was associated with less myocardial injury and lower mortality, and a retrospective analysis of time spent above 90 beats per minute found no association with myocardial injury at all, so a slow rate with a good pressure is a number to explain rather than a number to chase.</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Most intraoperative bradycardia in a healthy adult is drug or reflex rather than disease: in a multivariable analysis of adult surgical records the strongest predictor was the absence of anticholinergic premedication, with propofol induction and neuraxial blockade adding risk, and neostigmine-glycopyrrolate reversal is itself a dose-dependent cause of both bradycardia and tachycardia in the same patient.</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Glycopyrrolate and atropine both raise heart rate, but glycopyrrolate protects better against neostigmine-induced bradycardia while producing less initial tachycardia, fewer arrhythmias and less junctional rhythm, whereas intravenous atropine produces the more marked and more immediate tachycardia — which is why glycopyrrolate is the routine partner for neostigmine and atropine is what you reach for when you need rate right now.</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Esmolol is a cardioselective beta-1 blocker with rapid onset and a short duration of action, which is exactly why it suits a heart rate you want under control within minutes and are willing to hand back afterwards; its main tolerability cost is hypotension, and that hypotension is itself rapidly reversible.</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077716"/>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top of the adult range is the end that tracks with harm</a:t>
            </a:r>
            <a:endParaRPr lang="en-US" sz="1400" dirty="0"/>
          </a:p>
        </p:txBody>
      </p:sp>
      <p:sp>
        <p:nvSpPr>
          <p:cNvPr id="7" name="Text 5"/>
          <p:cNvSpPr/>
          <p:nvPr/>
        </p:nvSpPr>
        <p:spPr>
          <a:xfrm>
            <a:off x="749808" y="2388108"/>
            <a:ext cx="2247824" cy="2933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 Analg 2018</a:t>
            </a:r>
            <a:endParaRPr lang="en-US" sz="1150" dirty="0"/>
          </a:p>
        </p:txBody>
      </p:sp>
      <p:sp>
        <p:nvSpPr>
          <p:cNvPr id="8" name="Shape 6"/>
          <p:cNvSpPr/>
          <p:nvPr/>
        </p:nvSpPr>
        <p:spPr>
          <a:xfrm>
            <a:off x="3381680" y="1463040"/>
            <a:ext cx="2613584" cy="4077716"/>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bottom of the range is far less frightening than residents expect — in the</a:t>
            </a:r>
            <a:endParaRPr lang="en-US" sz="1400" dirty="0"/>
          </a:p>
        </p:txBody>
      </p:sp>
      <p:sp>
        <p:nvSpPr>
          <p:cNvPr id="11" name="Text 9"/>
          <p:cNvSpPr/>
          <p:nvPr/>
        </p:nvSpPr>
        <p:spPr>
          <a:xfrm>
            <a:off x="3564560"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 Analg 2018</a:t>
            </a:r>
            <a:endParaRPr lang="en-US" sz="1150" dirty="0"/>
          </a:p>
        </p:txBody>
      </p:sp>
      <p:sp>
        <p:nvSpPr>
          <p:cNvPr id="12" name="Shape 10"/>
          <p:cNvSpPr/>
          <p:nvPr/>
        </p:nvSpPr>
        <p:spPr>
          <a:xfrm>
            <a:off x="6196432" y="1463040"/>
            <a:ext cx="2613584" cy="4077716"/>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Most intraoperative bradycardia in a healthy adult is drug or reflex rather th</a:t>
            </a:r>
            <a:endParaRPr lang="en-US" sz="1400" dirty="0"/>
          </a:p>
        </p:txBody>
      </p:sp>
      <p:sp>
        <p:nvSpPr>
          <p:cNvPr id="15" name="Text 13"/>
          <p:cNvSpPr/>
          <p:nvPr/>
        </p:nvSpPr>
        <p:spPr>
          <a:xfrm>
            <a:off x="6379312"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 Anesth 2007</a:t>
            </a:r>
            <a:endParaRPr lang="en-US" sz="1150" dirty="0"/>
          </a:p>
        </p:txBody>
      </p:sp>
      <p:sp>
        <p:nvSpPr>
          <p:cNvPr id="16" name="Shape 14"/>
          <p:cNvSpPr/>
          <p:nvPr/>
        </p:nvSpPr>
        <p:spPr>
          <a:xfrm>
            <a:off x="9011183" y="1463040"/>
            <a:ext cx="2613584" cy="4077716"/>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Glycopyrrolate and atropine both raise heart rate, but glycopyrrolate protects</a:t>
            </a:r>
            <a:endParaRPr lang="en-US" sz="1400" dirty="0"/>
          </a:p>
        </p:txBody>
      </p:sp>
      <p:sp>
        <p:nvSpPr>
          <p:cNvPr id="19" name="Text 17"/>
          <p:cNvSpPr/>
          <p:nvPr/>
        </p:nvSpPr>
        <p:spPr>
          <a:xfrm>
            <a:off x="9194063"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 Analg 1977</a:t>
            </a:r>
            <a:endParaRPr lang="en-US" sz="1150" dirty="0"/>
          </a:p>
        </p:txBody>
      </p:sp>
      <p:sp>
        <p:nvSpPr>
          <p:cNvPr id="20" name="Shape 18"/>
          <p:cNvSpPr/>
          <p:nvPr/>
        </p:nvSpPr>
        <p:spPr>
          <a:xfrm>
            <a:off x="566928" y="5540756"/>
            <a:ext cx="11057839" cy="604012"/>
          </a:xfrm>
          <a:prstGeom prst="roundRect">
            <a:avLst>
              <a:gd name="adj" fmla="val 7569"/>
            </a:avLst>
          </a:prstGeom>
          <a:solidFill>
            <a:srgbClr val="12233F"/>
          </a:solidFill>
          <a:ln w="12700">
            <a:solidFill>
              <a:srgbClr val="333333"/>
            </a:solidFill>
            <a:prstDash val="solid"/>
          </a:ln>
        </p:spPr>
      </p:sp>
      <p:sp>
        <p:nvSpPr>
          <p:cNvPr id="21" name="Text 19"/>
          <p:cNvSpPr/>
          <p:nvPr/>
        </p:nvSpPr>
        <p:spPr>
          <a:xfrm>
            <a:off x="841248" y="5632196"/>
            <a:ext cx="10509199" cy="42113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heart rate is a symptom, not a diagnosis: find the reason before you reach for a drug, and if you do reach, pick the one whose duration matches how long you want to own the effect.</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heart rate moved and the blood pressure did not — what does that combination tell you that either number alone does not?</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Before you treat this rate, what have you actually excluded: light anaesthesia, hypovolaemia, pain, hypercarbia, fever, the surgeon pulling on something?</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long do you want this effect to last? Now pick the drug whose duration matches that answer.</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If you slow this heart and the blood pressure follows it down, what is your next move — and do you have it drawn up?</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You are anaesthetising a 68-year-old with hypertension and a remote drug-eluting stent for an open right hemicolectomy. Forty minutes in, at roughly 1 MAC of sevoflurane, with the blood pressure stable at 118/70 and the surgeon working deep in the pelvis, the heart rate climbs from 72 to 118 and stays there. The examiner wants you to talk through what you would consider before you touch a syringe, what you would do first, and — if you decided the rate itself needed treating — which drug you would give, at what dose, and how long you expect that decision to bind you.</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Abbott et al., Anesth Analg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29077608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Shcherbakov et al., Eur J Anaesthesiol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34690273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Ruetzler et al., Eur J Anaesthesiol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30507620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Yorozu et al., J Anesth 2007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17458640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Shay et al., Anesth Analg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30896593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Ostheimer, Anesth Analg 1977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322545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Oduro, Can Anaesth Soc J 1975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1139387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Takkunen et al., Acta Anaesthesiol Scand 1984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6485732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Wiest et al., Clin Pharmacokinet 2012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22515557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Garnock-Jones, Drugs 2012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22191799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Carter, Drug Intell Clin Pharm 1983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6354658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Devereaux et al., Lancet 2008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18479744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A heart rate is a symptom, not a diagnosis: find the reason before you reach for a drug, and if you do reach, pick the one whose duration matches how long you want to own the effect.</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 Analg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top of the adult range is the end that tracks with harm</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 Analg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bottom of the range is far less frightening than residents expect — in the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 Anesth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Most intraoperative bradycardia in a healthy adult is drug or reflex rather 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1977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 Analg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Glycopyrrolate and atropine both raise heart rate, but glycopyrrolate protects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Clin Pharmacokinet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Esmolol is a cardioselective beta-1 blocker with rapid onset and a short durat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1983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Drug Intell Clin Pharm</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Labetalol antagonises alpha-1 as well as beta-1 and beta-2 receptors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12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 ANALG 2018</a:t>
            </a:r>
            <a:endParaRPr lang="en-US" sz="900" dirty="0"/>
          </a:p>
        </p:txBody>
      </p:sp>
      <p:sp>
        <p:nvSpPr>
          <p:cNvPr id="8" name="Text 6"/>
          <p:cNvSpPr/>
          <p:nvPr/>
        </p:nvSpPr>
        <p:spPr>
          <a:xfrm>
            <a:off x="749808"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top of the adult range is the end that tracks with harm</a:t>
            </a:r>
            <a:endParaRPr lang="en-US" sz="1400" dirty="0"/>
          </a:p>
        </p:txBody>
      </p:sp>
      <p:sp>
        <p:nvSpPr>
          <p:cNvPr id="9" name="Text 7"/>
          <p:cNvSpPr/>
          <p:nvPr/>
        </p:nvSpPr>
        <p:spPr>
          <a:xfrm>
            <a:off x="749808"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top of the adult range is the end that tracks with harm: in the VISION cohort a maximum intraoperative heart rate above 100 beats per minute was…</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 ANALG 2018</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bottom of the range is far less frightening than residents expect — in the</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bottom of the range is far less frightening than residents expect — in the same VISION analysis a minimum intraoperative heart rate below 55…</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 ANESTH 2007</a:t>
            </a:r>
            <a:endParaRPr lang="en-US" sz="900" dirty="0"/>
          </a:p>
        </p:txBody>
      </p:sp>
      <p:sp>
        <p:nvSpPr>
          <p:cNvPr id="18" name="Text 16"/>
          <p:cNvSpPr/>
          <p:nvPr/>
        </p:nvSpPr>
        <p:spPr>
          <a:xfrm>
            <a:off x="6379312"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Most intraoperative bradycardia in a healthy adult is drug or reflex rather th</a:t>
            </a:r>
            <a:endParaRPr lang="en-US" sz="1400" dirty="0"/>
          </a:p>
        </p:txBody>
      </p:sp>
      <p:sp>
        <p:nvSpPr>
          <p:cNvPr id="19" name="Text 17"/>
          <p:cNvSpPr/>
          <p:nvPr/>
        </p:nvSpPr>
        <p:spPr>
          <a:xfrm>
            <a:off x="6379312"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Most intraoperative bradycardia in a healthy adult is drug or reflex rather than disease: in a multivariable analysis of adult surgical records the…</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 ANALG 1977</a:t>
            </a:r>
            <a:endParaRPr lang="en-US" sz="900" dirty="0"/>
          </a:p>
        </p:txBody>
      </p:sp>
      <p:sp>
        <p:nvSpPr>
          <p:cNvPr id="23" name="Text 21"/>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Glycopyrrolate and atropine both raise heart rate, but glycopyrrolate protects</a:t>
            </a:r>
            <a:endParaRPr lang="en-US" sz="1400" dirty="0"/>
          </a:p>
        </p:txBody>
      </p:sp>
      <p:sp>
        <p:nvSpPr>
          <p:cNvPr id="24" name="Text 22"/>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Glycopyrrolate and atropine both raise heart rate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The top of the adult range is the end that tracks with harm</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 Analg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top of the adult range is the end that tracks with harm: in the VISION cohort a maximum intraoperative heart rate above 100 beats per minute was associated with myocardial injury, myocardial infarction and 30-day mortality, and a separate cohort analysis found the definition of intraoperative tachycardia with the strongest predictive power for death and infarction was a heart rate of at least 100 sustained for at least 30 minutes.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Abbott et al., Anesth Analg 2018 · PMID 29077608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bottom of the range is far less frightening than residents expect — in the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 Analg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bottom of the range is far less frightening than residents expect — in the same VISION analysis a minimum intraoperative heart rate below 55 beats per minute was associated with less myocardial injury and lower mortality, and a retrospective analysis of time spent above 90 beats per minute found no association with myocardial injury at all, so a slow rate with a good pressure is a number to explain rather than a number to chase.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Abbott et al., Anesth Analg 2018 · PMID 29077608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Most intraoperative bradycardia in a healthy adult is drug or reflex rather th</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J Anesth</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Most intraoperative bradycardia in a healthy adult is drug or reflex rather than disease: in a multivariable analysis of adult surgical records the strongest predictor was the absence of anticholinergic premedication, with propofol induction and neuraxial blockade adding risk, and neostigmine-glycopyrrolate reversal is itself a dose-dependent cause of both bradycardia and tachycardia in the same patient.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Yorozu et al., J Anesth 2007 · PMID 17458640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Glycopyrrolate and atropine both raise heart rate, but glycopyrrolate protects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 Analg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Glycopyrrolate and atropine both raise heart rate, but glycopyrrolate protects better against neostigmine-induced bradycardia while producing less initial tachycardia, fewer arrhythmias and less junctional rhythm, whereas intravenous atropine produces the more marked and more immediate tachycardia — which is why glycopyrrolate is the routine partner for neostigmine and atropine is what you reach for when you need rate right now.</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Ostheimer, Anesth Analg 1977 · PMID 322545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Heart Rate: Goals, Differential Diagnosis, and the Drugs That Change It</dc:title>
  <dc:subject>Intraoperative teaching</dc:subject>
  <dc:creator>Intraop Teaching Companion</dc:creator>
  <cp:lastModifiedBy>Intraop Teaching Companion</cp:lastModifiedBy>
  <cp:revision>1</cp:revision>
  <dcterms:created xsi:type="dcterms:W3CDTF">2026-07-29T06:02:38Z</dcterms:created>
  <dcterms:modified xsi:type="dcterms:W3CDTF">2026-07-29T06:02:38Z</dcterms:modified>
</cp:coreProperties>
</file>