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found no evidence of an effect on any clinically important outcome. Glasgow Outcome Scale at six months showed no difference (risk ratio 0.82, 95% CI 0.48 to 1.40), nor did all-cause mortality (risk ratio 0.96, 95% CI 0.60 to 1.55) or total length of stay. The point estimate for uncontrolled intracranial pressure favoured hypertonic saline but did not reach significance (risk ratio 0.52, 95% CI 0.26 to 1.04). The harm identified was hypernatraemia, roughly twice as common with hypertonic saline (risk ratio 2.13, 95% CI 1.09 to 4.17). Most of the included trials were at unclear or high risk of bias and the evidence was rated low to very low certainty.. Set this beside the earlier meta-analyses and the shape of the evidence becomes clear: hypertonic saline moves intracranial pressure and cerebral perfusion pressure in some trials and at some time points, has never been shown to change six-month outcome, and carries a measurable sodium cost. This review is the most conservative of the three — here even the reduction in uncontrolled intracranial pressure did not reach statistical significance, on low to very low certainty evidence. That is enough to justify keeping it in the algorithm and not enough to justify claiming it is better. [Bernhardt K et al., Hypertonic Saline Versus Other Intracranial-Pressure-Lowering Agents for Patients with Acute Traumatic Brain Injury: A Systematic Review and Meta-analysis, Neurocrit Care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1.16 (95% CI 1.00 to 1.33) favouring hypertonic saline, with a mean intracranial pressure difference of 2.0 mmHg (95% CI -1.6 to 5.7). Note how narrow the margin is. The lower bound of the relative risk sits on 1.00 and the mean intracranial pressure difference crosses zero. The authors' own reading is that hypertonic saline may be superior and that a large multicentre trial is needed to settle first-line therapy — a 16% relative advantage in five small trials is a reason to keep hypertonic saline in the algorithm, not a reason to say mannitol has been beaten. [Kamel H et al., Hypertonic saline versus mannitol for the treatment of elevated intracranial pressure: a meta-analysis of randomized clinical trials, Crit Care Med 2011]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physiological endpoints favoured hypertonic saline, but only after a delay: intracranial pressure was no different at 30 to 60 minutes (mean difference -0.19 mmHg) and significantly lower after hypertonic saline at 90 to 120 minutes (mean difference -2.33 mmHg, 95% CI -3.17 to -1.50). Cerebral perfusion pressure was higher after hypertonic saline at both windows, by 5.48 and 9.08 mmHg. The patient-centred outcomes showed nothing: mortality did not differ (relative risk 0.69, 95% CI 0.45 to 1.04) and neither did favourable neurological outcome (relative risk 1.28, 95% CI 0.86 to 1.90). The trial sequential analysis added the crucial qualifier — the accumulated number of patients is insufficient to make reliable statements about long-term outcome, so the absence of an outcome difference here is an underpowered result rather than a demonstrated equivalence.. A drug that lowers the number on the monitor has not yet been shown to change what happens to the patient. Trial sequential analysis is the tool that tells you whether "no difference" has actually been tested or merely not yet observed. [Schwimmbeck F et al., Hypertonic Saline Versus Mannitol for Traumatic Brain Injury: A Systematic Review and Meta-analysis With Trial Sequential Analysis, J Neurosurg Anesthesiol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CENTRAL AND PERIPHERAL NERVOUS SYSTEMS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ICP managment</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(kimi-k2.6:cloud)</a:t>
            </a:r>
            <a:endParaRPr lang="en-US" sz="1000" dirty="0"/>
          </a:p>
        </p:txBody>
      </p:sp>
      <p:sp>
        <p:nvSpPr>
          <p:cNvPr id="8" name="Text 6"/>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9" name="Text 7"/>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II.C.1.a.2.b</a:t>
            </a:r>
            <a:endParaRPr lang="en-US" sz="1050" dirty="0"/>
          </a:p>
        </p:txBody>
      </p:sp>
      <p:sp>
        <p:nvSpPr>
          <p:cNvPr id="10" name="Text 8"/>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Increased ICP, Herniation</a:t>
            </a:r>
            <a:endParaRPr lang="en-US" sz="1000" dirty="0"/>
          </a:p>
        </p:txBody>
      </p:sp>
      <p:sp>
        <p:nvSpPr>
          <p:cNvPr id="11" name="Text 9"/>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trial found that TBI patients requiring ICP therapy spent 46.5%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Journal of neurotrauma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TBI patients requiring ICP therapy spent 46.5% of monitored time within 5 mm Hg of an individualized autoregulation-guided CPP target with no significant between-group difference in therapeutic intensity level.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Targeting Autoregulation-Guided Cerebral Perfusion Pressure after Traumatic Brain Injury (COGiTATE): A Feasibility Randomized Controlled Clinical Trial, Journal of neurotrauma 2021 · PMID 34407385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This review reports that brain ultrasound, automated pupillometry</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review reports that brain ultrasound, automated pupillometry, and noninvasive pressure waveform monitoring are shifting ICP management toward more accessible and continuous evaluation strategies in severely brain-injured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Monro-Kellie 4.0: moving from intracranial pressure to intracranial dynamics, Critical care (London, England) 2025 · PMID 40474297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EDF4EF"/>
          </a:solidFill>
          <a:ln w="12700">
            <a:solidFill>
              <a:srgbClr val="EDF4EF"/>
            </a:solidFill>
            <a:prstDash val="solid"/>
          </a:ln>
        </p:spPr>
      </p:sp>
      <p:sp>
        <p:nvSpPr>
          <p:cNvPr id="6" name="Shape 4"/>
          <p:cNvSpPr/>
          <p:nvPr/>
        </p:nvSpPr>
        <p:spPr>
          <a:xfrm>
            <a:off x="566928" y="1993392"/>
            <a:ext cx="41148" cy="629107"/>
          </a:xfrm>
          <a:prstGeom prst="rect">
            <a:avLst/>
          </a:prstGeom>
          <a:solidFill>
            <a:srgbClr val="3E7C59"/>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guideline found corticosteroids appear helpful in reducing cerebral edema in bacterial meningitis but not intracerebral hemorrhage.</a:t>
            </a:r>
            <a:endParaRPr lang="en-US" sz="1150" dirty="0"/>
          </a:p>
        </p:txBody>
      </p:sp>
      <p:sp>
        <p:nvSpPr>
          <p:cNvPr id="10" name="Shape 8"/>
          <p:cNvSpPr/>
          <p:nvPr/>
        </p:nvSpPr>
        <p:spPr>
          <a:xfrm>
            <a:off x="566928" y="2805379"/>
            <a:ext cx="11057839" cy="738835"/>
          </a:xfrm>
          <a:prstGeom prst="roundRect">
            <a:avLst>
              <a:gd name="adj" fmla="val 7426"/>
            </a:avLst>
          </a:prstGeom>
          <a:solidFill>
            <a:srgbClr val="EDF4EF"/>
          </a:solidFill>
          <a:ln w="12700">
            <a:solidFill>
              <a:srgbClr val="EDF4EF"/>
            </a:solidFill>
            <a:prstDash val="solid"/>
          </a:ln>
        </p:spPr>
      </p:sp>
      <p:sp>
        <p:nvSpPr>
          <p:cNvPr id="11" name="Shape 9"/>
          <p:cNvSpPr/>
          <p:nvPr/>
        </p:nvSpPr>
        <p:spPr>
          <a:xfrm>
            <a:off x="566928" y="2860243"/>
            <a:ext cx="41148" cy="629107"/>
          </a:xfrm>
          <a:prstGeom prst="rect">
            <a:avLst/>
          </a:prstGeom>
          <a:solidFill>
            <a:srgbClr val="3E7C59"/>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3E7C59"/>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guideline recommends updated first-24-hour strategies for intracerebral monitoring, cerebral perfusion pressure management, and medical management of raised intracranial pressure in severe traumatic brain injury.</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no significant mortality difference between early—defined by 4-hour or 6-hour cutoffs—and late intracranial pressure monitoring in traumatic brain injury patients.</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in acute traumatic brain injury, hypertonic saline was associated with adverse hypernatremia versus other intracranial-pressure-lowering agents with relative risk 2.13 but no evidence of effect on six-month Glasgow Outcome Scale scores or mortality.</a:t>
            </a:r>
            <a:endParaRPr lang="en-US" sz="1150" dirty="0"/>
          </a:p>
        </p:txBody>
      </p:sp>
      <p:sp>
        <p:nvSpPr>
          <p:cNvPr id="25" name="Shape 23"/>
          <p:cNvSpPr/>
          <p:nvPr/>
        </p:nvSpPr>
        <p:spPr>
          <a:xfrm>
            <a:off x="566928" y="5405933"/>
            <a:ext cx="11057839" cy="738835"/>
          </a:xfrm>
          <a:prstGeom prst="roundRect">
            <a:avLst>
              <a:gd name="adj" fmla="val 7426"/>
            </a:avLst>
          </a:prstGeom>
          <a:solidFill>
            <a:srgbClr val="F4F6F8"/>
          </a:solidFill>
          <a:ln w="12700">
            <a:solidFill>
              <a:srgbClr val="F4F6F8"/>
            </a:solidFill>
            <a:prstDash val="solid"/>
          </a:ln>
        </p:spPr>
      </p:sp>
      <p:sp>
        <p:nvSpPr>
          <p:cNvPr id="26" name="Shape 24"/>
          <p:cNvSpPr/>
          <p:nvPr/>
        </p:nvSpPr>
        <p:spPr>
          <a:xfrm>
            <a:off x="566928" y="5460797"/>
            <a:ext cx="41148" cy="629107"/>
          </a:xfrm>
          <a:prstGeom prst="rect">
            <a:avLst/>
          </a:prstGeom>
          <a:solidFill>
            <a:srgbClr val="1C7293"/>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TBI patients requiring ICP therapy spent 46.5% of monitored time within 5 mm Hg of an individualized autoregulation-guided CPP target with no significant between-group difference in therapeutic intensity level.</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guideline found corticosteroids appear helpful in reducing cerebral edema in</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Neurocritical care 2020</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no significant mortality difference between early—defined</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World neurosurgery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TBI patients requiring ICP therapy spent 46.5% of</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neurotrauma 2021</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review reports that brain ultrasound, automated pupillometry</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guideline found corticosteroids appear helpful in reducing cerebral edema in</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restricted to randomised trials published from 2000 onwards pooled 10 trials in 760 patients comparing hypertonic saline with other intracranial-pressure-lowering agents in traumatic brain injury, with the six-month Glasgow Outcome Scale as its primary outcome. What did it find, and what harm did it identify?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2687066"/>
          </a:xfrm>
          <a:prstGeom prst="roundRect">
            <a:avLst>
              <a:gd name="adj" fmla="val 1701"/>
            </a:avLst>
          </a:prstGeom>
          <a:solidFill>
            <a:srgbClr val="DCE9EF"/>
          </a:solidFill>
          <a:ln w="12700">
            <a:solidFill>
              <a:srgbClr val="333333"/>
            </a:solidFill>
            <a:prstDash val="solid"/>
          </a:ln>
        </p:spPr>
      </p:sp>
      <p:sp>
        <p:nvSpPr>
          <p:cNvPr id="5" name="Shape 3"/>
          <p:cNvSpPr/>
          <p:nvPr/>
        </p:nvSpPr>
        <p:spPr>
          <a:xfrm>
            <a:off x="566928" y="1536192"/>
            <a:ext cx="45720" cy="2540762"/>
          </a:xfrm>
          <a:prstGeom prst="rect">
            <a:avLst/>
          </a:prstGeom>
          <a:solidFill>
            <a:srgbClr val="1C7293"/>
          </a:solidFill>
          <a:ln w="12700">
            <a:solidFill>
              <a:srgbClr val="333333"/>
            </a:solidFill>
            <a:prstDash val="solid"/>
          </a:ln>
        </p:spPr>
      </p:sp>
      <p:sp>
        <p:nvSpPr>
          <p:cNvPr id="6" name="Text 4"/>
          <p:cNvSpPr/>
          <p:nvPr/>
        </p:nvSpPr>
        <p:spPr>
          <a:xfrm>
            <a:off x="950976" y="1609344"/>
            <a:ext cx="10289743" cy="2394458"/>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found no evidence of an effect on any clinically important outcome. Glasgow Outcome Scale at six months showed no difference (risk ratio 0.82, 95% CI 0.48 to 1.40), nor did all-cause mortality (risk ratio 0.96, 95% CI 0.60 to 1.55) or total length of stay. The point estimate for uncontrolled intracranial pressure favoured hypertonic saline but did not reach significance (risk ratio 0.52, 95% CI 0.26 to 1.04). The harm identified was hypernatraemia, roughly twice as common with hypertonic saline (risk ratio 2.13, 95% CI 1.09 to 4.17). Most of the included trials were at unclear or high risk of bias and the evidence was rated low to very low certainty.</a:t>
            </a:r>
            <a:endParaRPr lang="en-US" sz="1500" dirty="0"/>
          </a:p>
        </p:txBody>
      </p:sp>
      <p:sp>
        <p:nvSpPr>
          <p:cNvPr id="7" name="Shape 5"/>
          <p:cNvSpPr/>
          <p:nvPr/>
        </p:nvSpPr>
        <p:spPr>
          <a:xfrm>
            <a:off x="566928" y="4259834"/>
            <a:ext cx="11057839" cy="1226566"/>
          </a:xfrm>
          <a:prstGeom prst="roundRect">
            <a:avLst>
              <a:gd name="adj" fmla="val 3727"/>
            </a:avLst>
          </a:prstGeom>
          <a:solidFill>
            <a:srgbClr val="12233F"/>
          </a:solidFill>
          <a:ln w="12700">
            <a:solidFill>
              <a:srgbClr val="333333"/>
            </a:solidFill>
            <a:prstDash val="solid"/>
          </a:ln>
        </p:spPr>
      </p:sp>
      <p:sp>
        <p:nvSpPr>
          <p:cNvPr id="8" name="Text 6"/>
          <p:cNvSpPr/>
          <p:nvPr/>
        </p:nvSpPr>
        <p:spPr>
          <a:xfrm>
            <a:off x="841248" y="4351274"/>
            <a:ext cx="10509199" cy="1043686"/>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Set this beside the earlier meta-analyses and the shape of the evidence becomes clear: hypertonic saline moves intracranial pressure and cerebral perfusion pressure in some trials and at some time points, has never been shown to change six-month outcome, and carries a measurable sodium cost. This review is the most conservative of the three — here even the reduction in uncontrolled intracranial pressure did not reach statistical significance, on low to very low certainty evidence. That is enough to justify keeping it in the algorithm and not enough to justify claiming it is better.</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Bernhardt K et al., Hypertonic Saline Versus Other Intracranial-Pressure-Lowering Agents for Patients with Acute Traumatic Brain Injury: A Systematic Review and Meta-analysis, Neurocrit Care 2024 · PMID 37380894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pooled five randomised trials — 112 patients with 184 episodes of raised intracranial pressure — that compared equiosmolar doses of hypertonic sodium solutions with mannitol. What was the relative risk of successfully controlling an episode of intracranial hypertension?</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1.16 (95% CI 1.00 to 1.33) favouring hypertonic saline, with a mean intracranial pressure difference of 2.0 mmHg (95% CI -1.6 to 5.7)</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2.10 (95% CI 1.55 to 2.85) favouring hypertonic saline, with a mean intracranial pressure difference of 9 mmHg</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0.86 (95% CI 0.75 to 0.99) favouring mannitol, with a mean intracranial pressure difference of 2.0 mmHg</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1.16 (95% CI 0.72 to 1.87), with the pooled point estimate favouring mannitol</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425956"/>
          </a:xfrm>
          <a:prstGeom prst="roundRect">
            <a:avLst>
              <a:gd name="adj" fmla="val 3848"/>
            </a:avLst>
          </a:prstGeom>
          <a:solidFill>
            <a:srgbClr val="EDF4EF"/>
          </a:solidFill>
          <a:ln w="12700">
            <a:solidFill>
              <a:srgbClr val="EDF4EF"/>
            </a:solidFill>
            <a:prstDash val="solid"/>
          </a:ln>
        </p:spPr>
      </p:sp>
      <p:sp>
        <p:nvSpPr>
          <p:cNvPr id="5" name="Shape 3"/>
          <p:cNvSpPr/>
          <p:nvPr/>
        </p:nvSpPr>
        <p:spPr>
          <a:xfrm>
            <a:off x="566928" y="1517904"/>
            <a:ext cx="41148" cy="1316228"/>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1.16 (95% CI 1.00 to 1.33) favouring hypertonic saline, with a mean intracranial pressure difference of 2.0 mmHg (95% CI -1.6 to 5.7)</a:t>
            </a:r>
            <a:endParaRPr lang="en-US" sz="1150" dirty="0"/>
          </a:p>
        </p:txBody>
      </p:sp>
      <p:sp>
        <p:nvSpPr>
          <p:cNvPr id="8" name="Shape 6"/>
          <p:cNvSpPr/>
          <p:nvPr/>
        </p:nvSpPr>
        <p:spPr>
          <a:xfrm>
            <a:off x="6159856" y="1463040"/>
            <a:ext cx="5464912" cy="1425956"/>
          </a:xfrm>
          <a:prstGeom prst="roundRect">
            <a:avLst>
              <a:gd name="adj" fmla="val 3848"/>
            </a:avLst>
          </a:prstGeom>
          <a:solidFill>
            <a:srgbClr val="F4F6F8"/>
          </a:solidFill>
          <a:ln w="12700">
            <a:solidFill>
              <a:srgbClr val="F4F6F8"/>
            </a:solidFill>
            <a:prstDash val="solid"/>
          </a:ln>
        </p:spPr>
      </p:sp>
      <p:sp>
        <p:nvSpPr>
          <p:cNvPr id="9" name="Shape 7"/>
          <p:cNvSpPr/>
          <p:nvPr/>
        </p:nvSpPr>
        <p:spPr>
          <a:xfrm>
            <a:off x="6159856" y="1517904"/>
            <a:ext cx="41148" cy="1316228"/>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2.10 (95% CI 1.55 to 2.85) favouring hypertonic saline, with a mean intracranial pressure difference of 9 mmHg</a:t>
            </a:r>
            <a:endParaRPr lang="en-US" sz="1150" dirty="0"/>
          </a:p>
        </p:txBody>
      </p:sp>
      <p:sp>
        <p:nvSpPr>
          <p:cNvPr id="12" name="Shape 10"/>
          <p:cNvSpPr/>
          <p:nvPr/>
        </p:nvSpPr>
        <p:spPr>
          <a:xfrm>
            <a:off x="566928" y="3017012"/>
            <a:ext cx="5464912" cy="1425956"/>
          </a:xfrm>
          <a:prstGeom prst="roundRect">
            <a:avLst>
              <a:gd name="adj" fmla="val 3848"/>
            </a:avLst>
          </a:prstGeom>
          <a:solidFill>
            <a:srgbClr val="F4F6F8"/>
          </a:solidFill>
          <a:ln w="12700">
            <a:solidFill>
              <a:srgbClr val="F4F6F8"/>
            </a:solidFill>
            <a:prstDash val="solid"/>
          </a:ln>
        </p:spPr>
      </p:sp>
      <p:sp>
        <p:nvSpPr>
          <p:cNvPr id="13" name="Shape 11"/>
          <p:cNvSpPr/>
          <p:nvPr/>
        </p:nvSpPr>
        <p:spPr>
          <a:xfrm>
            <a:off x="566928" y="3071876"/>
            <a:ext cx="41148" cy="1316228"/>
          </a:xfrm>
          <a:prstGeom prst="rect">
            <a:avLst/>
          </a:prstGeom>
          <a:solidFill>
            <a:srgbClr val="1C7293"/>
          </a:solidFill>
          <a:ln w="12700">
            <a:solidFill>
              <a:srgbClr val="333333"/>
            </a:solidFill>
            <a:prstDash val="solid"/>
          </a:ln>
        </p:spPr>
      </p:sp>
      <p:sp>
        <p:nvSpPr>
          <p:cNvPr id="14" name="Text 12"/>
          <p:cNvSpPr/>
          <p:nvPr/>
        </p:nvSpPr>
        <p:spPr>
          <a:xfrm>
            <a:off x="786384"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0.86 (95% CI 0.75 to 0.99) favouring mannitol, with a mean intracranial pressure difference of 2.0 mmHg</a:t>
            </a:r>
            <a:endParaRPr lang="en-US" sz="1150" dirty="0"/>
          </a:p>
        </p:txBody>
      </p:sp>
      <p:sp>
        <p:nvSpPr>
          <p:cNvPr id="16" name="Shape 14"/>
          <p:cNvSpPr/>
          <p:nvPr/>
        </p:nvSpPr>
        <p:spPr>
          <a:xfrm>
            <a:off x="6159856" y="3017012"/>
            <a:ext cx="5464912" cy="1425956"/>
          </a:xfrm>
          <a:prstGeom prst="roundRect">
            <a:avLst>
              <a:gd name="adj" fmla="val 3848"/>
            </a:avLst>
          </a:prstGeom>
          <a:solidFill>
            <a:srgbClr val="F4F6F8"/>
          </a:solidFill>
          <a:ln w="12700">
            <a:solidFill>
              <a:srgbClr val="F4F6F8"/>
            </a:solidFill>
            <a:prstDash val="solid"/>
          </a:ln>
        </p:spPr>
      </p:sp>
      <p:sp>
        <p:nvSpPr>
          <p:cNvPr id="17" name="Shape 15"/>
          <p:cNvSpPr/>
          <p:nvPr/>
        </p:nvSpPr>
        <p:spPr>
          <a:xfrm>
            <a:off x="6159856" y="3071876"/>
            <a:ext cx="41148" cy="1316228"/>
          </a:xfrm>
          <a:prstGeom prst="rect">
            <a:avLst/>
          </a:prstGeom>
          <a:solidFill>
            <a:srgbClr val="1C7293"/>
          </a:solidFill>
          <a:ln w="12700">
            <a:solidFill>
              <a:srgbClr val="333333"/>
            </a:solidFill>
            <a:prstDash val="solid"/>
          </a:ln>
        </p:spPr>
      </p:sp>
      <p:sp>
        <p:nvSpPr>
          <p:cNvPr id="18" name="Text 16"/>
          <p:cNvSpPr/>
          <p:nvPr/>
        </p:nvSpPr>
        <p:spPr>
          <a:xfrm>
            <a:off x="6379312"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1.16 (95% CI 0.72 to 1.87), with the pooled point estimate favouring mannitol</a:t>
            </a:r>
            <a:endParaRPr lang="en-US" sz="1150" dirty="0"/>
          </a:p>
        </p:txBody>
      </p:sp>
      <p:sp>
        <p:nvSpPr>
          <p:cNvPr id="20" name="Shape 18"/>
          <p:cNvSpPr/>
          <p:nvPr/>
        </p:nvSpPr>
        <p:spPr>
          <a:xfrm>
            <a:off x="566928" y="4625848"/>
            <a:ext cx="11057839" cy="1025144"/>
          </a:xfrm>
          <a:prstGeom prst="roundRect">
            <a:avLst>
              <a:gd name="adj" fmla="val 4460"/>
            </a:avLst>
          </a:prstGeom>
          <a:solidFill>
            <a:srgbClr val="12233F"/>
          </a:solidFill>
          <a:ln w="12700">
            <a:solidFill>
              <a:srgbClr val="333333"/>
            </a:solidFill>
            <a:prstDash val="solid"/>
          </a:ln>
        </p:spPr>
      </p:sp>
      <p:sp>
        <p:nvSpPr>
          <p:cNvPr id="21" name="Text 19"/>
          <p:cNvSpPr/>
          <p:nvPr/>
        </p:nvSpPr>
        <p:spPr>
          <a:xfrm>
            <a:off x="841248" y="4717288"/>
            <a:ext cx="10509199" cy="84226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Note how narrow the margin is. The lower bound of the relative risk sits on 1.00 and the mean intracranial pressure difference crosses zero. The authors' own reading is that hypertonic saline may be superior and that a large multicentre trial is needed to settle first-line therapy — a 16% relative advantage in five small trials is a reason to keep hypertonic saline in the algorithm, not a reason to say mannitol has been beaten.</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Kamel H et al., Hypertonic saline versus mannitol for the treatment of elevated intracranial pressure: a meta-analysis of randomized clinical trials, Crit Care Med 2011 · PMID 21242790</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with trial sequential analysis pooled 12 randomised trials in 464 patients comparing hypertonic saline with mannitol for raised intracranial pressure after traumatic brain injury. Contrast what it found for the physiological endpoints with what it found for patient-centred outcomes, and say what the trial sequential analysis added.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physiological endpoints favoured hypertonic saline, but only after a delay: intracranial pressure was no different at 30 to 60 minutes (mean difference -0.19 mmHg) and significantly lower after hypertonic saline at 90 to 120 minutes (mean difference -2.33 mmHg, 95% CI -3.17 to -1.50). Cerebral perfusion pressure was higher after hypertonic saline at both windows, by 5.48 and 9.08 mmHg. The patient-centred outcomes showed nothing: mortality did not differ (relative risk 0.69, 95% CI 0.45 to 1.04) and neither did favourable neurological outcome (relative risk 1.28, 95% CI 0.86 to 1.90). The trial sequential analysis added the crucial qualifier — the accumulated number of patients is insufficient to make reliable statements about long-term outcome, so the absence of an outcome difference here is an underpowered result rather than a demonstrated equivalence.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drug that lowers the number on the monitor has not yet been shown to change what happens to the patient. Trial sequential analysis is the tool that tells you whether "no difference" has actually been tested or merely not yet observed.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Schwimmbeck F et al., Hypertonic Saline Versus Mannitol for Traumatic Brain Injury: A Systematic Review and Meta-analysis With Trial Sequential Analysis, J Neurosurg Anesthesiol 2021 · PMID 31567726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Guidelines for the Acute Treatment of Cerebral Edema in Neurocritical Care Patients, Neurocritical care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32227294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Timing of Intracranial Pressure Monitoring in Traumatic Brain Injury: A Systematic Review and Meta-Analysis, World neurosurgery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40449835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Targeting Autoregulation-Guided Cerebral Perfusion Pressure after Traumatic Brain Injury (COGiTATE): A Feasibility Randomized Controlled Clinical Trial, Journal of neurotrauma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34407385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Monro-Kellie 4.0: moving from intracranial pressure to intracranial dynamics, Critical care (London, England)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40474297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Management of severe traumatic brain injury (first 24hours), Anaesthesia, critical care &amp; pain medicine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29288841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Hypertonic Saline Versus Other Intracranial-Pressure-Lowering Agents for Patients with Acute Traumatic Brain Injury: A Systematic Review and Meta-analysis, Neurocritical care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37380894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guideline found corticosteroids appear helpful in reducing cerebral edema in</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Neurocritical care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guideline found corticosteroids appear helpful in reducing cerebral edema 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World neurosurgery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no significant mortality difference between early—defined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neurotrauma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TBI patients requiring ICP therapy spent 46.5%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review reports that brain ultrasound, automated pupillometry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critical care &amp; pain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guideline recommends updated first-24-hour strategies for intracerebral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Neurocritical care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in acute traumatic brain injury, hypertonic saline was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EDF4EF"/>
          </a:solidFill>
          <a:ln w="12700">
            <a:solidFill>
              <a:srgbClr val="EDF4EF"/>
            </a:solidFill>
            <a:prstDash val="solid"/>
          </a:ln>
        </p:spPr>
      </p:sp>
      <p:sp>
        <p:nvSpPr>
          <p:cNvPr id="6" name="Shape 4"/>
          <p:cNvSpPr/>
          <p:nvPr/>
        </p:nvSpPr>
        <p:spPr>
          <a:xfrm>
            <a:off x="566928" y="1938528"/>
            <a:ext cx="2613584" cy="54864"/>
          </a:xfrm>
          <a:prstGeom prst="rect">
            <a:avLst/>
          </a:prstGeom>
          <a:solidFill>
            <a:srgbClr val="3E7C59"/>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NEUROCRITICAL CARE 2020</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guideline found corticosteroids appear helpful in reducing cerebral edema in</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guideline found corticosteroids appear helpful in reducing cerebral edema in bacterial meningitis but not intracerebral hemorrhage.</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WORLD NEUROSURGERY 2025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no significant mortality difference between early—defined</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no significant mortality difference between early—defined by 4-hour or 6-hour cutoffs—and late intracranial pressure…</a:t>
            </a:r>
            <a:endParaRPr lang="en-US" sz="1150" dirty="0"/>
          </a:p>
        </p:txBody>
      </p:sp>
      <p:sp>
        <p:nvSpPr>
          <p:cNvPr id="15" name="Shape 13"/>
          <p:cNvSpPr/>
          <p:nvPr/>
        </p:nvSpPr>
        <p:spPr>
          <a:xfrm>
            <a:off x="6196432" y="1938528"/>
            <a:ext cx="2613584" cy="4206240"/>
          </a:xfrm>
          <a:prstGeom prst="roundRect">
            <a:avLst>
              <a:gd name="adj" fmla="val 2099"/>
            </a:avLst>
          </a:prstGeom>
          <a:solidFill>
            <a:srgbClr val="EDF4EF"/>
          </a:solidFill>
          <a:ln w="12700">
            <a:solidFill>
              <a:srgbClr val="EDF4EF"/>
            </a:solidFill>
            <a:prstDash val="solid"/>
          </a:ln>
        </p:spPr>
      </p:sp>
      <p:sp>
        <p:nvSpPr>
          <p:cNvPr id="16" name="Shape 14"/>
          <p:cNvSpPr/>
          <p:nvPr/>
        </p:nvSpPr>
        <p:spPr>
          <a:xfrm>
            <a:off x="6196432" y="1938528"/>
            <a:ext cx="2613584" cy="54864"/>
          </a:xfrm>
          <a:prstGeom prst="rect">
            <a:avLst/>
          </a:prstGeom>
          <a:solidFill>
            <a:srgbClr val="3E7C59"/>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CRITICAL CARE &amp; PAIN MEDICINE 2018</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guideline recommends updated first-24-hour strategies for intracerebral</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guideline recommends updated first-24-hour strategies for intracerebral monitoring, cerebral perfusion pressure management</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NEUROCRITICAL CARE 2024</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in acute traumatic brain injury, hypertonic saline was</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in acute traumatic brain injury, hypertonic saline was associated with adverse hypernatremia versus other…</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guideline found corticosteroids appear helpful in reducing cerebral edema in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Neurocritical care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guideline found corticosteroids appear helpful in reducing cerebral edema in bacterial meningitis but not intracerebral hemorrhage.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Guidelines for the Acute Treatment of Cerebral Edema in Neurocritical Care Patients, Neurocritical care 2020 · PMID 32227294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no significant mortality difference between early—defined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World neurosurgery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no significant mortality difference between early—defined by 4-hour or 6-hour cutoffs—and late intracranial pressure monitoring in traumatic brain injury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Timing of Intracranial Pressure Monitoring in Traumatic Brain Injury: A Systematic Review and Meta-Analysis, World neurosurgery 2025 · PMID 40449835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guideline recommends updated first-24-hour strategies for intracerebral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critical care &amp; pain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guideline recommends updated first-24-hour strategies for intracerebral monitoring, cerebral perfusion pressure management, and medical management of raised intracranial pressure in severe traumatic brain injury.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Management of severe traumatic brain injury (first 24hours), Anaesthesia, critical care &amp; pain medicine 2018 · PMID 29288841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in acute traumatic brain injury, hypertonic saline was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Neurocritical care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in acute traumatic brain injury, hypertonic saline was associated with adverse hypernatremia versus other intracranial-pressure-lowering agents with relative risk 2.13 but no evidence of effect on six-month Glasgow Outcome Scale scores or mortality.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Hypertonic Saline Versus Other Intracranial-Pressure-Lowering Agents for Patients with Acute Traumatic Brain Injury: A Systematic Review and Meta-analysis, Neurocritical care 2024 · PMID 37380894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ICP managment</dc:title>
  <dc:subject>Intraoperative teaching</dc:subject>
  <dc:creator>Intraop Teaching Companion</dc:creator>
  <cp:lastModifiedBy>Intraop Teaching Companion</cp:lastModifiedBy>
  <cp:revision>1</cp:revision>
  <dcterms:created xsi:type="dcterms:W3CDTF">2026-07-29T06:03:21Z</dcterms:created>
  <dcterms:modified xsi:type="dcterms:W3CDTF">2026-07-29T06:03:21Z</dcterms:modified>
</cp:coreProperties>
</file>