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Assertion-per-slide deck. Each teaching point is one slide, and each carries the paper it came from in the footnote — open it if a claim matters to your case.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prompts, not a checklist. Follow the ones that go somewhere.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Pitched at CA-1.</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2233F"/>
        </a:solidFill>
      </p:bgPr>
    </p:bg>
    <p:spTree>
      <p:nvGrpSpPr>
        <p:cNvPr id="1" name=""/>
        <p:cNvGrpSpPr/>
        <p:nvPr/>
      </p:nvGrpSpPr>
      <p:grpSpPr>
        <a:xfrm>
          <a:off x="0" y="0"/>
          <a:ext cx="0" cy="0"/>
          <a:chOff x="0" y="0"/>
          <a:chExt cx="0" cy="0"/>
        </a:xfrm>
      </p:grpSpPr>
      <p:sp>
        <p:nvSpPr>
          <p:cNvPr id="2" name="Shape 0"/>
          <p:cNvSpPr/>
          <p:nvPr/>
        </p:nvSpPr>
        <p:spPr>
          <a:xfrm>
            <a:off x="8686800" y="-1005840"/>
            <a:ext cx="4754880" cy="4754880"/>
          </a:xfrm>
          <a:prstGeom prst="ellipse">
            <a:avLst/>
          </a:prstGeom>
          <a:solidFill>
            <a:srgbClr val="1B3255"/>
          </a:solidFill>
          <a:ln w="12700">
            <a:solidFill>
              <a:srgbClr val="333333"/>
            </a:solidFill>
            <a:prstDash val="solid"/>
          </a:ln>
        </p:spPr>
      </p:sp>
      <p:sp>
        <p:nvSpPr>
          <p:cNvPr id="3" name="Shape 1"/>
          <p:cNvSpPr/>
          <p:nvPr/>
        </p:nvSpPr>
        <p:spPr>
          <a:xfrm>
            <a:off x="10058400" y="3017520"/>
            <a:ext cx="3108960" cy="3108960"/>
          </a:xfrm>
          <a:prstGeom prst="ellipse">
            <a:avLst/>
          </a:prstGeom>
          <a:solidFill>
            <a:srgbClr val="17294A"/>
          </a:solidFill>
          <a:ln w="12700">
            <a:solidFill>
              <a:srgbClr val="333333"/>
            </a:solidFill>
            <a:prstDash val="solid"/>
          </a:ln>
        </p:spPr>
      </p:sp>
      <p:sp>
        <p:nvSpPr>
          <p:cNvPr id="4" name="Text 2"/>
          <p:cNvSpPr/>
          <p:nvPr/>
        </p:nvSpPr>
        <p:spPr>
          <a:xfrm>
            <a:off x="566928" y="1600200"/>
            <a:ext cx="7680960"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PHARMACOLOGY</a:t>
            </a:r>
            <a:endParaRPr lang="en-US" sz="1050" dirty="0"/>
          </a:p>
        </p:txBody>
      </p:sp>
      <p:sp>
        <p:nvSpPr>
          <p:cNvPr id="5" name="Text 3"/>
          <p:cNvSpPr/>
          <p:nvPr/>
        </p:nvSpPr>
        <p:spPr>
          <a:xfrm>
            <a:off x="566928" y="1920240"/>
            <a:ext cx="7680960" cy="1463040"/>
          </a:xfrm>
          <a:prstGeom prst="rect">
            <a:avLst/>
          </a:prstGeom>
          <a:noFill/>
          <a:ln/>
        </p:spPr>
        <p:txBody>
          <a:bodyPr wrap="square" rtlCol="0" anchor="t"/>
          <a:lstStyle/>
          <a:p>
            <a:pPr indent="0" marL="0">
              <a:buNone/>
            </a:pPr>
            <a:r>
              <a:rPr lang="en-US" sz="3000" b="1" dirty="0">
                <a:solidFill>
                  <a:srgbClr val="FFFFFF"/>
                </a:solidFill>
                <a:latin typeface="Cambria" pitchFamily="34" charset="0"/>
                <a:ea typeface="Cambria" pitchFamily="34" charset="-122"/>
                <a:cs typeface="Cambria" pitchFamily="34" charset="-120"/>
              </a:rPr>
              <a:t>Vasopressors and Inotropes: Phenylephrine, Ephedrine, Norepinephrine, Epinephrine, Vasopressin</a:t>
            </a:r>
            <a:endParaRPr lang="en-US" sz="3000" dirty="0"/>
          </a:p>
        </p:txBody>
      </p:sp>
      <p:sp>
        <p:nvSpPr>
          <p:cNvPr id="6" name="Text 4"/>
          <p:cNvSpPr/>
          <p:nvPr/>
        </p:nvSpPr>
        <p:spPr>
          <a:xfrm>
            <a:off x="566928" y="3520440"/>
            <a:ext cx="7680960" cy="329184"/>
          </a:xfrm>
          <a:prstGeom prst="rect">
            <a:avLst/>
          </a:prstGeom>
          <a:noFill/>
          <a:ln/>
        </p:spPr>
        <p:txBody>
          <a:bodyPr wrap="square" rtlCol="0" anchor="ctr"/>
          <a:lstStyle/>
          <a:p>
            <a:pPr indent="0" marL="0">
              <a:buNone/>
            </a:pPr>
            <a:r>
              <a:rPr lang="en-US" sz="1500" dirty="0">
                <a:solidFill>
                  <a:srgbClr val="C6D4E6"/>
                </a:solidFill>
                <a:latin typeface="Calibri" pitchFamily="34" charset="0"/>
                <a:ea typeface="Calibri" pitchFamily="34" charset="-122"/>
                <a:cs typeface="Calibri" pitchFamily="34" charset="-120"/>
              </a:rPr>
              <a:t>Intraoperative teaching · CA-1</a:t>
            </a:r>
            <a:endParaRPr lang="en-US" sz="1500" dirty="0"/>
          </a:p>
        </p:txBody>
      </p:sp>
      <p:sp>
        <p:nvSpPr>
          <p:cNvPr id="7" name="Text 5"/>
          <p:cNvSpPr/>
          <p:nvPr/>
        </p:nvSpPr>
        <p:spPr>
          <a:xfrm>
            <a:off x="566928" y="3785616"/>
            <a:ext cx="7680960" cy="237744"/>
          </a:xfrm>
          <a:prstGeom prst="rect">
            <a:avLst/>
          </a:prstGeom>
          <a:noFill/>
          <a:ln/>
        </p:spPr>
        <p:txBody>
          <a:bodyPr wrap="square" rtlCol="0" anchor="ctr"/>
          <a:lstStyle/>
          <a:p>
            <a:pPr indent="0" marL="0">
              <a:buNone/>
            </a:pPr>
            <a:r>
              <a:rPr lang="en-US" sz="1000" dirty="0">
                <a:solidFill>
                  <a:srgbClr val="8FA9C9"/>
                </a:solidFill>
                <a:latin typeface="Calibri" pitchFamily="34" charset="0"/>
                <a:ea typeface="Calibri" pitchFamily="34" charset="-122"/>
                <a:cs typeface="Calibri" pitchFamily="34" charset="-120"/>
              </a:rPr>
              <a:t>CA-1 Bootcamp day 2. Authored from cited abstracts; every claim carries a PMID.</a:t>
            </a:r>
            <a:endParaRPr lang="en-US" sz="1000" dirty="0"/>
          </a:p>
        </p:txBody>
      </p:sp>
      <p:sp>
        <p:nvSpPr>
          <p:cNvPr id="8" name="Text 6"/>
          <p:cNvSpPr/>
          <p:nvPr/>
        </p:nvSpPr>
        <p:spPr>
          <a:xfrm>
            <a:off x="566928" y="4297680"/>
            <a:ext cx="7680960" cy="548640"/>
          </a:xfrm>
          <a:prstGeom prst="rect">
            <a:avLst/>
          </a:prstGeom>
          <a:noFill/>
          <a:ln/>
        </p:spPr>
        <p:txBody>
          <a:bodyPr wrap="square" rtlCol="0" anchor="t"/>
          <a:lstStyle/>
          <a:p>
            <a:pPr indent="0" marL="0">
              <a:buNone/>
            </a:pPr>
            <a:r>
              <a:rPr lang="en-US" sz="1050" i="1" dirty="0">
                <a:solidFill>
                  <a:srgbClr val="7C93B3"/>
                </a:solidFill>
                <a:latin typeface="Calibri" pitchFamily="34" charset="0"/>
                <a:ea typeface="Calibri" pitchFamily="34" charset="-122"/>
                <a:cs typeface="Calibri" pitchFamily="34" charset="-120"/>
              </a:rPr>
              <a:t>Pharmacology · Inotropes</a:t>
            </a:r>
            <a:endParaRPr lang="en-US" sz="1050" dirty="0"/>
          </a:p>
        </p:txBody>
      </p:sp>
      <p:sp>
        <p:nvSpPr>
          <p:cNvPr id="9" name="Text 7"/>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Vasopressin raises mean arterial pressure through V1 receptors and lowers card</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Netherlands Journal of Medicine</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Vasopressin raises mean arterial pressure through V1 receptors and lowers cardiac output, has little effect in a healthy subject but potentiates norepinephrine in vasodilatory shock, and above 0.04 units per minute has been reported to cause cardiac arrest.</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den Ouden et al., Netherlands Journal of Medicine 2005 · PMID 15719846</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Adrenaline is the first-line treatment for anaphylaxis and should be given int</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Journal of Anesthesia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Adrenaline is the first-line treatment for anaphylaxis and should be given intravenously in the perioperative setting, and anaphylaxis is exactly what you should suspect when hypotension persists despite inotropes and vasopressors even with no rash to look at.</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Takazawa et al., Journal of Anesthesia 2021 · PMID 34651257</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this changes about the next case</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Colour is the strength of the evidence behind each step, not the urgency.</a:t>
            </a:r>
            <a:endParaRPr lang="en-US" sz="1400" dirty="0"/>
          </a:p>
        </p:txBody>
      </p:sp>
      <p:sp>
        <p:nvSpPr>
          <p:cNvPr id="5" name="Shape 3"/>
          <p:cNvSpPr/>
          <p:nvPr/>
        </p:nvSpPr>
        <p:spPr>
          <a:xfrm>
            <a:off x="566928" y="1938528"/>
            <a:ext cx="11057839" cy="647395"/>
          </a:xfrm>
          <a:prstGeom prst="roundRect">
            <a:avLst>
              <a:gd name="adj" fmla="val 8475"/>
            </a:avLst>
          </a:prstGeom>
          <a:solidFill>
            <a:srgbClr val="F4F6F8"/>
          </a:solidFill>
          <a:ln w="12700">
            <a:solidFill>
              <a:srgbClr val="F4F6F8"/>
            </a:solidFill>
            <a:prstDash val="solid"/>
          </a:ln>
        </p:spPr>
      </p:sp>
      <p:sp>
        <p:nvSpPr>
          <p:cNvPr id="6" name="Shape 4"/>
          <p:cNvSpPr/>
          <p:nvPr/>
        </p:nvSpPr>
        <p:spPr>
          <a:xfrm>
            <a:off x="566928" y="1993392"/>
            <a:ext cx="41148" cy="537667"/>
          </a:xfrm>
          <a:prstGeom prst="rect">
            <a:avLst/>
          </a:prstGeom>
          <a:solidFill>
            <a:srgbClr val="1C7293"/>
          </a:solidFill>
          <a:ln w="12700">
            <a:solidFill>
              <a:srgbClr val="333333"/>
            </a:solidFill>
            <a:prstDash val="solid"/>
          </a:ln>
        </p:spPr>
      </p:sp>
      <p:sp>
        <p:nvSpPr>
          <p:cNvPr id="7" name="Shape 5"/>
          <p:cNvSpPr/>
          <p:nvPr/>
        </p:nvSpPr>
        <p:spPr>
          <a:xfrm>
            <a:off x="768096" y="2106778"/>
            <a:ext cx="310896" cy="310896"/>
          </a:xfrm>
          <a:prstGeom prst="ellipse">
            <a:avLst/>
          </a:prstGeom>
          <a:solidFill>
            <a:srgbClr val="1C7293"/>
          </a:solidFill>
          <a:ln w="12700">
            <a:solidFill>
              <a:srgbClr val="333333"/>
            </a:solidFill>
            <a:prstDash val="solid"/>
          </a:ln>
        </p:spPr>
      </p:sp>
      <p:sp>
        <p:nvSpPr>
          <p:cNvPr id="8" name="Text 6"/>
          <p:cNvSpPr/>
          <p:nvPr/>
        </p:nvSpPr>
        <p:spPr>
          <a:xfrm>
            <a:off x="768096" y="2106778"/>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Phenylephrine raises blood pressure while simultaneously reducing cardiac output, and although it increases cerebral blood flow it lowers cerebral tissue oxygen saturation - so the number on the monitor improves while the flow behind it does not.</a:t>
            </a:r>
            <a:endParaRPr lang="en-US" sz="1150" dirty="0"/>
          </a:p>
        </p:txBody>
      </p:sp>
      <p:sp>
        <p:nvSpPr>
          <p:cNvPr id="10" name="Shape 8"/>
          <p:cNvSpPr/>
          <p:nvPr/>
        </p:nvSpPr>
        <p:spPr>
          <a:xfrm>
            <a:off x="566928" y="2713939"/>
            <a:ext cx="11057839" cy="647395"/>
          </a:xfrm>
          <a:prstGeom prst="roundRect">
            <a:avLst>
              <a:gd name="adj" fmla="val 8475"/>
            </a:avLst>
          </a:prstGeom>
          <a:solidFill>
            <a:srgbClr val="F4F6F8"/>
          </a:solidFill>
          <a:ln w="12700">
            <a:solidFill>
              <a:srgbClr val="F4F6F8"/>
            </a:solidFill>
            <a:prstDash val="solid"/>
          </a:ln>
        </p:spPr>
      </p:sp>
      <p:sp>
        <p:nvSpPr>
          <p:cNvPr id="11" name="Shape 9"/>
          <p:cNvSpPr/>
          <p:nvPr/>
        </p:nvSpPr>
        <p:spPr>
          <a:xfrm>
            <a:off x="566928" y="2768803"/>
            <a:ext cx="41148" cy="537667"/>
          </a:xfrm>
          <a:prstGeom prst="rect">
            <a:avLst/>
          </a:prstGeom>
          <a:solidFill>
            <a:srgbClr val="1C7293"/>
          </a:solidFill>
          <a:ln w="12700">
            <a:solidFill>
              <a:srgbClr val="333333"/>
            </a:solidFill>
            <a:prstDash val="solid"/>
          </a:ln>
        </p:spPr>
      </p:sp>
      <p:sp>
        <p:nvSpPr>
          <p:cNvPr id="12" name="Shape 10"/>
          <p:cNvSpPr/>
          <p:nvPr/>
        </p:nvSpPr>
        <p:spPr>
          <a:xfrm>
            <a:off x="768096" y="2882189"/>
            <a:ext cx="310896" cy="310896"/>
          </a:xfrm>
          <a:prstGeom prst="ellipse">
            <a:avLst/>
          </a:prstGeom>
          <a:solidFill>
            <a:srgbClr val="1C7293"/>
          </a:solidFill>
          <a:ln w="12700">
            <a:solidFill>
              <a:srgbClr val="333333"/>
            </a:solidFill>
            <a:prstDash val="solid"/>
          </a:ln>
        </p:spPr>
      </p:sp>
      <p:sp>
        <p:nvSpPr>
          <p:cNvPr id="13" name="Text 11"/>
          <p:cNvSpPr/>
          <p:nvPr/>
        </p:nvSpPr>
        <p:spPr>
          <a:xfrm>
            <a:off x="768096" y="2882189"/>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1188720" y="2805379"/>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Norepinephrine carries weak beta-adrenergic activity alongside its potent alpha effect, and given by infusion at caesarean delivery it held systolic pressure as well as phenylephrine while preserving a greater cardiac output.</a:t>
            </a:r>
            <a:endParaRPr lang="en-US" sz="1150" dirty="0"/>
          </a:p>
        </p:txBody>
      </p:sp>
      <p:sp>
        <p:nvSpPr>
          <p:cNvPr id="15" name="Shape 13"/>
          <p:cNvSpPr/>
          <p:nvPr/>
        </p:nvSpPr>
        <p:spPr>
          <a:xfrm>
            <a:off x="566928" y="3489350"/>
            <a:ext cx="11057839" cy="647395"/>
          </a:xfrm>
          <a:prstGeom prst="roundRect">
            <a:avLst>
              <a:gd name="adj" fmla="val 8475"/>
            </a:avLst>
          </a:prstGeom>
          <a:solidFill>
            <a:srgbClr val="F4F6F8"/>
          </a:solidFill>
          <a:ln w="12700">
            <a:solidFill>
              <a:srgbClr val="F4F6F8"/>
            </a:solidFill>
            <a:prstDash val="solid"/>
          </a:ln>
        </p:spPr>
      </p:sp>
      <p:sp>
        <p:nvSpPr>
          <p:cNvPr id="16" name="Shape 14"/>
          <p:cNvSpPr/>
          <p:nvPr/>
        </p:nvSpPr>
        <p:spPr>
          <a:xfrm>
            <a:off x="566928" y="3544214"/>
            <a:ext cx="41148" cy="537667"/>
          </a:xfrm>
          <a:prstGeom prst="rect">
            <a:avLst/>
          </a:prstGeom>
          <a:solidFill>
            <a:srgbClr val="1C7293"/>
          </a:solidFill>
          <a:ln w="12700">
            <a:solidFill>
              <a:srgbClr val="333333"/>
            </a:solidFill>
            <a:prstDash val="solid"/>
          </a:ln>
        </p:spPr>
      </p:sp>
      <p:sp>
        <p:nvSpPr>
          <p:cNvPr id="17" name="Shape 15"/>
          <p:cNvSpPr/>
          <p:nvPr/>
        </p:nvSpPr>
        <p:spPr>
          <a:xfrm>
            <a:off x="768096" y="3657600"/>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657600"/>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580790"/>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In a graded dose-response study the ED50 for restoring blood pressure was 10 micrograms of norepinephrine against 137 micrograms of phenylephrine, so these two drugs can never be exchanged at the same numerical dose.</a:t>
            </a:r>
            <a:endParaRPr lang="en-US" sz="1150" dirty="0"/>
          </a:p>
        </p:txBody>
      </p:sp>
      <p:sp>
        <p:nvSpPr>
          <p:cNvPr id="20" name="Shape 18"/>
          <p:cNvSpPr/>
          <p:nvPr/>
        </p:nvSpPr>
        <p:spPr>
          <a:xfrm>
            <a:off x="566928" y="4264762"/>
            <a:ext cx="11057839" cy="647395"/>
          </a:xfrm>
          <a:prstGeom prst="roundRect">
            <a:avLst>
              <a:gd name="adj" fmla="val 8475"/>
            </a:avLst>
          </a:prstGeom>
          <a:solidFill>
            <a:srgbClr val="F4F6F8"/>
          </a:solidFill>
          <a:ln w="12700">
            <a:solidFill>
              <a:srgbClr val="F4F6F8"/>
            </a:solidFill>
            <a:prstDash val="solid"/>
          </a:ln>
        </p:spPr>
      </p:sp>
      <p:sp>
        <p:nvSpPr>
          <p:cNvPr id="21" name="Shape 19"/>
          <p:cNvSpPr/>
          <p:nvPr/>
        </p:nvSpPr>
        <p:spPr>
          <a:xfrm>
            <a:off x="566928" y="4319626"/>
            <a:ext cx="41148" cy="537667"/>
          </a:xfrm>
          <a:prstGeom prst="rect">
            <a:avLst/>
          </a:prstGeom>
          <a:solidFill>
            <a:srgbClr val="1C7293"/>
          </a:solidFill>
          <a:ln w="12700">
            <a:solidFill>
              <a:srgbClr val="333333"/>
            </a:solidFill>
            <a:prstDash val="solid"/>
          </a:ln>
        </p:spPr>
      </p:sp>
      <p:sp>
        <p:nvSpPr>
          <p:cNvPr id="22" name="Shape 20"/>
          <p:cNvSpPr/>
          <p:nvPr/>
        </p:nvSpPr>
        <p:spPr>
          <a:xfrm>
            <a:off x="768096" y="4433011"/>
            <a:ext cx="310896" cy="310896"/>
          </a:xfrm>
          <a:prstGeom prst="ellipse">
            <a:avLst/>
          </a:prstGeom>
          <a:solidFill>
            <a:srgbClr val="1C7293"/>
          </a:solidFill>
          <a:ln w="12700">
            <a:solidFill>
              <a:srgbClr val="333333"/>
            </a:solidFill>
            <a:prstDash val="solid"/>
          </a:ln>
        </p:spPr>
      </p:sp>
      <p:sp>
        <p:nvSpPr>
          <p:cNvPr id="23" name="Text 21"/>
          <p:cNvSpPr/>
          <p:nvPr/>
        </p:nvSpPr>
        <p:spPr>
          <a:xfrm>
            <a:off x="768096" y="4433011"/>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1188720" y="4356202"/>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Ephedrine's pressor effect in vivo comes from releasing stored norepinephrine out of sympathetic nerve terminals rather than from direct receptor activation, since destroying those terminals abolished the response, and in obstetric practice ephedrine has the highest probability of being the worst agent for fetal acid-base status.</a:t>
            </a:r>
            <a:endParaRPr lang="en-US" sz="1150" dirty="0"/>
          </a:p>
        </p:txBody>
      </p:sp>
      <p:sp>
        <p:nvSpPr>
          <p:cNvPr id="25" name="Shape 23"/>
          <p:cNvSpPr/>
          <p:nvPr/>
        </p:nvSpPr>
        <p:spPr>
          <a:xfrm>
            <a:off x="566928" y="5040173"/>
            <a:ext cx="11057839" cy="647395"/>
          </a:xfrm>
          <a:prstGeom prst="roundRect">
            <a:avLst>
              <a:gd name="adj" fmla="val 8475"/>
            </a:avLst>
          </a:prstGeom>
          <a:solidFill>
            <a:srgbClr val="F4F6F8"/>
          </a:solidFill>
          <a:ln w="12700">
            <a:solidFill>
              <a:srgbClr val="F4F6F8"/>
            </a:solidFill>
            <a:prstDash val="solid"/>
          </a:ln>
        </p:spPr>
      </p:sp>
      <p:sp>
        <p:nvSpPr>
          <p:cNvPr id="26" name="Shape 24"/>
          <p:cNvSpPr/>
          <p:nvPr/>
        </p:nvSpPr>
        <p:spPr>
          <a:xfrm>
            <a:off x="566928" y="5095037"/>
            <a:ext cx="41148" cy="537667"/>
          </a:xfrm>
          <a:prstGeom prst="rect">
            <a:avLst/>
          </a:prstGeom>
          <a:solidFill>
            <a:srgbClr val="1C7293"/>
          </a:solidFill>
          <a:ln w="12700">
            <a:solidFill>
              <a:srgbClr val="333333"/>
            </a:solidFill>
            <a:prstDash val="solid"/>
          </a:ln>
        </p:spPr>
      </p:sp>
      <p:sp>
        <p:nvSpPr>
          <p:cNvPr id="27" name="Shape 25"/>
          <p:cNvSpPr/>
          <p:nvPr/>
        </p:nvSpPr>
        <p:spPr>
          <a:xfrm>
            <a:off x="768096" y="5208422"/>
            <a:ext cx="310896" cy="310896"/>
          </a:xfrm>
          <a:prstGeom prst="ellipse">
            <a:avLst/>
          </a:prstGeom>
          <a:solidFill>
            <a:srgbClr val="1C7293"/>
          </a:solidFill>
          <a:ln w="12700">
            <a:solidFill>
              <a:srgbClr val="333333"/>
            </a:solidFill>
            <a:prstDash val="solid"/>
          </a:ln>
        </p:spPr>
      </p:sp>
      <p:sp>
        <p:nvSpPr>
          <p:cNvPr id="28" name="Text 26"/>
          <p:cNvSpPr/>
          <p:nvPr/>
        </p:nvSpPr>
        <p:spPr>
          <a:xfrm>
            <a:off x="768096" y="5208422"/>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5</a:t>
            </a:r>
            <a:endParaRPr lang="en-US" sz="1200" dirty="0"/>
          </a:p>
        </p:txBody>
      </p:sp>
      <p:sp>
        <p:nvSpPr>
          <p:cNvPr id="29" name="Text 27"/>
          <p:cNvSpPr/>
          <p:nvPr/>
        </p:nvSpPr>
        <p:spPr>
          <a:xfrm>
            <a:off x="1188720" y="5131613"/>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Vasopressin raises mean arterial pressure through V1 receptors and lowers cardiac output, has little effect in a healthy subject but potentiates norepinephrine in vasodilatory shock, and above 0.04 units per minute has been reported to cause cardiac arrest.</a:t>
            </a:r>
            <a:endParaRPr lang="en-US" sz="1150" dirty="0"/>
          </a:p>
        </p:txBody>
      </p:sp>
      <p:sp>
        <p:nvSpPr>
          <p:cNvPr id="30" name="Text 28"/>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The oral-boards stem on the next slide puts these into one scenario.</a:t>
            </a:r>
            <a:endParaRPr lang="en-US" sz="900" dirty="0"/>
          </a:p>
        </p:txBody>
      </p:sp>
      <p:sp>
        <p:nvSpPr>
          <p:cNvPr id="31" name="Text 29"/>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KEY TAKEAWAYS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to carry into the next case</a:t>
            </a:r>
            <a:endParaRPr lang="en-US" sz="2700" dirty="0"/>
          </a:p>
        </p:txBody>
      </p:sp>
      <p:sp>
        <p:nvSpPr>
          <p:cNvPr id="4" name="Shape 2"/>
          <p:cNvSpPr/>
          <p:nvPr/>
        </p:nvSpPr>
        <p:spPr>
          <a:xfrm>
            <a:off x="566928" y="1463040"/>
            <a:ext cx="2613584" cy="4077716"/>
          </a:xfrm>
          <a:prstGeom prst="roundRect">
            <a:avLst>
              <a:gd name="adj" fmla="val 2099"/>
            </a:avLst>
          </a:prstGeom>
          <a:solidFill>
            <a:srgbClr val="F4F6F8"/>
          </a:solidFill>
          <a:ln w="12700">
            <a:solidFill>
              <a:srgbClr val="F4F6F8"/>
            </a:solidFill>
            <a:prstDash val="solid"/>
          </a:ln>
        </p:spPr>
      </p:sp>
      <p:sp>
        <p:nvSpPr>
          <p:cNvPr id="5" name="Shape 3"/>
          <p:cNvSpPr/>
          <p:nvPr/>
        </p:nvSpPr>
        <p:spPr>
          <a:xfrm>
            <a:off x="566928" y="1463040"/>
            <a:ext cx="2613584" cy="54864"/>
          </a:xfrm>
          <a:prstGeom prst="rect">
            <a:avLst/>
          </a:prstGeom>
          <a:solidFill>
            <a:srgbClr val="1C7293"/>
          </a:solidFill>
          <a:ln w="12700">
            <a:solidFill>
              <a:srgbClr val="333333"/>
            </a:solidFill>
            <a:prstDash val="solid"/>
          </a:ln>
        </p:spPr>
      </p:sp>
      <p:sp>
        <p:nvSpPr>
          <p:cNvPr id="6" name="Text 4"/>
          <p:cNvSpPr/>
          <p:nvPr/>
        </p:nvSpPr>
        <p:spPr>
          <a:xfrm>
            <a:off x="749808"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Phenylephrine raises blood pressure while simultaneously reducing cardiac output</a:t>
            </a:r>
            <a:endParaRPr lang="en-US" sz="1400" dirty="0"/>
          </a:p>
        </p:txBody>
      </p:sp>
      <p:sp>
        <p:nvSpPr>
          <p:cNvPr id="7" name="Text 5"/>
          <p:cNvSpPr/>
          <p:nvPr/>
        </p:nvSpPr>
        <p:spPr>
          <a:xfrm>
            <a:off x="749808" y="2605024"/>
            <a:ext cx="2247824" cy="271627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Anaesthesia 2024</a:t>
            </a:r>
            <a:endParaRPr lang="en-US" sz="1150" dirty="0"/>
          </a:p>
        </p:txBody>
      </p:sp>
      <p:sp>
        <p:nvSpPr>
          <p:cNvPr id="8" name="Shape 6"/>
          <p:cNvSpPr/>
          <p:nvPr/>
        </p:nvSpPr>
        <p:spPr>
          <a:xfrm>
            <a:off x="3381680" y="1463040"/>
            <a:ext cx="2613584" cy="4077716"/>
          </a:xfrm>
          <a:prstGeom prst="roundRect">
            <a:avLst>
              <a:gd name="adj" fmla="val 2099"/>
            </a:avLst>
          </a:prstGeom>
          <a:solidFill>
            <a:srgbClr val="F4F6F8"/>
          </a:solidFill>
          <a:ln w="12700">
            <a:solidFill>
              <a:srgbClr val="F4F6F8"/>
            </a:solidFill>
            <a:prstDash val="solid"/>
          </a:ln>
        </p:spPr>
      </p:sp>
      <p:sp>
        <p:nvSpPr>
          <p:cNvPr id="9" name="Shape 7"/>
          <p:cNvSpPr/>
          <p:nvPr/>
        </p:nvSpPr>
        <p:spPr>
          <a:xfrm>
            <a:off x="3381680" y="1463040"/>
            <a:ext cx="2613584" cy="54864"/>
          </a:xfrm>
          <a:prstGeom prst="rect">
            <a:avLst/>
          </a:prstGeom>
          <a:solidFill>
            <a:srgbClr val="1C7293"/>
          </a:solidFill>
          <a:ln w="12700">
            <a:solidFill>
              <a:srgbClr val="333333"/>
            </a:solidFill>
            <a:prstDash val="solid"/>
          </a:ln>
        </p:spPr>
      </p:sp>
      <p:sp>
        <p:nvSpPr>
          <p:cNvPr id="10" name="Text 8"/>
          <p:cNvSpPr/>
          <p:nvPr/>
        </p:nvSpPr>
        <p:spPr>
          <a:xfrm>
            <a:off x="3564560"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Norepinephrine carries weak beta-adrenergic activity alongside its potent alph</a:t>
            </a:r>
            <a:endParaRPr lang="en-US" sz="1400" dirty="0"/>
          </a:p>
        </p:txBody>
      </p:sp>
      <p:sp>
        <p:nvSpPr>
          <p:cNvPr id="11" name="Text 9"/>
          <p:cNvSpPr/>
          <p:nvPr/>
        </p:nvSpPr>
        <p:spPr>
          <a:xfrm>
            <a:off x="3564560" y="2605024"/>
            <a:ext cx="2247824" cy="271627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Anesthesiology 2015</a:t>
            </a:r>
            <a:endParaRPr lang="en-US" sz="1150" dirty="0"/>
          </a:p>
        </p:txBody>
      </p:sp>
      <p:sp>
        <p:nvSpPr>
          <p:cNvPr id="12" name="Shape 10"/>
          <p:cNvSpPr/>
          <p:nvPr/>
        </p:nvSpPr>
        <p:spPr>
          <a:xfrm>
            <a:off x="6196432" y="1463040"/>
            <a:ext cx="2613584" cy="4077716"/>
          </a:xfrm>
          <a:prstGeom prst="roundRect">
            <a:avLst>
              <a:gd name="adj" fmla="val 2099"/>
            </a:avLst>
          </a:prstGeom>
          <a:solidFill>
            <a:srgbClr val="F4F6F8"/>
          </a:solidFill>
          <a:ln w="12700">
            <a:solidFill>
              <a:srgbClr val="F4F6F8"/>
            </a:solidFill>
            <a:prstDash val="solid"/>
          </a:ln>
        </p:spPr>
      </p:sp>
      <p:sp>
        <p:nvSpPr>
          <p:cNvPr id="13" name="Shape 11"/>
          <p:cNvSpPr/>
          <p:nvPr/>
        </p:nvSpPr>
        <p:spPr>
          <a:xfrm>
            <a:off x="6196432" y="1463040"/>
            <a:ext cx="2613584" cy="54864"/>
          </a:xfrm>
          <a:prstGeom prst="rect">
            <a:avLst/>
          </a:prstGeom>
          <a:solidFill>
            <a:srgbClr val="1C7293"/>
          </a:solidFill>
          <a:ln w="12700">
            <a:solidFill>
              <a:srgbClr val="333333"/>
            </a:solidFill>
            <a:prstDash val="solid"/>
          </a:ln>
        </p:spPr>
      </p:sp>
      <p:sp>
        <p:nvSpPr>
          <p:cNvPr id="14" name="Text 12"/>
          <p:cNvSpPr/>
          <p:nvPr/>
        </p:nvSpPr>
        <p:spPr>
          <a:xfrm>
            <a:off x="6379312"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In a graded dose-response study the ED50 for restoring blood pressure was 10 m</a:t>
            </a:r>
            <a:endParaRPr lang="en-US" sz="1400" dirty="0"/>
          </a:p>
        </p:txBody>
      </p:sp>
      <p:sp>
        <p:nvSpPr>
          <p:cNvPr id="15" name="Text 13"/>
          <p:cNvSpPr/>
          <p:nvPr/>
        </p:nvSpPr>
        <p:spPr>
          <a:xfrm>
            <a:off x="6379312" y="2605024"/>
            <a:ext cx="2247824" cy="271627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Anesthesiology 2017</a:t>
            </a:r>
            <a:endParaRPr lang="en-US" sz="1150" dirty="0"/>
          </a:p>
        </p:txBody>
      </p:sp>
      <p:sp>
        <p:nvSpPr>
          <p:cNvPr id="16" name="Shape 14"/>
          <p:cNvSpPr/>
          <p:nvPr/>
        </p:nvSpPr>
        <p:spPr>
          <a:xfrm>
            <a:off x="9011183" y="1463040"/>
            <a:ext cx="2613584" cy="4077716"/>
          </a:xfrm>
          <a:prstGeom prst="roundRect">
            <a:avLst>
              <a:gd name="adj" fmla="val 2099"/>
            </a:avLst>
          </a:prstGeom>
          <a:solidFill>
            <a:srgbClr val="F4F6F8"/>
          </a:solidFill>
          <a:ln w="12700">
            <a:solidFill>
              <a:srgbClr val="F4F6F8"/>
            </a:solidFill>
            <a:prstDash val="solid"/>
          </a:ln>
        </p:spPr>
      </p:sp>
      <p:sp>
        <p:nvSpPr>
          <p:cNvPr id="17" name="Shape 15"/>
          <p:cNvSpPr/>
          <p:nvPr/>
        </p:nvSpPr>
        <p:spPr>
          <a:xfrm>
            <a:off x="9011183" y="1463040"/>
            <a:ext cx="2613584" cy="54864"/>
          </a:xfrm>
          <a:prstGeom prst="rect">
            <a:avLst/>
          </a:prstGeom>
          <a:solidFill>
            <a:srgbClr val="1C7293"/>
          </a:solidFill>
          <a:ln w="12700">
            <a:solidFill>
              <a:srgbClr val="333333"/>
            </a:solidFill>
            <a:prstDash val="solid"/>
          </a:ln>
        </p:spPr>
      </p:sp>
      <p:sp>
        <p:nvSpPr>
          <p:cNvPr id="18" name="Text 16"/>
          <p:cNvSpPr/>
          <p:nvPr/>
        </p:nvSpPr>
        <p:spPr>
          <a:xfrm>
            <a:off x="9194063"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Ephedrine's pressor effect in vivo comes from releasing stored norepinephrine</a:t>
            </a:r>
            <a:endParaRPr lang="en-US" sz="1400" dirty="0"/>
          </a:p>
        </p:txBody>
      </p:sp>
      <p:sp>
        <p:nvSpPr>
          <p:cNvPr id="19" name="Text 17"/>
          <p:cNvSpPr/>
          <p:nvPr/>
        </p:nvSpPr>
        <p:spPr>
          <a:xfrm>
            <a:off x="9194063" y="2605024"/>
            <a:ext cx="2247824" cy="271627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Anesthesia and Analgesia 2003</a:t>
            </a:r>
            <a:endParaRPr lang="en-US" sz="1150" dirty="0"/>
          </a:p>
        </p:txBody>
      </p:sp>
      <p:sp>
        <p:nvSpPr>
          <p:cNvPr id="20" name="Shape 18"/>
          <p:cNvSpPr/>
          <p:nvPr/>
        </p:nvSpPr>
        <p:spPr>
          <a:xfrm>
            <a:off x="566928" y="5540756"/>
            <a:ext cx="11057839" cy="604012"/>
          </a:xfrm>
          <a:prstGeom prst="roundRect">
            <a:avLst>
              <a:gd name="adj" fmla="val 7569"/>
            </a:avLst>
          </a:prstGeom>
          <a:solidFill>
            <a:srgbClr val="12233F"/>
          </a:solidFill>
          <a:ln w="12700">
            <a:solidFill>
              <a:srgbClr val="333333"/>
            </a:solidFill>
            <a:prstDash val="solid"/>
          </a:ln>
        </p:spPr>
      </p:sp>
      <p:sp>
        <p:nvSpPr>
          <p:cNvPr id="21" name="Text 19"/>
          <p:cNvSpPr/>
          <p:nvPr/>
        </p:nvSpPr>
        <p:spPr>
          <a:xfrm>
            <a:off x="841248" y="5632196"/>
            <a:ext cx="10509199" cy="421132"/>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Choose the pressor by the receptor you actually need - squeeze the vessels, drive the heart, or both - and never forget that raising the pressure is not the same as raising the flow.</a:t>
            </a:r>
            <a:endParaRPr lang="en-US" sz="1300" dirty="0"/>
          </a:p>
        </p:txBody>
      </p:sp>
      <p:sp>
        <p:nvSpPr>
          <p:cNvPr id="22" name="Text 20"/>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Questions I'll ask you</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Think them through before we start, not while I am asking.</a:t>
            </a:r>
            <a:endParaRPr lang="en-US" sz="1400" dirty="0"/>
          </a:p>
        </p:txBody>
      </p:sp>
      <p:sp>
        <p:nvSpPr>
          <p:cNvPr id="5" name="Shape 3"/>
          <p:cNvSpPr/>
          <p:nvPr/>
        </p:nvSpPr>
        <p:spPr>
          <a:xfrm>
            <a:off x="566928" y="1938528"/>
            <a:ext cx="5400904" cy="1170432"/>
          </a:xfrm>
          <a:prstGeom prst="roundRect">
            <a:avLst>
              <a:gd name="adj" fmla="val 4688"/>
            </a:avLst>
          </a:prstGeom>
          <a:solidFill>
            <a:srgbClr val="F4F6F8"/>
          </a:solidFill>
          <a:ln w="12700">
            <a:solidFill>
              <a:srgbClr val="F4F6F8"/>
            </a:solidFill>
            <a:prstDash val="solid"/>
          </a:ln>
        </p:spPr>
      </p:sp>
      <p:sp>
        <p:nvSpPr>
          <p:cNvPr id="6" name="Shape 4"/>
          <p:cNvSpPr/>
          <p:nvPr/>
        </p:nvSpPr>
        <p:spPr>
          <a:xfrm>
            <a:off x="566928" y="1993392"/>
            <a:ext cx="41148" cy="1060704"/>
          </a:xfrm>
          <a:prstGeom prst="rect">
            <a:avLst/>
          </a:prstGeom>
          <a:solidFill>
            <a:srgbClr val="1C7293"/>
          </a:solidFill>
          <a:ln w="12700">
            <a:solidFill>
              <a:srgbClr val="333333"/>
            </a:solidFill>
            <a:prstDash val="solid"/>
          </a:ln>
        </p:spPr>
      </p:sp>
      <p:sp>
        <p:nvSpPr>
          <p:cNvPr id="7" name="Shape 5"/>
          <p:cNvSpPr/>
          <p:nvPr/>
        </p:nvSpPr>
        <p:spPr>
          <a:xfrm>
            <a:off x="768096" y="2368296"/>
            <a:ext cx="310896" cy="310896"/>
          </a:xfrm>
          <a:prstGeom prst="ellipse">
            <a:avLst/>
          </a:prstGeom>
          <a:solidFill>
            <a:srgbClr val="1C7293"/>
          </a:solidFill>
          <a:ln w="12700">
            <a:solidFill>
              <a:srgbClr val="333333"/>
            </a:solidFill>
            <a:prstDash val="solid"/>
          </a:ln>
        </p:spPr>
      </p:sp>
      <p:sp>
        <p:nvSpPr>
          <p:cNvPr id="8" name="Text 6"/>
          <p:cNvSpPr/>
          <p:nvPr/>
        </p:nvSpPr>
        <p:spPr>
          <a:xfrm>
            <a:off x="768096"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Which of these raises blood pressure while lowering cardiac output, and when is that trade worth making?</a:t>
            </a:r>
            <a:endParaRPr lang="en-US" sz="1150" dirty="0"/>
          </a:p>
        </p:txBody>
      </p:sp>
      <p:sp>
        <p:nvSpPr>
          <p:cNvPr id="10" name="Shape 8"/>
          <p:cNvSpPr/>
          <p:nvPr/>
        </p:nvSpPr>
        <p:spPr>
          <a:xfrm>
            <a:off x="6223864" y="1938528"/>
            <a:ext cx="5400904" cy="1170432"/>
          </a:xfrm>
          <a:prstGeom prst="roundRect">
            <a:avLst>
              <a:gd name="adj" fmla="val 4688"/>
            </a:avLst>
          </a:prstGeom>
          <a:solidFill>
            <a:srgbClr val="F4F6F8"/>
          </a:solidFill>
          <a:ln w="12700">
            <a:solidFill>
              <a:srgbClr val="F4F6F8"/>
            </a:solidFill>
            <a:prstDash val="solid"/>
          </a:ln>
        </p:spPr>
      </p:sp>
      <p:sp>
        <p:nvSpPr>
          <p:cNvPr id="11" name="Shape 9"/>
          <p:cNvSpPr/>
          <p:nvPr/>
        </p:nvSpPr>
        <p:spPr>
          <a:xfrm>
            <a:off x="6223864" y="1993392"/>
            <a:ext cx="41148" cy="1060704"/>
          </a:xfrm>
          <a:prstGeom prst="rect">
            <a:avLst/>
          </a:prstGeom>
          <a:solidFill>
            <a:srgbClr val="1C7293"/>
          </a:solidFill>
          <a:ln w="12700">
            <a:solidFill>
              <a:srgbClr val="333333"/>
            </a:solidFill>
            <a:prstDash val="solid"/>
          </a:ln>
        </p:spPr>
      </p:sp>
      <p:sp>
        <p:nvSpPr>
          <p:cNvPr id="12" name="Shape 10"/>
          <p:cNvSpPr/>
          <p:nvPr/>
        </p:nvSpPr>
        <p:spPr>
          <a:xfrm>
            <a:off x="6425032" y="2368296"/>
            <a:ext cx="310896" cy="310896"/>
          </a:xfrm>
          <a:prstGeom prst="ellipse">
            <a:avLst/>
          </a:prstGeom>
          <a:solidFill>
            <a:srgbClr val="1C7293"/>
          </a:solidFill>
          <a:ln w="12700">
            <a:solidFill>
              <a:srgbClr val="333333"/>
            </a:solidFill>
            <a:prstDash val="solid"/>
          </a:ln>
        </p:spPr>
      </p:sp>
      <p:sp>
        <p:nvSpPr>
          <p:cNvPr id="13" name="Text 11"/>
          <p:cNvSpPr/>
          <p:nvPr/>
        </p:nvSpPr>
        <p:spPr>
          <a:xfrm>
            <a:off x="6425032"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6845656"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She is bradycardic as well as hypotensive - does that change your first choice, and why?</a:t>
            </a:r>
            <a:endParaRPr lang="en-US" sz="1150" dirty="0"/>
          </a:p>
        </p:txBody>
      </p:sp>
      <p:sp>
        <p:nvSpPr>
          <p:cNvPr id="15" name="Shape 13"/>
          <p:cNvSpPr/>
          <p:nvPr/>
        </p:nvSpPr>
        <p:spPr>
          <a:xfrm>
            <a:off x="566928" y="3328416"/>
            <a:ext cx="5400904" cy="1170432"/>
          </a:xfrm>
          <a:prstGeom prst="roundRect">
            <a:avLst>
              <a:gd name="adj" fmla="val 4688"/>
            </a:avLst>
          </a:prstGeom>
          <a:solidFill>
            <a:srgbClr val="F4F6F8"/>
          </a:solidFill>
          <a:ln w="12700">
            <a:solidFill>
              <a:srgbClr val="F4F6F8"/>
            </a:solidFill>
            <a:prstDash val="solid"/>
          </a:ln>
        </p:spPr>
      </p:sp>
      <p:sp>
        <p:nvSpPr>
          <p:cNvPr id="16" name="Shape 14"/>
          <p:cNvSpPr/>
          <p:nvPr/>
        </p:nvSpPr>
        <p:spPr>
          <a:xfrm>
            <a:off x="566928" y="3383280"/>
            <a:ext cx="41148" cy="1060704"/>
          </a:xfrm>
          <a:prstGeom prst="rect">
            <a:avLst/>
          </a:prstGeom>
          <a:solidFill>
            <a:srgbClr val="1C7293"/>
          </a:solidFill>
          <a:ln w="12700">
            <a:solidFill>
              <a:srgbClr val="333333"/>
            </a:solidFill>
            <a:prstDash val="solid"/>
          </a:ln>
        </p:spPr>
      </p:sp>
      <p:sp>
        <p:nvSpPr>
          <p:cNvPr id="17" name="Shape 15"/>
          <p:cNvSpPr/>
          <p:nvPr/>
        </p:nvSpPr>
        <p:spPr>
          <a:xfrm>
            <a:off x="768096" y="3758184"/>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Ephedrine worked the first two times and did nothing the third time. What happened?</a:t>
            </a:r>
            <a:endParaRPr lang="en-US" sz="1150" dirty="0"/>
          </a:p>
        </p:txBody>
      </p:sp>
      <p:sp>
        <p:nvSpPr>
          <p:cNvPr id="20" name="Shape 18"/>
          <p:cNvSpPr/>
          <p:nvPr/>
        </p:nvSpPr>
        <p:spPr>
          <a:xfrm>
            <a:off x="6223864" y="3328416"/>
            <a:ext cx="5400904" cy="1170432"/>
          </a:xfrm>
          <a:prstGeom prst="roundRect">
            <a:avLst>
              <a:gd name="adj" fmla="val 4688"/>
            </a:avLst>
          </a:prstGeom>
          <a:solidFill>
            <a:srgbClr val="F4F6F8"/>
          </a:solidFill>
          <a:ln w="12700">
            <a:solidFill>
              <a:srgbClr val="F4F6F8"/>
            </a:solidFill>
            <a:prstDash val="solid"/>
          </a:ln>
        </p:spPr>
      </p:sp>
      <p:sp>
        <p:nvSpPr>
          <p:cNvPr id="21" name="Shape 19"/>
          <p:cNvSpPr/>
          <p:nvPr/>
        </p:nvSpPr>
        <p:spPr>
          <a:xfrm>
            <a:off x="6223864" y="3383280"/>
            <a:ext cx="41148" cy="1060704"/>
          </a:xfrm>
          <a:prstGeom prst="rect">
            <a:avLst/>
          </a:prstGeom>
          <a:solidFill>
            <a:srgbClr val="1C7293"/>
          </a:solidFill>
          <a:ln w="12700">
            <a:solidFill>
              <a:srgbClr val="333333"/>
            </a:solidFill>
            <a:prstDash val="solid"/>
          </a:ln>
        </p:spPr>
      </p:sp>
      <p:sp>
        <p:nvSpPr>
          <p:cNvPr id="22" name="Shape 20"/>
          <p:cNvSpPr/>
          <p:nvPr/>
        </p:nvSpPr>
        <p:spPr>
          <a:xfrm>
            <a:off x="6425032" y="3758184"/>
            <a:ext cx="310896" cy="310896"/>
          </a:xfrm>
          <a:prstGeom prst="ellipse">
            <a:avLst/>
          </a:prstGeom>
          <a:solidFill>
            <a:srgbClr val="1C7293"/>
          </a:solidFill>
          <a:ln w="12700">
            <a:solidFill>
              <a:srgbClr val="333333"/>
            </a:solidFill>
            <a:prstDash val="solid"/>
          </a:ln>
        </p:spPr>
      </p:sp>
      <p:sp>
        <p:nvSpPr>
          <p:cNvPr id="23" name="Text 21"/>
          <p:cNvSpPr/>
          <p:nvPr/>
        </p:nvSpPr>
        <p:spPr>
          <a:xfrm>
            <a:off x="6425032"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6845656"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The patient takes an ACE inhibitor and phenylephrine is not holding her. What else is in the drawer, and why might it work when phenylephrine will not?</a:t>
            </a:r>
            <a:endParaRPr lang="en-US" sz="1150" dirty="0"/>
          </a:p>
        </p:txBody>
      </p:sp>
      <p:sp>
        <p:nvSpPr>
          <p:cNvPr id="25" name="Text 2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ORAL BOARDS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this stem out loud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Same topic, examiner framing. Say your reasoning as you go.</a:t>
            </a:r>
            <a:endParaRPr lang="en-US" sz="1400" dirty="0"/>
          </a:p>
        </p:txBody>
      </p:sp>
      <p:sp>
        <p:nvSpPr>
          <p:cNvPr id="5" name="Shape 3"/>
          <p:cNvSpPr/>
          <p:nvPr/>
        </p:nvSpPr>
        <p:spPr>
          <a:xfrm>
            <a:off x="566928" y="1938528"/>
            <a:ext cx="11057839" cy="4261104"/>
          </a:xfrm>
          <a:prstGeom prst="roundRect">
            <a:avLst>
              <a:gd name="adj" fmla="val 1073"/>
            </a:avLst>
          </a:prstGeom>
          <a:solidFill>
            <a:srgbClr val="DCE9EF"/>
          </a:solidFill>
          <a:ln w="12700">
            <a:solidFill>
              <a:srgbClr val="333333"/>
            </a:solidFill>
            <a:prstDash val="solid"/>
          </a:ln>
        </p:spPr>
      </p:sp>
      <p:sp>
        <p:nvSpPr>
          <p:cNvPr id="6" name="Shape 4"/>
          <p:cNvSpPr/>
          <p:nvPr/>
        </p:nvSpPr>
        <p:spPr>
          <a:xfrm>
            <a:off x="566928" y="2011680"/>
            <a:ext cx="45720" cy="4114800"/>
          </a:xfrm>
          <a:prstGeom prst="rect">
            <a:avLst/>
          </a:prstGeom>
          <a:solidFill>
            <a:srgbClr val="1C7293"/>
          </a:solidFill>
          <a:ln w="12700">
            <a:solidFill>
              <a:srgbClr val="333333"/>
            </a:solidFill>
            <a:prstDash val="solid"/>
          </a:ln>
        </p:spPr>
      </p:sp>
      <p:sp>
        <p:nvSpPr>
          <p:cNvPr id="7" name="Text 5"/>
          <p:cNvSpPr/>
          <p:nvPr/>
        </p:nvSpPr>
        <p:spPr>
          <a:xfrm>
            <a:off x="950976" y="2212848"/>
            <a:ext cx="10289743" cy="2343607"/>
          </a:xfrm>
          <a:prstGeom prst="rect">
            <a:avLst/>
          </a:prstGeom>
          <a:noFill/>
          <a:ln/>
        </p:spPr>
        <p:txBody>
          <a:bodyPr wrap="square" rtlCol="0" anchor="t"/>
          <a:lstStyle/>
          <a:p>
            <a:pPr indent="0" marL="0">
              <a:lnSpc>
                <a:spcPct val="116000"/>
              </a:lnSpc>
              <a:buNone/>
            </a:pPr>
            <a:r>
              <a:rPr lang="en-US" sz="2000" i="1" dirty="0">
                <a:solidFill>
                  <a:srgbClr val="12233F"/>
                </a:solidFill>
                <a:latin typeface="Calibri" pitchFamily="34" charset="0"/>
                <a:ea typeface="Calibri" pitchFamily="34" charset="-122"/>
                <a:cs typeface="Calibri" pitchFamily="34" charset="-120"/>
              </a:rPr>
              <a:t>Ten minutes into a laparoscopic hysterectomy in a healthy 45-year-old, the cuff reads 78/44 with a heart rate of 58. The drug drawer beside you holds phenylephrine, ephedrine, norepinephrine, epinephrine and vasopressin. Before you pick one up, your attending asks you to say out loud what each of them does to heart rate, to systemic vascular resistance, and to cardiac output.</a:t>
            </a:r>
            <a:endParaRPr lang="en-US" sz="2000" dirty="0"/>
          </a:p>
        </p:txBody>
      </p:sp>
      <p:sp>
        <p:nvSpPr>
          <p:cNvPr id="8" name="Text 6"/>
          <p:cNvSpPr/>
          <p:nvPr/>
        </p:nvSpPr>
        <p:spPr>
          <a:xfrm>
            <a:off x="950976" y="5632704"/>
            <a:ext cx="10289743" cy="365760"/>
          </a:xfrm>
          <a:prstGeom prst="rect">
            <a:avLst/>
          </a:prstGeom>
          <a:noFill/>
          <a:ln/>
        </p:spPr>
        <p:txBody>
          <a:bodyPr wrap="square" rtlCol="0" anchor="b"/>
          <a:lstStyle/>
          <a:p>
            <a:pPr indent="0" marL="0">
              <a:buNone/>
            </a:pPr>
            <a:r>
              <a:rPr lang="en-US" sz="1150" dirty="0">
                <a:solidFill>
                  <a:srgbClr val="5A6673"/>
                </a:solidFill>
                <a:latin typeface="Calibri" pitchFamily="34" charset="0"/>
                <a:ea typeface="Calibri" pitchFamily="34" charset="-122"/>
                <a:cs typeface="Calibri" pitchFamily="34" charset="-120"/>
              </a:rPr>
              <a:t>Say your reasoning out loud. The examiner scores what you say, not what you know.</a:t>
            </a:r>
            <a:endParaRPr lang="en-US" sz="1150" dirty="0"/>
          </a:p>
        </p:txBody>
      </p:sp>
      <p:sp>
        <p:nvSpPr>
          <p:cNvPr id="9" name="Text 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Sources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Each was resolved against PubMed or a DOI resolver before reaching this deck.</a:t>
            </a:r>
            <a:endParaRPr lang="en-US" sz="1400" dirty="0"/>
          </a:p>
        </p:txBody>
      </p:sp>
      <p:graphicFrame>
        <p:nvGraphicFramePr>
          <p:cNvPr id="17"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914400"/>
        </p:xfrm>
        <a:graphic>
          <a:graphicData uri="http://schemas.openxmlformats.org/drawingml/2006/table">
            <a:tbl>
              <a:tblPr/>
              <a:tblGrid>
                <a:gridCol w="411480"/>
                <a:gridCol w="8726119"/>
                <a:gridCol w="1920240"/>
              </a:tblGrid>
              <a:tr h="43434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Meng et al., Anaesthesia 2024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37948131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43434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Ngan Kee et al., Anesthesiology 2015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25635593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43434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Ngan Kee, Anesthesiology 2017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28872480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43434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Kobayashi et al., Anesthesia and Analgesia 2003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14570629</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43434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Singh et al., British Journal of Anaesthesia 2020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31810562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43434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den Ouden et al., Netherlands Journal of Medicine 2005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15719846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43434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Takazawa et al., Journal of Anesthesia 2021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34651257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43434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Ma et al., Canadian Journal of Anaesthesia 2025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40244358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bl>
          </a:graphicData>
        </a:graphic>
      </p:graphicFrame>
      <p:sp>
        <p:nvSpPr>
          <p:cNvPr id="6" name="Shape 3"/>
          <p:cNvSpPr/>
          <p:nvPr/>
        </p:nvSpPr>
        <p:spPr>
          <a:xfrm>
            <a:off x="566928" y="5632704"/>
            <a:ext cx="11057839" cy="566928"/>
          </a:xfrm>
          <a:prstGeom prst="roundRect">
            <a:avLst>
              <a:gd name="adj" fmla="val 8065"/>
            </a:avLst>
          </a:prstGeom>
          <a:solidFill>
            <a:srgbClr val="12233F"/>
          </a:solidFill>
          <a:ln w="12700">
            <a:solidFill>
              <a:srgbClr val="333333"/>
            </a:solidFill>
            <a:prstDash val="solid"/>
          </a:ln>
        </p:spPr>
      </p:sp>
      <p:sp>
        <p:nvSpPr>
          <p:cNvPr id="7" name="Text 4"/>
          <p:cNvSpPr/>
          <p:nvPr/>
        </p:nvSpPr>
        <p:spPr>
          <a:xfrm>
            <a:off x="841248" y="5724144"/>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Nothing was removed at the citation check for this topic.</a:t>
            </a:r>
            <a:endParaRPr lang="en-US" sz="1300" dirty="0"/>
          </a:p>
        </p:txBody>
      </p:sp>
      <p:sp>
        <p:nvSpPr>
          <p:cNvPr id="8" name="Text 5"/>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2103120"/>
            <a:ext cx="11057839"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THE ONE THING</a:t>
            </a:r>
            <a:endParaRPr lang="en-US" sz="1050" dirty="0"/>
          </a:p>
        </p:txBody>
      </p:sp>
      <p:sp>
        <p:nvSpPr>
          <p:cNvPr id="3" name="Text 1"/>
          <p:cNvSpPr/>
          <p:nvPr/>
        </p:nvSpPr>
        <p:spPr>
          <a:xfrm>
            <a:off x="566928" y="2468880"/>
            <a:ext cx="9777679" cy="1828800"/>
          </a:xfrm>
          <a:prstGeom prst="rect">
            <a:avLst/>
          </a:prstGeom>
          <a:noFill/>
          <a:ln/>
        </p:spPr>
        <p:txBody>
          <a:bodyPr wrap="square" rtlCol="0" anchor="t"/>
          <a:lstStyle/>
          <a:p>
            <a:pPr indent="0" marL="0">
              <a:buNone/>
            </a:pPr>
            <a:r>
              <a:rPr lang="en-US" sz="2800" b="1" dirty="0">
                <a:solidFill>
                  <a:srgbClr val="FFFFFF"/>
                </a:solidFill>
                <a:latin typeface="Cambria" pitchFamily="34" charset="0"/>
                <a:ea typeface="Cambria" pitchFamily="34" charset="-122"/>
                <a:cs typeface="Cambria" pitchFamily="34" charset="-120"/>
              </a:rPr>
              <a:t>Choose the pressor by the receptor you actually need - squeeze the vessels, drive the heart, or both - and never forget that raising the pressure is not the same as raising the flow.</a:t>
            </a:r>
            <a:endParaRPr lang="en-US" sz="2800" dirty="0"/>
          </a:p>
        </p:txBody>
      </p:sp>
      <p:sp>
        <p:nvSpPr>
          <p:cNvPr id="4" name="Text 2"/>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HOW TO USE THIS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Read the assertions, argue with the questions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6 evidence-linked points, then 4 questions you will actually be asked.</a:t>
            </a:r>
            <a:endParaRPr lang="en-US" sz="1400" dirty="0"/>
          </a:p>
        </p:txBody>
      </p:sp>
      <p:sp>
        <p:nvSpPr>
          <p:cNvPr id="5" name="Shape 3"/>
          <p:cNvSpPr/>
          <p:nvPr/>
        </p:nvSpPr>
        <p:spPr>
          <a:xfrm>
            <a:off x="566928" y="1938528"/>
            <a:ext cx="3551834" cy="3163824"/>
          </a:xfrm>
          <a:prstGeom prst="roundRect">
            <a:avLst>
              <a:gd name="adj" fmla="val 1734"/>
            </a:avLst>
          </a:prstGeom>
          <a:solidFill>
            <a:srgbClr val="EDF4EF"/>
          </a:solidFill>
          <a:ln w="12700">
            <a:solidFill>
              <a:srgbClr val="EDF4EF"/>
            </a:solidFill>
            <a:prstDash val="solid"/>
          </a:ln>
        </p:spPr>
      </p:sp>
      <p:sp>
        <p:nvSpPr>
          <p:cNvPr id="6" name="Shape 4"/>
          <p:cNvSpPr/>
          <p:nvPr/>
        </p:nvSpPr>
        <p:spPr>
          <a:xfrm>
            <a:off x="566928" y="1993392"/>
            <a:ext cx="41148" cy="3054096"/>
          </a:xfrm>
          <a:prstGeom prst="rect">
            <a:avLst/>
          </a:prstGeom>
          <a:solidFill>
            <a:srgbClr val="3E7C59"/>
          </a:solidFill>
          <a:ln w="12700">
            <a:solidFill>
              <a:srgbClr val="333333"/>
            </a:solidFill>
            <a:prstDash val="solid"/>
          </a:ln>
        </p:spPr>
      </p:sp>
      <p:sp>
        <p:nvSpPr>
          <p:cNvPr id="7" name="Text 5"/>
          <p:cNvSpPr/>
          <p:nvPr/>
        </p:nvSpPr>
        <p:spPr>
          <a:xfrm>
            <a:off x="786384"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Every point cites a paper</a:t>
            </a:r>
            <a:endParaRPr lang="en-US" sz="1350" dirty="0"/>
          </a:p>
        </p:txBody>
      </p:sp>
      <p:sp>
        <p:nvSpPr>
          <p:cNvPr id="8" name="Text 6"/>
          <p:cNvSpPr/>
          <p:nvPr/>
        </p:nvSpPr>
        <p:spPr>
          <a:xfrm>
            <a:off x="786384"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The footnote on each slide is the source it was drawn from. If a point matters to your case, open it.</a:t>
            </a:r>
            <a:endParaRPr lang="en-US" sz="1150" dirty="0"/>
          </a:p>
        </p:txBody>
      </p:sp>
      <p:sp>
        <p:nvSpPr>
          <p:cNvPr id="9" name="Shape 7"/>
          <p:cNvSpPr/>
          <p:nvPr/>
        </p:nvSpPr>
        <p:spPr>
          <a:xfrm>
            <a:off x="4319930" y="1938528"/>
            <a:ext cx="3551834" cy="3163824"/>
          </a:xfrm>
          <a:prstGeom prst="roundRect">
            <a:avLst>
              <a:gd name="adj" fmla="val 1734"/>
            </a:avLst>
          </a:prstGeom>
          <a:solidFill>
            <a:srgbClr val="F4F6F8"/>
          </a:solidFill>
          <a:ln w="12700">
            <a:solidFill>
              <a:srgbClr val="F4F6F8"/>
            </a:solidFill>
            <a:prstDash val="solid"/>
          </a:ln>
        </p:spPr>
      </p:sp>
      <p:sp>
        <p:nvSpPr>
          <p:cNvPr id="10" name="Shape 8"/>
          <p:cNvSpPr/>
          <p:nvPr/>
        </p:nvSpPr>
        <p:spPr>
          <a:xfrm>
            <a:off x="4319930" y="1993392"/>
            <a:ext cx="41148" cy="3054096"/>
          </a:xfrm>
          <a:prstGeom prst="rect">
            <a:avLst/>
          </a:prstGeom>
          <a:solidFill>
            <a:srgbClr val="1C7293"/>
          </a:solidFill>
          <a:ln w="12700">
            <a:solidFill>
              <a:srgbClr val="333333"/>
            </a:solidFill>
            <a:prstDash val="solid"/>
          </a:ln>
        </p:spPr>
      </p:sp>
      <p:sp>
        <p:nvSpPr>
          <p:cNvPr id="11" name="Text 9"/>
          <p:cNvSpPr/>
          <p:nvPr/>
        </p:nvSpPr>
        <p:spPr>
          <a:xfrm>
            <a:off x="4539386"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Your attending reviewed this</a:t>
            </a:r>
            <a:endParaRPr lang="en-US" sz="1350" dirty="0"/>
          </a:p>
        </p:txBody>
      </p:sp>
      <p:sp>
        <p:nvSpPr>
          <p:cNvPr id="12" name="Text 10"/>
          <p:cNvSpPr/>
          <p:nvPr/>
        </p:nvSpPr>
        <p:spPr>
          <a:xfrm>
            <a:off x="4539386"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Points that could not be traced to a resolvable source were removed before you saw it.</a:t>
            </a:r>
            <a:endParaRPr lang="en-US" sz="1150" dirty="0"/>
          </a:p>
        </p:txBody>
      </p:sp>
      <p:sp>
        <p:nvSpPr>
          <p:cNvPr id="13" name="Shape 11"/>
          <p:cNvSpPr/>
          <p:nvPr/>
        </p:nvSpPr>
        <p:spPr>
          <a:xfrm>
            <a:off x="8072933" y="1938528"/>
            <a:ext cx="3551834" cy="3163824"/>
          </a:xfrm>
          <a:prstGeom prst="roundRect">
            <a:avLst>
              <a:gd name="adj" fmla="val 1734"/>
            </a:avLst>
          </a:prstGeom>
          <a:solidFill>
            <a:srgbClr val="FBF3E6"/>
          </a:solidFill>
          <a:ln w="12700">
            <a:solidFill>
              <a:srgbClr val="FBF3E6"/>
            </a:solidFill>
            <a:prstDash val="solid"/>
          </a:ln>
        </p:spPr>
      </p:sp>
      <p:sp>
        <p:nvSpPr>
          <p:cNvPr id="14" name="Shape 12"/>
          <p:cNvSpPr/>
          <p:nvPr/>
        </p:nvSpPr>
        <p:spPr>
          <a:xfrm>
            <a:off x="8072933" y="1993392"/>
            <a:ext cx="41148" cy="3054096"/>
          </a:xfrm>
          <a:prstGeom prst="rect">
            <a:avLst/>
          </a:prstGeom>
          <a:solidFill>
            <a:srgbClr val="C8892B"/>
          </a:solidFill>
          <a:ln w="12700">
            <a:solidFill>
              <a:srgbClr val="333333"/>
            </a:solidFill>
            <a:prstDash val="solid"/>
          </a:ln>
        </p:spPr>
      </p:sp>
      <p:sp>
        <p:nvSpPr>
          <p:cNvPr id="15" name="Text 13"/>
          <p:cNvSpPr/>
          <p:nvPr/>
        </p:nvSpPr>
        <p:spPr>
          <a:xfrm>
            <a:off x="8292389"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It is not a protocol</a:t>
            </a:r>
            <a:endParaRPr lang="en-US" sz="1350" dirty="0"/>
          </a:p>
        </p:txBody>
      </p:sp>
      <p:sp>
        <p:nvSpPr>
          <p:cNvPr id="16" name="Text 14"/>
          <p:cNvSpPr/>
          <p:nvPr/>
        </p:nvSpPr>
        <p:spPr>
          <a:xfrm>
            <a:off x="8292389"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Institutional policy and the attending in the room both override anything here.</a:t>
            </a:r>
            <a:endParaRPr lang="en-US" sz="1150" dirty="0"/>
          </a:p>
        </p:txBody>
      </p:sp>
      <p:sp>
        <p:nvSpPr>
          <p:cNvPr id="17" name="Shape 15"/>
          <p:cNvSpPr/>
          <p:nvPr/>
        </p:nvSpPr>
        <p:spPr>
          <a:xfrm>
            <a:off x="566928" y="5376672"/>
            <a:ext cx="11057839" cy="822960"/>
          </a:xfrm>
          <a:prstGeom prst="roundRect">
            <a:avLst>
              <a:gd name="adj" fmla="val 5556"/>
            </a:avLst>
          </a:prstGeom>
          <a:solidFill>
            <a:srgbClr val="12233F"/>
          </a:solidFill>
          <a:ln w="12700">
            <a:solidFill>
              <a:srgbClr val="333333"/>
            </a:solidFill>
            <a:prstDash val="solid"/>
          </a:ln>
        </p:spPr>
      </p:sp>
      <p:sp>
        <p:nvSpPr>
          <p:cNvPr id="18" name="Text 16"/>
          <p:cNvSpPr/>
          <p:nvPr/>
        </p:nvSpPr>
        <p:spPr>
          <a:xfrm>
            <a:off x="841248" y="5468112"/>
            <a:ext cx="10509199" cy="640080"/>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Every point on the following slides resolved to a source that exists. Open any of them.</a:t>
            </a:r>
            <a:endParaRPr lang="en-US" sz="1300" dirty="0"/>
          </a:p>
        </p:txBody>
      </p:sp>
      <p:sp>
        <p:nvSpPr>
          <p:cNvPr id="19" name="Text 1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1371600"/>
            <a:ext cx="11057839" cy="274320"/>
          </a:xfrm>
          <a:prstGeom prst="rect">
            <a:avLst/>
          </a:prstGeom>
          <a:noFill/>
          <a:ln/>
        </p:spPr>
        <p:txBody>
          <a:bodyPr wrap="square" rtlCol="0" anchor="ctr"/>
          <a:lstStyle/>
          <a:p>
            <a:pPr indent="0" marL="0">
              <a:buNone/>
            </a:pPr>
            <a:r>
              <a:rPr lang="en-US" sz="1050" b="1" spc="220" kern="0" dirty="0">
                <a:solidFill>
                  <a:srgbClr val="DCE9EF"/>
                </a:solidFill>
                <a:latin typeface="Calibri" pitchFamily="34" charset="0"/>
                <a:ea typeface="Calibri" pitchFamily="34" charset="-122"/>
                <a:cs typeface="Calibri" pitchFamily="34" charset="-120"/>
              </a:rPr>
              <a:t>THE QUESTION</a:t>
            </a:r>
            <a:endParaRPr lang="en-US" sz="1050" dirty="0"/>
          </a:p>
        </p:txBody>
      </p:sp>
      <p:sp>
        <p:nvSpPr>
          <p:cNvPr id="3" name="Text 1"/>
          <p:cNvSpPr/>
          <p:nvPr/>
        </p:nvSpPr>
        <p:spPr>
          <a:xfrm>
            <a:off x="566928" y="1737360"/>
            <a:ext cx="11057839" cy="1005840"/>
          </a:xfrm>
          <a:prstGeom prst="rect">
            <a:avLst/>
          </a:prstGeom>
          <a:noFill/>
          <a:ln/>
        </p:spPr>
        <p:txBody>
          <a:bodyPr wrap="square" rtlCol="0" anchor="t"/>
          <a:lstStyle/>
          <a:p>
            <a:pPr indent="0" marL="0">
              <a:buNone/>
            </a:pPr>
            <a:r>
              <a:rPr lang="en-US" sz="3400" b="1" dirty="0">
                <a:solidFill>
                  <a:srgbClr val="FFFFFF"/>
                </a:solidFill>
                <a:latin typeface="Cambria" pitchFamily="34" charset="0"/>
                <a:ea typeface="Cambria" pitchFamily="34" charset="-122"/>
                <a:cs typeface="Cambria" pitchFamily="34" charset="-120"/>
              </a:rPr>
              <a:t>Where the evidence disagrees</a:t>
            </a:r>
            <a:endParaRPr lang="en-US" sz="3400" dirty="0"/>
          </a:p>
        </p:txBody>
      </p:sp>
      <p:sp>
        <p:nvSpPr>
          <p:cNvPr id="4" name="Shape 2"/>
          <p:cNvSpPr/>
          <p:nvPr/>
        </p:nvSpPr>
        <p:spPr>
          <a:xfrm>
            <a:off x="566928" y="2834640"/>
            <a:ext cx="1463040" cy="45720"/>
          </a:xfrm>
          <a:prstGeom prst="rect">
            <a:avLst/>
          </a:prstGeom>
          <a:solidFill>
            <a:srgbClr val="1C7293"/>
          </a:solidFill>
          <a:ln w="12700">
            <a:solidFill>
              <a:srgbClr val="333333"/>
            </a:solidFill>
            <a:prstDash val="solid"/>
          </a:ln>
        </p:spPr>
      </p:sp>
      <p:sp>
        <p:nvSpPr>
          <p:cNvPr id="5" name="Text 3"/>
          <p:cNvSpPr/>
          <p:nvPr/>
        </p:nvSpPr>
        <p:spPr>
          <a:xfrm>
            <a:off x="566928" y="3108960"/>
            <a:ext cx="9509742" cy="2011680"/>
          </a:xfrm>
          <a:prstGeom prst="rect">
            <a:avLst/>
          </a:prstGeom>
          <a:noFill/>
          <a:ln/>
        </p:spPr>
        <p:txBody>
          <a:bodyPr wrap="square" rtlCol="0" anchor="t"/>
          <a:lstStyle/>
          <a:p>
            <a:pPr indent="0" marL="0">
              <a:lnSpc>
                <a:spcPct val="120000"/>
              </a:lnSpc>
              <a:buNone/>
            </a:pPr>
            <a:r>
              <a:rPr lang="en-US" sz="1500" dirty="0">
                <a:solidFill>
                  <a:srgbClr val="DCE9EF"/>
                </a:solidFill>
                <a:latin typeface="Calibri" pitchFamily="34" charset="0"/>
                <a:ea typeface="Calibri" pitchFamily="34" charset="-122"/>
                <a:cs typeface="Calibri" pitchFamily="34" charset="-120"/>
              </a:rPr>
              <a:t>This topic was selected because an evidence synthesis beats a textbook on it: the trials disagree, or the guidance has moved recently.</a:t>
            </a:r>
            <a:endParaRPr lang="en-US" sz="1500" dirty="0"/>
          </a:p>
        </p:txBody>
      </p:sp>
      <p:sp>
        <p:nvSpPr>
          <p:cNvPr id="6"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each source contributes, and how strong it is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Study design first — a cohort and a randomised trial do not carry the same weight.</a:t>
            </a:r>
            <a:endParaRPr lang="en-US" sz="14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3749040"/>
        </p:xfrm>
        <a:graphic>
          <a:graphicData uri="http://schemas.openxmlformats.org/drawingml/2006/table">
            <a:tbl>
              <a:tblPr/>
              <a:tblGrid>
                <a:gridCol w="1371600"/>
                <a:gridCol w="640080"/>
                <a:gridCol w="2103120"/>
                <a:gridCol w="6943039"/>
              </a:tblGrid>
              <a:tr h="535577">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Design</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Year</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Journal</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What it found</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2024</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Anaesthesia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Phenylephrine raises blood pressure while simultaneously reducing cardiac output</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2015</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Anesthesiology</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Norepinephrine carries weak beta-adrenergic activity alongside its potent alph</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2017</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Anesthesiology</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In a graded dose-response study the ED50 for restoring blood pressure was 10 m</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2003</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Anesthesia and Analgesia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Ephedrine's pressor effect in vivo comes from releasing stored norepinephrine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2005</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Netherlands Journal of Medicine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Vasopressin raises mean arterial pressure through V1 receptors and lowers card</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2021</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Journal of Anesthesia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Adrenaline is the first-line treatment for anaphylaxis and should be given int</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bl>
          </a:graphicData>
        </a:graphic>
      </p:graphicFrame>
      <p:sp>
        <p:nvSpPr>
          <p:cNvPr id="6" name="Text 3"/>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8 resolved citations behind this deck; every point above traces to one of them.</a:t>
            </a:r>
            <a:endParaRPr lang="en-US" sz="900" dirty="0"/>
          </a:p>
        </p:txBody>
      </p:sp>
      <p:sp>
        <p:nvSpPr>
          <p:cNvPr id="7"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the cohorts and reviews add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6 findings, each on the slide that follows.</a:t>
            </a:r>
            <a:endParaRPr lang="en-US" sz="1400" dirty="0"/>
          </a:p>
        </p:txBody>
      </p:sp>
      <p:sp>
        <p:nvSpPr>
          <p:cNvPr id="5" name="Shape 3"/>
          <p:cNvSpPr/>
          <p:nvPr/>
        </p:nvSpPr>
        <p:spPr>
          <a:xfrm>
            <a:off x="566928" y="1938528"/>
            <a:ext cx="2613584" cy="4206240"/>
          </a:xfrm>
          <a:prstGeom prst="roundRect">
            <a:avLst>
              <a:gd name="adj" fmla="val 2099"/>
            </a:avLst>
          </a:prstGeom>
          <a:solidFill>
            <a:srgbClr val="F4F6F8"/>
          </a:solidFill>
          <a:ln w="12700">
            <a:solidFill>
              <a:srgbClr val="F4F6F8"/>
            </a:solidFill>
            <a:prstDash val="solid"/>
          </a:ln>
        </p:spPr>
      </p:sp>
      <p:sp>
        <p:nvSpPr>
          <p:cNvPr id="6" name="Shape 4"/>
          <p:cNvSpPr/>
          <p:nvPr/>
        </p:nvSpPr>
        <p:spPr>
          <a:xfrm>
            <a:off x="566928" y="1938528"/>
            <a:ext cx="2613584" cy="54864"/>
          </a:xfrm>
          <a:prstGeom prst="rect">
            <a:avLst/>
          </a:prstGeom>
          <a:solidFill>
            <a:srgbClr val="1C7293"/>
          </a:solidFill>
          <a:ln w="12700">
            <a:solidFill>
              <a:srgbClr val="333333"/>
            </a:solidFill>
            <a:prstDash val="solid"/>
          </a:ln>
        </p:spPr>
      </p:sp>
      <p:sp>
        <p:nvSpPr>
          <p:cNvPr id="7" name="Text 5"/>
          <p:cNvSpPr/>
          <p:nvPr/>
        </p:nvSpPr>
        <p:spPr>
          <a:xfrm>
            <a:off x="749808" y="2157984"/>
            <a:ext cx="224782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ANAESTHESIA 2024</a:t>
            </a:r>
            <a:endParaRPr lang="en-US" sz="900" dirty="0"/>
          </a:p>
        </p:txBody>
      </p:sp>
      <p:sp>
        <p:nvSpPr>
          <p:cNvPr id="8" name="Text 6"/>
          <p:cNvSpPr/>
          <p:nvPr/>
        </p:nvSpPr>
        <p:spPr>
          <a:xfrm>
            <a:off x="749808" y="2352294"/>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Phenylephrine raises blood pressure while simultaneously reducing cardiac output</a:t>
            </a:r>
            <a:endParaRPr lang="en-US" sz="1400" dirty="0"/>
          </a:p>
        </p:txBody>
      </p:sp>
      <p:sp>
        <p:nvSpPr>
          <p:cNvPr id="9" name="Text 7"/>
          <p:cNvSpPr/>
          <p:nvPr/>
        </p:nvSpPr>
        <p:spPr>
          <a:xfrm>
            <a:off x="749808" y="3274822"/>
            <a:ext cx="2247824" cy="265049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Phenylephrine raises blood pressure while simultaneously reducing cardiac output</a:t>
            </a:r>
            <a:endParaRPr lang="en-US" sz="1150" dirty="0"/>
          </a:p>
        </p:txBody>
      </p:sp>
      <p:sp>
        <p:nvSpPr>
          <p:cNvPr id="10" name="Shape 8"/>
          <p:cNvSpPr/>
          <p:nvPr/>
        </p:nvSpPr>
        <p:spPr>
          <a:xfrm>
            <a:off x="3381680" y="1938528"/>
            <a:ext cx="2613584" cy="4206240"/>
          </a:xfrm>
          <a:prstGeom prst="roundRect">
            <a:avLst>
              <a:gd name="adj" fmla="val 2099"/>
            </a:avLst>
          </a:prstGeom>
          <a:solidFill>
            <a:srgbClr val="F4F6F8"/>
          </a:solidFill>
          <a:ln w="12700">
            <a:solidFill>
              <a:srgbClr val="F4F6F8"/>
            </a:solidFill>
            <a:prstDash val="solid"/>
          </a:ln>
        </p:spPr>
      </p:sp>
      <p:sp>
        <p:nvSpPr>
          <p:cNvPr id="11" name="Shape 9"/>
          <p:cNvSpPr/>
          <p:nvPr/>
        </p:nvSpPr>
        <p:spPr>
          <a:xfrm>
            <a:off x="3381680" y="1938528"/>
            <a:ext cx="2613584" cy="54864"/>
          </a:xfrm>
          <a:prstGeom prst="rect">
            <a:avLst/>
          </a:prstGeom>
          <a:solidFill>
            <a:srgbClr val="1C7293"/>
          </a:solidFill>
          <a:ln w="12700">
            <a:solidFill>
              <a:srgbClr val="333333"/>
            </a:solidFill>
            <a:prstDash val="solid"/>
          </a:ln>
        </p:spPr>
      </p:sp>
      <p:sp>
        <p:nvSpPr>
          <p:cNvPr id="12" name="Text 10"/>
          <p:cNvSpPr/>
          <p:nvPr/>
        </p:nvSpPr>
        <p:spPr>
          <a:xfrm>
            <a:off x="3564560" y="2157984"/>
            <a:ext cx="224782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ANESTHESIOLOGY 2015</a:t>
            </a:r>
            <a:endParaRPr lang="en-US" sz="900" dirty="0"/>
          </a:p>
        </p:txBody>
      </p:sp>
      <p:sp>
        <p:nvSpPr>
          <p:cNvPr id="13" name="Text 11"/>
          <p:cNvSpPr/>
          <p:nvPr/>
        </p:nvSpPr>
        <p:spPr>
          <a:xfrm>
            <a:off x="3564560" y="2352294"/>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Norepinephrine carries weak beta-adrenergic activity alongside its potent alph</a:t>
            </a:r>
            <a:endParaRPr lang="en-US" sz="1400" dirty="0"/>
          </a:p>
        </p:txBody>
      </p:sp>
      <p:sp>
        <p:nvSpPr>
          <p:cNvPr id="14" name="Text 12"/>
          <p:cNvSpPr/>
          <p:nvPr/>
        </p:nvSpPr>
        <p:spPr>
          <a:xfrm>
            <a:off x="3564560" y="3274822"/>
            <a:ext cx="2247824" cy="265049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Norepinephrine carries weak beta-adrenergic activity alongside its potent alpha effect</a:t>
            </a:r>
            <a:endParaRPr lang="en-US" sz="1150" dirty="0"/>
          </a:p>
        </p:txBody>
      </p:sp>
      <p:sp>
        <p:nvSpPr>
          <p:cNvPr id="15" name="Shape 13"/>
          <p:cNvSpPr/>
          <p:nvPr/>
        </p:nvSpPr>
        <p:spPr>
          <a:xfrm>
            <a:off x="6196432" y="1938528"/>
            <a:ext cx="2613584" cy="4206240"/>
          </a:xfrm>
          <a:prstGeom prst="roundRect">
            <a:avLst>
              <a:gd name="adj" fmla="val 2099"/>
            </a:avLst>
          </a:prstGeom>
          <a:solidFill>
            <a:srgbClr val="F4F6F8"/>
          </a:solidFill>
          <a:ln w="12700">
            <a:solidFill>
              <a:srgbClr val="F4F6F8"/>
            </a:solidFill>
            <a:prstDash val="solid"/>
          </a:ln>
        </p:spPr>
      </p:sp>
      <p:sp>
        <p:nvSpPr>
          <p:cNvPr id="16" name="Shape 14"/>
          <p:cNvSpPr/>
          <p:nvPr/>
        </p:nvSpPr>
        <p:spPr>
          <a:xfrm>
            <a:off x="6196432" y="1938528"/>
            <a:ext cx="2613584" cy="54864"/>
          </a:xfrm>
          <a:prstGeom prst="rect">
            <a:avLst/>
          </a:prstGeom>
          <a:solidFill>
            <a:srgbClr val="1C7293"/>
          </a:solidFill>
          <a:ln w="12700">
            <a:solidFill>
              <a:srgbClr val="333333"/>
            </a:solidFill>
            <a:prstDash val="solid"/>
          </a:ln>
        </p:spPr>
      </p:sp>
      <p:sp>
        <p:nvSpPr>
          <p:cNvPr id="17" name="Text 15"/>
          <p:cNvSpPr/>
          <p:nvPr/>
        </p:nvSpPr>
        <p:spPr>
          <a:xfrm>
            <a:off x="6379312" y="2157984"/>
            <a:ext cx="224782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ANESTHESIOLOGY 2017</a:t>
            </a:r>
            <a:endParaRPr lang="en-US" sz="900" dirty="0"/>
          </a:p>
        </p:txBody>
      </p:sp>
      <p:sp>
        <p:nvSpPr>
          <p:cNvPr id="18" name="Text 16"/>
          <p:cNvSpPr/>
          <p:nvPr/>
        </p:nvSpPr>
        <p:spPr>
          <a:xfrm>
            <a:off x="6379312" y="2352294"/>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In a graded dose-response study the ED50 for restoring blood pressure was 10 m</a:t>
            </a:r>
            <a:endParaRPr lang="en-US" sz="1400" dirty="0"/>
          </a:p>
        </p:txBody>
      </p:sp>
      <p:sp>
        <p:nvSpPr>
          <p:cNvPr id="19" name="Text 17"/>
          <p:cNvSpPr/>
          <p:nvPr/>
        </p:nvSpPr>
        <p:spPr>
          <a:xfrm>
            <a:off x="6379312" y="3274822"/>
            <a:ext cx="2247824" cy="265049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In a graded dose-response study the ED50 for restoring blood pressure was 10 micrograms of norepinephrine against 137 micrograms of phenylephrine, so…</a:t>
            </a:r>
            <a:endParaRPr lang="en-US" sz="1150" dirty="0"/>
          </a:p>
        </p:txBody>
      </p:sp>
      <p:sp>
        <p:nvSpPr>
          <p:cNvPr id="20" name="Shape 18"/>
          <p:cNvSpPr/>
          <p:nvPr/>
        </p:nvSpPr>
        <p:spPr>
          <a:xfrm>
            <a:off x="9011183" y="1938528"/>
            <a:ext cx="2613584" cy="4206240"/>
          </a:xfrm>
          <a:prstGeom prst="roundRect">
            <a:avLst>
              <a:gd name="adj" fmla="val 2099"/>
            </a:avLst>
          </a:prstGeom>
          <a:solidFill>
            <a:srgbClr val="F4F6F8"/>
          </a:solidFill>
          <a:ln w="12700">
            <a:solidFill>
              <a:srgbClr val="F4F6F8"/>
            </a:solidFill>
            <a:prstDash val="solid"/>
          </a:ln>
        </p:spPr>
      </p:sp>
      <p:sp>
        <p:nvSpPr>
          <p:cNvPr id="21" name="Shape 19"/>
          <p:cNvSpPr/>
          <p:nvPr/>
        </p:nvSpPr>
        <p:spPr>
          <a:xfrm>
            <a:off x="9011183" y="1938528"/>
            <a:ext cx="2613584" cy="54864"/>
          </a:xfrm>
          <a:prstGeom prst="rect">
            <a:avLst/>
          </a:prstGeom>
          <a:solidFill>
            <a:srgbClr val="1C7293"/>
          </a:solidFill>
          <a:ln w="12700">
            <a:solidFill>
              <a:srgbClr val="333333"/>
            </a:solidFill>
            <a:prstDash val="solid"/>
          </a:ln>
        </p:spPr>
      </p:sp>
      <p:sp>
        <p:nvSpPr>
          <p:cNvPr id="22" name="Text 20"/>
          <p:cNvSpPr/>
          <p:nvPr/>
        </p:nvSpPr>
        <p:spPr>
          <a:xfrm>
            <a:off x="9194063" y="2157984"/>
            <a:ext cx="224782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ANESTHESIA AND ANALGESIA 2003</a:t>
            </a:r>
            <a:endParaRPr lang="en-US" sz="900" dirty="0"/>
          </a:p>
        </p:txBody>
      </p:sp>
      <p:sp>
        <p:nvSpPr>
          <p:cNvPr id="23" name="Text 21"/>
          <p:cNvSpPr/>
          <p:nvPr/>
        </p:nvSpPr>
        <p:spPr>
          <a:xfrm>
            <a:off x="9194063" y="2352294"/>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Ephedrine's pressor effect in vivo comes from releasing stored norepinephrine</a:t>
            </a:r>
            <a:endParaRPr lang="en-US" sz="1400" dirty="0"/>
          </a:p>
        </p:txBody>
      </p:sp>
      <p:sp>
        <p:nvSpPr>
          <p:cNvPr id="24" name="Text 22"/>
          <p:cNvSpPr/>
          <p:nvPr/>
        </p:nvSpPr>
        <p:spPr>
          <a:xfrm>
            <a:off x="9194063" y="3274822"/>
            <a:ext cx="2247824" cy="265049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Ephedrine's pressor effect in vivo comes from releasing stored norepinephrine out of sympathetic nerve terminals rather than from direct receptor…</a:t>
            </a:r>
            <a:endParaRPr lang="en-US" sz="1150" dirty="0"/>
          </a:p>
        </p:txBody>
      </p:sp>
      <p:sp>
        <p:nvSpPr>
          <p:cNvPr id="25" name="Text 2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Phenylephrine raises blood pressure while simultaneously reducing cardiac output</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Anaesthesia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Phenylephrine raises blood pressure while simultaneously reducing cardiac output, and although it increases cerebral blood flow it lowers cerebral tissue oxygen saturation - so the number on the monitor improves while the flow behind it does not.</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Meng et al., Anaesthesia 2024 · PMID 37948131</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Norepinephrine carries weak beta-adrenergic activity alongside its potent alph</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Anesthesiology</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Norepinephrine carries weak beta-adrenergic activity alongside its potent alpha effect, and given by infusion at caesarean delivery it held systolic pressure as well as phenylephrine while preserving a greater cardiac output.</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Ngan Kee et al., Anesthesiology 2015 · PMID 25635593</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In a graded dose-response study the ED50 for restoring blood pressure was 10 m</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Anesthesiology</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In a graded dose-response study the ED50 for restoring blood pressure was 10 micrograms of norepinephrine against 137 micrograms of phenylephrine, so these two drugs can never be exchanged at the same numerical dose.</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Ngan Kee, Anesthesiology 2017 · PMID 28872480</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Ephedrine's pressor effect in vivo comes from releasing stored norepinephrine</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Anesthesia and Analgesia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Ephedrine's pressor effect in vivo comes from releasing stored norepinephrine out of sympathetic nerve terminals rather than from direct receptor activation, since destroying those terminals abolished the response, and in obstetric practice ephedrine has the highest probability of being the worst agent for fetal acid-base status.</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Kobayashi et al., Anesthesia and Analgesia 2003 · PMID 14570629</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Vasopressors and Inotropes: Phenylephrine, Ephedrine, Norepinephrine, Epinephrine, Vasopressin</dc:title>
  <dc:subject>Intraoperative teaching</dc:subject>
  <dc:creator>Intraop Teaching Companion</dc:creator>
  <cp:lastModifiedBy>Intraop Teaching Companion</cp:lastModifiedBy>
  <cp:revision>1</cp:revision>
  <dcterms:created xsi:type="dcterms:W3CDTF">2026-07-29T06:01:47Z</dcterms:created>
  <dcterms:modified xsi:type="dcterms:W3CDTF">2026-07-29T06:01:47Z</dcterms:modified>
</cp:coreProperties>
</file>