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CA-1.</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HYPERTENSION</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Intraoperative Hypertension: Differential and Treatment</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CA-1</a:t>
            </a:r>
            <a:endParaRPr lang="en-US" sz="1500" dirty="0"/>
          </a:p>
        </p:txBody>
      </p:sp>
      <p:sp>
        <p:nvSpPr>
          <p:cNvPr id="7" name="Text 5"/>
          <p:cNvSpPr/>
          <p:nvPr/>
        </p:nvSpPr>
        <p:spPr>
          <a:xfrm>
            <a:off x="566928" y="3785616"/>
            <a:ext cx="7680960" cy="237744"/>
          </a:xfrm>
          <a:prstGeom prst="rect">
            <a:avLst/>
          </a:prstGeom>
          <a:noFill/>
          <a:ln/>
        </p:spPr>
        <p:txBody>
          <a:bodyPr wrap="square" rtlCol="0" anchor="ctr"/>
          <a:lstStyle/>
          <a:p>
            <a:pPr indent="0" marL="0">
              <a:buNone/>
            </a:pPr>
            <a:r>
              <a:rPr lang="en-US" sz="1000" dirty="0">
                <a:solidFill>
                  <a:srgbClr val="8FA9C9"/>
                </a:solidFill>
                <a:latin typeface="Calibri" pitchFamily="34" charset="0"/>
                <a:ea typeface="Calibri" pitchFamily="34" charset="-122"/>
                <a:cs typeface="Calibri" pitchFamily="34" charset="-120"/>
              </a:rPr>
              <a:t>CA-1 Bootcamp day 12. Authored from cited abstracts; every claim carries a PMID.</a:t>
            </a:r>
            <a:endParaRPr lang="en-US" sz="1000" dirty="0"/>
          </a:p>
        </p:txBody>
      </p:sp>
      <p:sp>
        <p:nvSpPr>
          <p:cNvPr id="8" name="Text 6"/>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Cardiovascular System · Hypertension</a:t>
            </a:r>
            <a:endParaRPr lang="en-US" sz="1050" dirty="0"/>
          </a:p>
        </p:txBody>
      </p:sp>
      <p:sp>
        <p:nvSpPr>
          <p:cNvPr id="9" name="Text 7"/>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Labetalol given as 5 mg intravenous increments lowered systolic and diastolic</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Canadian Journal of Anaesthesia</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Labetalol given as 5 mg intravenous increments lowered systolic and diastolic pressure within ten minutes and held the effect for at least two hours with only a moderate fall in heart rate, whereas esmolol in the same elderly patients produced bradycardia severe enough that the infusion had to be stopped in two of them - so labetalol is the easier choice when the pressure is high and the heart rate is not.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Singh et al., Canadian Journal of Anaesthesia 1992 · PMID 1353708</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Hydralazine 10 mg intravenously matched incremental labetalol for lowering mea</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Pregnancy Hypertension</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Hydralazine 10 mg intravenously matched incremental labetalol for lowering mean arterial pressure in a randomised trial of severe hypertension in pregnancy, but hypertensive-crisis reviews still place nicardipine, labetalol and esmolol ahead of both hydralazine and nitroglycerine, because the agents you want in an operating room are the short-acting titratable ones you can stop when the stimulus stops.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Muhammad et al., Pregnancy Hypertension 2022 · PMID 35605426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647395"/>
          </a:xfrm>
          <a:prstGeom prst="roundRect">
            <a:avLst>
              <a:gd name="adj" fmla="val 8475"/>
            </a:avLst>
          </a:prstGeom>
          <a:solidFill>
            <a:srgbClr val="F4F6F8"/>
          </a:solidFill>
          <a:ln w="12700">
            <a:solidFill>
              <a:srgbClr val="F4F6F8"/>
            </a:solidFill>
            <a:prstDash val="solid"/>
          </a:ln>
        </p:spPr>
      </p:sp>
      <p:sp>
        <p:nvSpPr>
          <p:cNvPr id="6" name="Shape 4"/>
          <p:cNvSpPr/>
          <p:nvPr/>
        </p:nvSpPr>
        <p:spPr>
          <a:xfrm>
            <a:off x="566928" y="1993392"/>
            <a:ext cx="41148" cy="537667"/>
          </a:xfrm>
          <a:prstGeom prst="rect">
            <a:avLst/>
          </a:prstGeom>
          <a:solidFill>
            <a:srgbClr val="1C7293"/>
          </a:solidFill>
          <a:ln w="12700">
            <a:solidFill>
              <a:srgbClr val="333333"/>
            </a:solidFill>
            <a:prstDash val="solid"/>
          </a:ln>
        </p:spPr>
      </p:sp>
      <p:sp>
        <p:nvSpPr>
          <p:cNvPr id="7" name="Shape 5"/>
          <p:cNvSpPr/>
          <p:nvPr/>
        </p:nvSpPr>
        <p:spPr>
          <a:xfrm>
            <a:off x="768096" y="2106778"/>
            <a:ext cx="310896" cy="310896"/>
          </a:xfrm>
          <a:prstGeom prst="ellipse">
            <a:avLst/>
          </a:prstGeom>
          <a:solidFill>
            <a:srgbClr val="1C7293"/>
          </a:solidFill>
          <a:ln w="12700">
            <a:solidFill>
              <a:srgbClr val="333333"/>
            </a:solidFill>
            <a:prstDash val="solid"/>
          </a:ln>
        </p:spPr>
      </p:sp>
      <p:sp>
        <p:nvSpPr>
          <p:cNvPr id="8" name="Text 6"/>
          <p:cNvSpPr/>
          <p:nvPr/>
        </p:nvSpPr>
        <p:spPr>
          <a:xfrm>
            <a:off x="768096" y="210677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Start with the patient rather than the pressure, because a noxious stimulus alone will do this: in unpremedicated control patients, laryngoscopy and intubation raised mean arterial pressure by an average of 39 mmHg and heart rate by about 20 beats per minute.</a:t>
            </a:r>
            <a:endParaRPr lang="en-US" sz="1150" dirty="0"/>
          </a:p>
        </p:txBody>
      </p:sp>
      <p:sp>
        <p:nvSpPr>
          <p:cNvPr id="10" name="Shape 8"/>
          <p:cNvSpPr/>
          <p:nvPr/>
        </p:nvSpPr>
        <p:spPr>
          <a:xfrm>
            <a:off x="566928" y="2713939"/>
            <a:ext cx="11057839" cy="647395"/>
          </a:xfrm>
          <a:prstGeom prst="roundRect">
            <a:avLst>
              <a:gd name="adj" fmla="val 8475"/>
            </a:avLst>
          </a:prstGeom>
          <a:solidFill>
            <a:srgbClr val="F4F6F8"/>
          </a:solidFill>
          <a:ln w="12700">
            <a:solidFill>
              <a:srgbClr val="F4F6F8"/>
            </a:solidFill>
            <a:prstDash val="solid"/>
          </a:ln>
        </p:spPr>
      </p:sp>
      <p:sp>
        <p:nvSpPr>
          <p:cNvPr id="11" name="Shape 9"/>
          <p:cNvSpPr/>
          <p:nvPr/>
        </p:nvSpPr>
        <p:spPr>
          <a:xfrm>
            <a:off x="566928" y="2768803"/>
            <a:ext cx="41148" cy="537667"/>
          </a:xfrm>
          <a:prstGeom prst="rect">
            <a:avLst/>
          </a:prstGeom>
          <a:solidFill>
            <a:srgbClr val="1C7293"/>
          </a:solidFill>
          <a:ln w="12700">
            <a:solidFill>
              <a:srgbClr val="333333"/>
            </a:solidFill>
            <a:prstDash val="solid"/>
          </a:ln>
        </p:spPr>
      </p:sp>
      <p:sp>
        <p:nvSpPr>
          <p:cNvPr id="12" name="Shape 10"/>
          <p:cNvSpPr/>
          <p:nvPr/>
        </p:nvSpPr>
        <p:spPr>
          <a:xfrm>
            <a:off x="768096" y="2882189"/>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2882189"/>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805379"/>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Look at the capnograph and the saturation before you look at the drug drawer, because both derangements raise blood pressure through the sympathetic nervous system - allowing arterial carbon dioxide to reach 56 to 65 mmHg under anaesthesia raised systolic pressure, heart rate and cardiac output with a two- to threefold rise in plasma catecholamines, and hypoxia is a recognised driver of sympathoexcitation in its own right.</a:t>
            </a:r>
            <a:endParaRPr lang="en-US" sz="1150" dirty="0"/>
          </a:p>
        </p:txBody>
      </p:sp>
      <p:sp>
        <p:nvSpPr>
          <p:cNvPr id="15" name="Shape 13"/>
          <p:cNvSpPr/>
          <p:nvPr/>
        </p:nvSpPr>
        <p:spPr>
          <a:xfrm>
            <a:off x="566928" y="3489350"/>
            <a:ext cx="11057839" cy="647395"/>
          </a:xfrm>
          <a:prstGeom prst="roundRect">
            <a:avLst>
              <a:gd name="adj" fmla="val 8475"/>
            </a:avLst>
          </a:prstGeom>
          <a:solidFill>
            <a:srgbClr val="F4F6F8"/>
          </a:solidFill>
          <a:ln w="12700">
            <a:solidFill>
              <a:srgbClr val="F4F6F8"/>
            </a:solidFill>
            <a:prstDash val="solid"/>
          </a:ln>
        </p:spPr>
      </p:sp>
      <p:sp>
        <p:nvSpPr>
          <p:cNvPr id="16" name="Shape 14"/>
          <p:cNvSpPr/>
          <p:nvPr/>
        </p:nvSpPr>
        <p:spPr>
          <a:xfrm>
            <a:off x="566928" y="3544214"/>
            <a:ext cx="41148" cy="537667"/>
          </a:xfrm>
          <a:prstGeom prst="rect">
            <a:avLst/>
          </a:prstGeom>
          <a:solidFill>
            <a:srgbClr val="1C7293"/>
          </a:solidFill>
          <a:ln w="12700">
            <a:solidFill>
              <a:srgbClr val="333333"/>
            </a:solidFill>
            <a:prstDash val="solid"/>
          </a:ln>
        </p:spPr>
      </p:sp>
      <p:sp>
        <p:nvSpPr>
          <p:cNvPr id="17" name="Shape 15"/>
          <p:cNvSpPr/>
          <p:nvPr/>
        </p:nvSpPr>
        <p:spPr>
          <a:xfrm>
            <a:off x="768096" y="3657600"/>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657600"/>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580790"/>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A full bladder deserves a place on the list rather than a joke, because in a patient with a high spinal cord injury bladder distension is the classic trigger for autonomic dysreflexia and suprapubic pressure alone has been documented driving systolic pressure to 230 mmHg in a woman whose resting pressure was 100/64.</a:t>
            </a:r>
            <a:endParaRPr lang="en-US" sz="1150" dirty="0"/>
          </a:p>
        </p:txBody>
      </p:sp>
      <p:sp>
        <p:nvSpPr>
          <p:cNvPr id="20" name="Shape 18"/>
          <p:cNvSpPr/>
          <p:nvPr/>
        </p:nvSpPr>
        <p:spPr>
          <a:xfrm>
            <a:off x="566928" y="4264762"/>
            <a:ext cx="11057839" cy="647395"/>
          </a:xfrm>
          <a:prstGeom prst="roundRect">
            <a:avLst>
              <a:gd name="adj" fmla="val 8475"/>
            </a:avLst>
          </a:prstGeom>
          <a:solidFill>
            <a:srgbClr val="F4F6F8"/>
          </a:solidFill>
          <a:ln w="12700">
            <a:solidFill>
              <a:srgbClr val="F4F6F8"/>
            </a:solidFill>
            <a:prstDash val="solid"/>
          </a:ln>
        </p:spPr>
      </p:sp>
      <p:sp>
        <p:nvSpPr>
          <p:cNvPr id="21" name="Shape 19"/>
          <p:cNvSpPr/>
          <p:nvPr/>
        </p:nvSpPr>
        <p:spPr>
          <a:xfrm>
            <a:off x="566928" y="4319626"/>
            <a:ext cx="41148" cy="537667"/>
          </a:xfrm>
          <a:prstGeom prst="rect">
            <a:avLst/>
          </a:prstGeom>
          <a:solidFill>
            <a:srgbClr val="1C7293"/>
          </a:solidFill>
          <a:ln w="12700">
            <a:solidFill>
              <a:srgbClr val="333333"/>
            </a:solidFill>
            <a:prstDash val="solid"/>
          </a:ln>
        </p:spPr>
      </p:sp>
      <p:sp>
        <p:nvSpPr>
          <p:cNvPr id="22" name="Shape 20"/>
          <p:cNvSpPr/>
          <p:nvPr/>
        </p:nvSpPr>
        <p:spPr>
          <a:xfrm>
            <a:off x="768096" y="4433011"/>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4433011"/>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356202"/>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Phaeochromocytoma is the rare cause worth naming out loud, because in an unprepared patient the catecholamine surge provoked by induction or by the surgeon's hand on the tumour produces cardiovascular complications that are life-threatening rather than merely inconvenient.</a:t>
            </a:r>
            <a:endParaRPr lang="en-US" sz="1150" dirty="0"/>
          </a:p>
        </p:txBody>
      </p:sp>
      <p:sp>
        <p:nvSpPr>
          <p:cNvPr id="25" name="Shape 23"/>
          <p:cNvSpPr/>
          <p:nvPr/>
        </p:nvSpPr>
        <p:spPr>
          <a:xfrm>
            <a:off x="566928" y="5040173"/>
            <a:ext cx="11057839" cy="647395"/>
          </a:xfrm>
          <a:prstGeom prst="roundRect">
            <a:avLst>
              <a:gd name="adj" fmla="val 8475"/>
            </a:avLst>
          </a:prstGeom>
          <a:solidFill>
            <a:srgbClr val="F4F6F8"/>
          </a:solidFill>
          <a:ln w="12700">
            <a:solidFill>
              <a:srgbClr val="F4F6F8"/>
            </a:solidFill>
            <a:prstDash val="solid"/>
          </a:ln>
        </p:spPr>
      </p:sp>
      <p:sp>
        <p:nvSpPr>
          <p:cNvPr id="26" name="Shape 24"/>
          <p:cNvSpPr/>
          <p:nvPr/>
        </p:nvSpPr>
        <p:spPr>
          <a:xfrm>
            <a:off x="566928" y="5095037"/>
            <a:ext cx="41148" cy="537667"/>
          </a:xfrm>
          <a:prstGeom prst="rect">
            <a:avLst/>
          </a:prstGeom>
          <a:solidFill>
            <a:srgbClr val="1C7293"/>
          </a:solidFill>
          <a:ln w="12700">
            <a:solidFill>
              <a:srgbClr val="333333"/>
            </a:solidFill>
            <a:prstDash val="solid"/>
          </a:ln>
        </p:spPr>
      </p:sp>
      <p:sp>
        <p:nvSpPr>
          <p:cNvPr id="27" name="Shape 25"/>
          <p:cNvSpPr/>
          <p:nvPr/>
        </p:nvSpPr>
        <p:spPr>
          <a:xfrm>
            <a:off x="768096" y="5208422"/>
            <a:ext cx="310896" cy="310896"/>
          </a:xfrm>
          <a:prstGeom prst="ellipse">
            <a:avLst/>
          </a:prstGeom>
          <a:solidFill>
            <a:srgbClr val="1C7293"/>
          </a:solidFill>
          <a:ln w="12700">
            <a:solidFill>
              <a:srgbClr val="333333"/>
            </a:solidFill>
            <a:prstDash val="solid"/>
          </a:ln>
        </p:spPr>
      </p:sp>
      <p:sp>
        <p:nvSpPr>
          <p:cNvPr id="28" name="Text 26"/>
          <p:cNvSpPr/>
          <p:nvPr/>
        </p:nvSpPr>
        <p:spPr>
          <a:xfrm>
            <a:off x="768096" y="520842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9" name="Text 27"/>
          <p:cNvSpPr/>
          <p:nvPr/>
        </p:nvSpPr>
        <p:spPr>
          <a:xfrm>
            <a:off x="1188720" y="5131613"/>
            <a:ext cx="10253167" cy="464515"/>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Labetalol given as 5 mg intravenous increments lowered systolic and diastolic pressure within ten minutes and held the effect for at least two hours with only a moderate fall in heart rate, whereas esmolol in the same elderly patients produced bradycardia severe enough that the infusion had to be stopped in two of them - so labetalol is the easier choice when the pressure is high and the heart rate is not.</a:t>
            </a:r>
            <a:endParaRPr lang="en-US" sz="1150" dirty="0"/>
          </a:p>
        </p:txBody>
      </p:sp>
      <p:sp>
        <p:nvSpPr>
          <p:cNvPr id="30" name="Text 28"/>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31" name="Text 29"/>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3876294"/>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Start with the patient rather than the pressure</a:t>
            </a:r>
            <a:endParaRPr lang="en-US" sz="1400" dirty="0"/>
          </a:p>
        </p:txBody>
      </p:sp>
      <p:sp>
        <p:nvSpPr>
          <p:cNvPr id="7" name="Text 5"/>
          <p:cNvSpPr/>
          <p:nvPr/>
        </p:nvSpPr>
        <p:spPr>
          <a:xfrm>
            <a:off x="749808" y="2171192"/>
            <a:ext cx="2247824" cy="294868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Anesthesia and Analgesia 1977</a:t>
            </a:r>
            <a:endParaRPr lang="en-US" sz="1150" dirty="0"/>
          </a:p>
        </p:txBody>
      </p:sp>
      <p:sp>
        <p:nvSpPr>
          <p:cNvPr id="8" name="Shape 6"/>
          <p:cNvSpPr/>
          <p:nvPr/>
        </p:nvSpPr>
        <p:spPr>
          <a:xfrm>
            <a:off x="3381680" y="1463040"/>
            <a:ext cx="2613584" cy="3876294"/>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Look at the capnograph and the saturation before you look at the drug drawer</a:t>
            </a:r>
            <a:endParaRPr lang="en-US" sz="1400" dirty="0"/>
          </a:p>
        </p:txBody>
      </p:sp>
      <p:sp>
        <p:nvSpPr>
          <p:cNvPr id="11" name="Text 9"/>
          <p:cNvSpPr/>
          <p:nvPr/>
        </p:nvSpPr>
        <p:spPr>
          <a:xfrm>
            <a:off x="3564560" y="2605024"/>
            <a:ext cx="2247824" cy="2514854"/>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Archives of Surgery 1978</a:t>
            </a:r>
            <a:endParaRPr lang="en-US" sz="1150" dirty="0"/>
          </a:p>
        </p:txBody>
      </p:sp>
      <p:sp>
        <p:nvSpPr>
          <p:cNvPr id="12" name="Shape 10"/>
          <p:cNvSpPr/>
          <p:nvPr/>
        </p:nvSpPr>
        <p:spPr>
          <a:xfrm>
            <a:off x="6196432" y="1463040"/>
            <a:ext cx="2613584" cy="3876294"/>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full bladder deserves a place on the list rather than a joke</a:t>
            </a:r>
            <a:endParaRPr lang="en-US" sz="1400" dirty="0"/>
          </a:p>
        </p:txBody>
      </p:sp>
      <p:sp>
        <p:nvSpPr>
          <p:cNvPr id="15" name="Text 13"/>
          <p:cNvSpPr/>
          <p:nvPr/>
        </p:nvSpPr>
        <p:spPr>
          <a:xfrm>
            <a:off x="6379312" y="2388108"/>
            <a:ext cx="2247824" cy="273177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Spinal Cord Series and Cases 2017</a:t>
            </a:r>
            <a:endParaRPr lang="en-US" sz="1150" dirty="0"/>
          </a:p>
        </p:txBody>
      </p:sp>
      <p:sp>
        <p:nvSpPr>
          <p:cNvPr id="16" name="Shape 14"/>
          <p:cNvSpPr/>
          <p:nvPr/>
        </p:nvSpPr>
        <p:spPr>
          <a:xfrm>
            <a:off x="9011183" y="1463040"/>
            <a:ext cx="2613584" cy="3876294"/>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Phaeochromocytoma is the rare cause worth naming out loud</a:t>
            </a:r>
            <a:endParaRPr lang="en-US" sz="1400" dirty="0"/>
          </a:p>
        </p:txBody>
      </p:sp>
      <p:sp>
        <p:nvSpPr>
          <p:cNvPr id="19" name="Text 17"/>
          <p:cNvSpPr/>
          <p:nvPr/>
        </p:nvSpPr>
        <p:spPr>
          <a:xfrm>
            <a:off x="9194063" y="2388108"/>
            <a:ext cx="2247824" cy="273177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Journal of Cardiothoracic and Vascular Anesthesia 2017</a:t>
            </a:r>
            <a:endParaRPr lang="en-US" sz="1150" dirty="0"/>
          </a:p>
        </p:txBody>
      </p:sp>
      <p:sp>
        <p:nvSpPr>
          <p:cNvPr id="20" name="Shape 18"/>
          <p:cNvSpPr/>
          <p:nvPr/>
        </p:nvSpPr>
        <p:spPr>
          <a:xfrm>
            <a:off x="566928" y="5339334"/>
            <a:ext cx="11057839" cy="805434"/>
          </a:xfrm>
          <a:prstGeom prst="roundRect">
            <a:avLst>
              <a:gd name="adj" fmla="val 5676"/>
            </a:avLst>
          </a:prstGeom>
          <a:solidFill>
            <a:srgbClr val="12233F"/>
          </a:solidFill>
          <a:ln w="12700">
            <a:solidFill>
              <a:srgbClr val="333333"/>
            </a:solidFill>
            <a:prstDash val="solid"/>
          </a:ln>
        </p:spPr>
      </p:sp>
      <p:sp>
        <p:nvSpPr>
          <p:cNvPr id="21" name="Text 19"/>
          <p:cNvSpPr/>
          <p:nvPr/>
        </p:nvSpPr>
        <p:spPr>
          <a:xfrm>
            <a:off x="841248" y="5430774"/>
            <a:ext cx="10509199" cy="622554"/>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Intraoperative hypertension is a symptom, and the two commonest causes - a patient who is too light and a patient who is in pain - are both treated with anaesthesia and analgesia rather than an antihypertensive, so the drug comes after you have deepened, checked the gas exchange and looked at the bladder.</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Before you give anything: what are the three things on this monitor that could be causing this number?</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would you tell light anaesthesia from inadequate analgesia here, and would your treatment differ?</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Why might I be reluctant to give hydralazine to this patient in the middle of a case?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pressure comes down and then, ten minutes later, it is 200 systolic again with a temperature of 38.4 - what has changed in your differential?</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62-year-old man with treated hypertension is having an open hemicolectomy. Forty minutes in, as the surgeon retracts hard on the mesentery, the arterial line reads 195/104 and the heart rate climbs from 62 to 94. The end-tidal sevoflurane is 0.6 MAC, the last opioid was 100 micrograms of fentanyl at induction, and the end-tidal carbon dioxide has crept from 34 to 47 mmHg over the last ten minutes. Your attending asks what you are going to do. Tell me your differential in the order you would work through it, and then tell me what you would give and why.</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Stoelting, Anesthesia and Analgesia 1977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562086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Rasmussen et al., Archives of Surgery 1978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708241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Simpson et al., The Journal of Physiology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38533641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Lee et al., Spinal Cord Series and Cases 2017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29423304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Naranjo et al., Journal of Cardiothoracic and Vascular Anesthesia 2017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28392094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Singh et al., Canadian Journal of Anaesthesia 1992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1353708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Muhammad et al., Pregnancy Hypertension 2022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35605426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Varon and Marik, Drugs 2008</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18257607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386080">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Rodriguez et al., Cardiology in Review 2010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20160537</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100" b="1" dirty="0">
                <a:solidFill>
                  <a:srgbClr val="FFFFFF"/>
                </a:solidFill>
                <a:latin typeface="Cambria" pitchFamily="34" charset="0"/>
                <a:ea typeface="Cambria" pitchFamily="34" charset="-122"/>
                <a:cs typeface="Cambria" pitchFamily="34" charset="-120"/>
              </a:rPr>
              <a:t>Intraoperative hypertension is a symptom, and the two commonest causes - a patient who is too light and a patient who is in pain - are both treated with anaesthesia and analgesia rather than an antihypertensive, so the drug comes after you have deepened, checked the gas exchange and looked at the bladder.</a:t>
            </a:r>
            <a:endParaRPr lang="en-US" sz="21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This topic was selected because an evidence synthesis beats a textbook on it: the trials disagree, or the guidance has moved recently.</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535577">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1977</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Anesthesia and Analgesia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Start with the patient rather than the pressure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1978</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Archives of Surgery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Look at the capnograph and the saturation before you look at the drug drawer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2017</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Spinal Cord Series and Cases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 full bladder deserves a place on the list rather than a joke</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2017</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Journal of Cardiothoracic and Vasc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Phaeochromocytoma is the rare cause worth naming out loud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1992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Canadian Journal of Anaesthesia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Labetalol given as 5 mg intravenous increments lowered systolic and diastolic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535577">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2022</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Pregnancy Hypertension</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Hydralazine 10 mg intravenously matched incremental labetalol for lowering mea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9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6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4F6F8"/>
          </a:solidFill>
          <a:ln w="12700">
            <a:solidFill>
              <a:srgbClr val="F4F6F8"/>
            </a:solidFill>
            <a:prstDash val="solid"/>
          </a:ln>
        </p:spPr>
      </p:sp>
      <p:sp>
        <p:nvSpPr>
          <p:cNvPr id="6" name="Shape 4"/>
          <p:cNvSpPr/>
          <p:nvPr/>
        </p:nvSpPr>
        <p:spPr>
          <a:xfrm>
            <a:off x="566928" y="1938528"/>
            <a:ext cx="2613584" cy="54864"/>
          </a:xfrm>
          <a:prstGeom prst="rect">
            <a:avLst/>
          </a:prstGeom>
          <a:solidFill>
            <a:srgbClr val="1C7293"/>
          </a:solidFill>
          <a:ln w="12700">
            <a:solidFill>
              <a:srgbClr val="333333"/>
            </a:solidFill>
            <a:prstDash val="solid"/>
          </a:ln>
        </p:spPr>
      </p:sp>
      <p:sp>
        <p:nvSpPr>
          <p:cNvPr id="7" name="Text 5"/>
          <p:cNvSpPr/>
          <p:nvPr/>
        </p:nvSpPr>
        <p:spPr>
          <a:xfrm>
            <a:off x="749808"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ANESTHESIA AND ANALGESIA 1977</a:t>
            </a:r>
            <a:endParaRPr lang="en-US" sz="900" dirty="0"/>
          </a:p>
        </p:txBody>
      </p:sp>
      <p:sp>
        <p:nvSpPr>
          <p:cNvPr id="8" name="Text 6"/>
          <p:cNvSpPr/>
          <p:nvPr/>
        </p:nvSpPr>
        <p:spPr>
          <a:xfrm>
            <a:off x="749808" y="2352294"/>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Start with the patient rather than the pressure</a:t>
            </a:r>
            <a:endParaRPr lang="en-US" sz="1400" dirty="0"/>
          </a:p>
        </p:txBody>
      </p:sp>
      <p:sp>
        <p:nvSpPr>
          <p:cNvPr id="9" name="Text 7"/>
          <p:cNvSpPr/>
          <p:nvPr/>
        </p:nvSpPr>
        <p:spPr>
          <a:xfrm>
            <a:off x="749808" y="2840990"/>
            <a:ext cx="2247824"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Start with the patient rather than the pressure, because a noxious stimulus alone will do this: in unpremedicated control patients, laryngoscopy and…</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ARCHIVES OF SURGERY 1978</a:t>
            </a:r>
            <a:endParaRPr lang="en-US" sz="900" dirty="0"/>
          </a:p>
        </p:txBody>
      </p:sp>
      <p:sp>
        <p:nvSpPr>
          <p:cNvPr id="13" name="Text 11"/>
          <p:cNvSpPr/>
          <p:nvPr/>
        </p:nvSpPr>
        <p:spPr>
          <a:xfrm>
            <a:off x="3564560" y="2352294"/>
            <a:ext cx="2247824" cy="867664"/>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Look at the capnograph and the saturation before you look at the drug drawer</a:t>
            </a:r>
            <a:endParaRPr lang="en-US" sz="1400" dirty="0"/>
          </a:p>
        </p:txBody>
      </p:sp>
      <p:sp>
        <p:nvSpPr>
          <p:cNvPr id="14" name="Text 12"/>
          <p:cNvSpPr/>
          <p:nvPr/>
        </p:nvSpPr>
        <p:spPr>
          <a:xfrm>
            <a:off x="3564560" y="3274822"/>
            <a:ext cx="2247824" cy="265049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Look at the capnograph and the saturation before you look at the drug drawer, because both derangements raise blood pressure through the sympathetic…</a:t>
            </a:r>
            <a:endParaRPr lang="en-US" sz="1150" dirty="0"/>
          </a:p>
        </p:txBody>
      </p:sp>
      <p:sp>
        <p:nvSpPr>
          <p:cNvPr id="15" name="Shape 13"/>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6" name="Shape 14"/>
          <p:cNvSpPr/>
          <p:nvPr/>
        </p:nvSpPr>
        <p:spPr>
          <a:xfrm>
            <a:off x="6196432" y="1938528"/>
            <a:ext cx="2613584" cy="54864"/>
          </a:xfrm>
          <a:prstGeom prst="rect">
            <a:avLst/>
          </a:prstGeom>
          <a:solidFill>
            <a:srgbClr val="1C7293"/>
          </a:solidFill>
          <a:ln w="12700">
            <a:solidFill>
              <a:srgbClr val="333333"/>
            </a:solidFill>
            <a:prstDash val="solid"/>
          </a:ln>
        </p:spPr>
      </p:sp>
      <p:sp>
        <p:nvSpPr>
          <p:cNvPr id="17" name="Text 15"/>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SPINAL CORD SERIES AND CASES 2017</a:t>
            </a:r>
            <a:endParaRPr lang="en-US" sz="900" dirty="0"/>
          </a:p>
        </p:txBody>
      </p:sp>
      <p:sp>
        <p:nvSpPr>
          <p:cNvPr id="18" name="Text 16"/>
          <p:cNvSpPr/>
          <p:nvPr/>
        </p:nvSpPr>
        <p:spPr>
          <a:xfrm>
            <a:off x="6379312" y="235229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A full bladder deserves a place on the list rather than a joke</a:t>
            </a:r>
            <a:endParaRPr lang="en-US" sz="1400" dirty="0"/>
          </a:p>
        </p:txBody>
      </p:sp>
      <p:sp>
        <p:nvSpPr>
          <p:cNvPr id="19" name="Text 17"/>
          <p:cNvSpPr/>
          <p:nvPr/>
        </p:nvSpPr>
        <p:spPr>
          <a:xfrm>
            <a:off x="6379312" y="3057906"/>
            <a:ext cx="224782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 full bladder deserves a place on the list rather than a joke, because in a patient with a high spinal cord injury bladder distension is the classic…</a:t>
            </a:r>
            <a:endParaRPr lang="en-US" sz="1150" dirty="0"/>
          </a:p>
        </p:txBody>
      </p:sp>
      <p:sp>
        <p:nvSpPr>
          <p:cNvPr id="20" name="Shape 18"/>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1" name="Shape 19"/>
          <p:cNvSpPr/>
          <p:nvPr/>
        </p:nvSpPr>
        <p:spPr>
          <a:xfrm>
            <a:off x="9011183" y="1938528"/>
            <a:ext cx="2613584" cy="54864"/>
          </a:xfrm>
          <a:prstGeom prst="rect">
            <a:avLst/>
          </a:prstGeom>
          <a:solidFill>
            <a:srgbClr val="1C7293"/>
          </a:solidFill>
          <a:ln w="12700">
            <a:solidFill>
              <a:srgbClr val="333333"/>
            </a:solidFill>
            <a:prstDash val="solid"/>
          </a:ln>
        </p:spPr>
      </p:sp>
      <p:sp>
        <p:nvSpPr>
          <p:cNvPr id="22" name="Text 20"/>
          <p:cNvSpPr/>
          <p:nvPr/>
        </p:nvSpPr>
        <p:spPr>
          <a:xfrm>
            <a:off x="9194063" y="2157984"/>
            <a:ext cx="224782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JOURNAL OF CARDIOTHORACIC AND VASCULAR ANESTHESIA 2017</a:t>
            </a:r>
            <a:endParaRPr lang="en-US" sz="900" dirty="0"/>
          </a:p>
        </p:txBody>
      </p:sp>
      <p:sp>
        <p:nvSpPr>
          <p:cNvPr id="23" name="Text 21"/>
          <p:cNvSpPr/>
          <p:nvPr/>
        </p:nvSpPr>
        <p:spPr>
          <a:xfrm>
            <a:off x="9194063" y="2491740"/>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Phaeochromocytoma is the rare cause worth naming out loud</a:t>
            </a:r>
            <a:endParaRPr lang="en-US" sz="1400" dirty="0"/>
          </a:p>
        </p:txBody>
      </p:sp>
      <p:sp>
        <p:nvSpPr>
          <p:cNvPr id="24" name="Text 22"/>
          <p:cNvSpPr/>
          <p:nvPr/>
        </p:nvSpPr>
        <p:spPr>
          <a:xfrm>
            <a:off x="9194063" y="3197352"/>
            <a:ext cx="2247824" cy="27279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Phaeochromocytoma is the rare cause worth naming out loud, because in an unprepared patient the catecholamine surge provoked by induction or by the…</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Start with the patient rather than the pressure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Anesthesia and Analgesia</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Start with the patient rather than the pressure, because a noxious stimulus alone will do this: in unpremedicated control patients, laryngoscopy and intubation raised mean arterial pressure by an average of 39 mmHg and heart rate by about 20 beats per minute.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Stoelting, Anesthesia and Analgesia 1977 · PMID 562086</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200" b="1" dirty="0">
                <a:solidFill>
                  <a:srgbClr val="12233F"/>
                </a:solidFill>
                <a:latin typeface="Cambria" pitchFamily="34" charset="0"/>
                <a:ea typeface="Cambria" pitchFamily="34" charset="-122"/>
                <a:cs typeface="Cambria" pitchFamily="34" charset="-120"/>
              </a:rPr>
              <a:t>Look at the capnograph and the saturation before you look at the drug drawer</a:t>
            </a:r>
            <a:endParaRPr lang="en-US" sz="220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Archives of Surgery</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Look at the capnograph and the saturation before you look at the drug drawer, because both derangements raise blood pressure through the sympathetic nervous system - allowing arterial carbon dioxide to reach 56 to 65 mmHg under anaesthesia raised systolic pressure, heart rate and cardiac output with a two- to threefold rise in plasma catecholamines, and hypoxia is a recognised driver of sympathoexcitation in its own right.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Rasmussen et al., Archives of Surgery 1978 · PMID 708241</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A full bladder deserves a place on the list rather than a joke</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Spinal Cord Series and Cases</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A full bladder deserves a place on the list rather than a joke, because in a patient with a high spinal cord injury bladder distension is the classic trigger for autonomic dysreflexia and suprapubic pressure alone has been documented driving systolic pressure to 230 mmHg in a woman whose resting pressure was 100/64.</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Lee et al., Spinal Cord Series and Cases 2017 · PMID 29423304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Phaeochromocytoma is the rare cause worth naming out loud</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Journal of Cardiothoracic and Vasc</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Phaeochromocytoma is the rare cause worth naming out loud, because in an unprepared patient the catecholamine surge provoked by induction or by the surgeon's hand on the tumour produces cardiovascular complications that are life-threatening rather than merely inconvenient.</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Naranjo et al., Journal of Cardiothoracic and Vascular Anesthesia 2017 · PMID 28392094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Intraoperative Hypertension: Differential and Treatment</dc:title>
  <dc:subject>Intraoperative teaching</dc:subject>
  <dc:creator>Intraop Teaching Companion</dc:creator>
  <cp:lastModifiedBy>Intraop Teaching Companion</cp:lastModifiedBy>
  <cp:revision>1</cp:revision>
  <dcterms:created xsi:type="dcterms:W3CDTF">2026-07-29T05:14:36Z</dcterms:created>
  <dcterms:modified xsi:type="dcterms:W3CDTF">2026-07-29T05:14:36Z</dcterms:modified>
</cp:coreProperties>
</file>