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charts/chart12.xml" ContentType="application/vnd.openxmlformats-officedocument.drawingml.chart+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notesMasterIdLst>
    <p:notesMasterId r:id="rId28"/>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s>
</file>

<file path=ppt/charts/_rels/chart12.xml.rels><?xml version="1.0" encoding="UTF-8" standalone="yes"?><Relationships xmlns="http://schemas.openxmlformats.org/package/2006/relationships"><Relationship Id="rId1" Type="http://schemas.openxmlformats.org/officeDocument/2006/relationships/package" Target="../embeddings/Microsoft_Excel_Worksheet12.xlsx"/></Relationships>
</file>

<file path=ppt/charts/chart12.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Severe pulmonary complications by day 7</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Individualised open-lung approach</c:v>
                  </c:pt>
                  <c:pt idx="1">
                    <c:v>Standard lung-protective (PEEP 4)</c:v>
                  </c:pt>
                </c:lvl>
              </c:multiLvlStrCache>
            </c:multiLvlStrRef>
          </c:cat>
          <c:val>
            <c:numRef>
              <c:f>Sheet1!$B$2:$B$3</c:f>
              <c:numCache>
                <c:formatCode>General</c:formatCode>
                <c:ptCount val="2"/>
                <c:pt idx="0">
                  <c:v>6</c:v>
                </c:pt>
                <c:pt idx="1">
                  <c:v>15</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6% versus 15%. Relative risk 0.39, absolute risk difference -9.2 percentage points. The intervention was a recruitment manoeuvre to 40 cm H2O followed by PEEP titrated to best compliance, plus postoperative high-flow oxygen — individualised PEEP, not simply a low tidal volume. [iPROVE-OLV, Lancet Respir Med 2024]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It was a bundle: an alveolar recruitment manoeuvre to 40 cm H2O end-inspiratory pressure, then individualised PEEP titrated to best respiratory system compliance, plus individualised postoperative respiratory support with high-flow oxygen therapy. The comparator received a fixed intraoperative PEEP of 4 cm H2O and conventional postoperative oxygen. Two cautions follow: the trial tests titrated PEEP against fixed low PEEP rather than protective against injurious ventilation, and because the intervention also changed postoperative oxygen therapy, the benefit cannot be attributed to intraoperative PEEP alone. It is evidence for the whole bundled strategy.. Read both the control arm and the full intervention before deciding what a positive trial proved. A bundle that changes two things cannot tell you which one worked. [iPROVE-OLV, Lancet Respir Med 2024]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The composite of severe postoperative pulmonary complications within 7 days included atelectasis requiring bronchoscopy, severe respiratory failure, contralateral pneumothorax, early extubation failure requiring CPAP, non-invasive or invasive ventilation or reintubation, acute respiratory distress syndrome, pulmonary infection, bronchopleural fistula and pleural empyema. A composite pools events of very different severity, so a difference can be driven by the least severe component. The honest statement is that the strategy reduced this composite, not that it prevented ARDS or reintubation specifically.. Name the composite's components before quoting its effect size. Recruitment-manoeuvre-related adverse events were reported in five patients, which also belongs in the conversation. [iPROVE-OLV, Lancet Respir Med 2024]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chart" Target="/ppt/charts/chart12.xml"/><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RESPIRATORY SYSTEM</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One-Lung Ventilation</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CA-2</a:t>
            </a:r>
            <a:endParaRPr lang="en-US" sz="1500" dirty="0"/>
          </a:p>
        </p:txBody>
      </p:sp>
      <p:sp>
        <p:nvSpPr>
          <p:cNvPr id="7" name="Text 5"/>
          <p:cNvSpPr/>
          <p:nvPr/>
        </p:nvSpPr>
        <p:spPr>
          <a:xfrm>
            <a:off x="566928" y="3785616"/>
            <a:ext cx="7680960" cy="237744"/>
          </a:xfrm>
          <a:prstGeom prst="rect">
            <a:avLst/>
          </a:prstGeom>
          <a:noFill/>
          <a:ln/>
        </p:spPr>
        <p:txBody>
          <a:bodyPr wrap="square" rtlCol="0" anchor="ctr"/>
          <a:lstStyle/>
          <a:p>
            <a:pPr indent="0" marL="0">
              <a:buNone/>
            </a:pPr>
            <a:r>
              <a:rPr lang="en-US" sz="1000" dirty="0">
                <a:solidFill>
                  <a:srgbClr val="8FA9C9"/>
                </a:solidFill>
                <a:latin typeface="Calibri" pitchFamily="34" charset="0"/>
                <a:ea typeface="Calibri" pitchFamily="34" charset="-122"/>
                <a:cs typeface="Calibri" pitchFamily="34" charset="-120"/>
              </a:rPr>
              <a:t>Same-day build — drafted on https://ollama.com (kimi-k2.6:cloud)</a:t>
            </a:r>
            <a:endParaRPr lang="en-US" sz="1000" dirty="0"/>
          </a:p>
        </p:txBody>
      </p:sp>
      <p:sp>
        <p:nvSpPr>
          <p:cNvPr id="8" name="Text 6"/>
          <p:cNvSpPr/>
          <p:nvPr/>
        </p:nvSpPr>
        <p:spPr>
          <a:xfrm>
            <a:off x="566928" y="4041648"/>
            <a:ext cx="7680960" cy="219456"/>
          </a:xfrm>
          <a:prstGeom prst="rect">
            <a:avLst/>
          </a:prstGeom>
          <a:noFill/>
          <a:ln/>
        </p:spPr>
        <p:txBody>
          <a:bodyPr wrap="square" rtlCol="0" anchor="ctr"/>
          <a:lstStyle/>
          <a:p>
            <a:pPr indent="0" marL="0">
              <a:buNone/>
            </a:pPr>
            <a:r>
              <a:rPr lang="en-US" sz="900" b="1" spc="220" kern="0" dirty="0">
                <a:solidFill>
                  <a:srgbClr val="8FA9C9"/>
                </a:solidFill>
                <a:latin typeface="Calibri" pitchFamily="34" charset="0"/>
                <a:ea typeface="Calibri" pitchFamily="34" charset="-122"/>
                <a:cs typeface="Calibri" pitchFamily="34" charset="-120"/>
              </a:rPr>
              <a:t>ABA CONTENT OUTLINE</a:t>
            </a:r>
            <a:endParaRPr lang="en-US" sz="900" dirty="0"/>
          </a:p>
        </p:txBody>
      </p:sp>
      <p:sp>
        <p:nvSpPr>
          <p:cNvPr id="9" name="Text 7"/>
          <p:cNvSpPr/>
          <p:nvPr/>
        </p:nvSpPr>
        <p:spPr>
          <a:xfrm>
            <a:off x="566928" y="4315968"/>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I.C.2.a.3.a</a:t>
            </a:r>
            <a:endParaRPr lang="en-US" sz="1050" dirty="0"/>
          </a:p>
        </p:txBody>
      </p:sp>
      <p:sp>
        <p:nvSpPr>
          <p:cNvPr id="10" name="Text 8"/>
          <p:cNvSpPr/>
          <p:nvPr/>
        </p:nvSpPr>
        <p:spPr>
          <a:xfrm>
            <a:off x="1984248" y="4315968"/>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Distribution of Ventilation</a:t>
            </a:r>
            <a:endParaRPr lang="en-US" sz="1000" dirty="0"/>
          </a:p>
        </p:txBody>
      </p:sp>
      <p:sp>
        <p:nvSpPr>
          <p:cNvPr id="11" name="Text 9"/>
          <p:cNvSpPr/>
          <p:nvPr/>
        </p:nvSpPr>
        <p:spPr>
          <a:xfrm>
            <a:off x="566928" y="4626864"/>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II.C.2.d.1.c.2.b.3.c</a:t>
            </a:r>
            <a:endParaRPr lang="en-US" sz="1050" dirty="0"/>
          </a:p>
        </p:txBody>
      </p:sp>
      <p:sp>
        <p:nvSpPr>
          <p:cNvPr id="12" name="Text 10"/>
          <p:cNvSpPr/>
          <p:nvPr/>
        </p:nvSpPr>
        <p:spPr>
          <a:xfrm>
            <a:off x="1984248" y="4626864"/>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One-Lung Ventilation</a:t>
            </a:r>
            <a:endParaRPr lang="en-US" sz="1000" dirty="0"/>
          </a:p>
        </p:txBody>
      </p:sp>
      <p:sp>
        <p:nvSpPr>
          <p:cNvPr id="13" name="Text 11"/>
          <p:cNvSpPr/>
          <p:nvPr/>
        </p:nvSpPr>
        <p:spPr>
          <a:xfrm>
            <a:off x="566928" y="4937760"/>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I.C.2.a.6</a:t>
            </a:r>
            <a:endParaRPr lang="en-US" sz="1050" dirty="0"/>
          </a:p>
        </p:txBody>
      </p:sp>
      <p:sp>
        <p:nvSpPr>
          <p:cNvPr id="14" name="Text 12"/>
          <p:cNvSpPr/>
          <p:nvPr/>
        </p:nvSpPr>
        <p:spPr>
          <a:xfrm>
            <a:off x="1984248" y="4937760"/>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Control of Ventilation</a:t>
            </a:r>
            <a:endParaRPr lang="en-US" sz="1000" dirty="0"/>
          </a:p>
        </p:txBody>
      </p:sp>
      <p:sp>
        <p:nvSpPr>
          <p:cNvPr id="15" name="Text 13"/>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randomized trial found that during one-lung ventilation in elective thoracic</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Journal of clinical anesthesia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randomized trial found that during one-lung ventilation in elective thoracic surgery, flow-controlled ventilation needed a minute volume of only 3.0 L/min versus 4.5 L/min to maintain comparable mild hypercapnia.</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Flow-controlled versus pressure-controlled ventilation in thoracic surgery with one-lung ventilation - A randomized controlled trial, Journal of clinical anesthesia 2025 · PMID 40020438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randomized controlled trial found no significant difference in PaO2 at 30</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Korean journal of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randomized controlled trial found no significant difference in PaO2 at 30 minutes of one-lung ventilation between remimazolam and sevoflurane in adults undergoing thoracoscopic surgery.</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Comparison of remimazolam and sevoflurane on arterial oxygenation during one-lung ventilation in thoracoscopic surgery: a randomized controlled trial, Korean journal of anesthesiology 2025 · PMID 41101786</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randomized trial found that preemptive lung-ultrasound-guided alveolar</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European journal of cardio-thoraci</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randomized trial found that preemptive lung-ultrasound-guided alveolar recruitment before one-lung ventilation reduced intraoperative hypoxaemia, defined as SpO2 below 95%, to 1.2% versus 14.3% with conventional recruitment in patients aged 20-80 undergoing lung resection.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Effectiveness of ultrasound-guided alveolar recruitment in thoracic surgery with one-lung ventilation: a randomized-controlled trial, European journal of cardio-thoracic surgery : official journal of the European Association for Cardio-thoracic Surgery 2025 · PMID 40581064</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INDICATIONS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When this is the right block</a:t>
            </a:r>
            <a:endParaRPr lang="en-US" sz="2700" dirty="0"/>
          </a:p>
        </p:txBody>
      </p:sp>
      <p:sp>
        <p:nvSpPr>
          <p:cNvPr id="4" name="Shape 2"/>
          <p:cNvSpPr/>
          <p:nvPr/>
        </p:nvSpPr>
        <p:spPr>
          <a:xfrm>
            <a:off x="566928" y="1463040"/>
            <a:ext cx="3551834" cy="4681728"/>
          </a:xfrm>
          <a:prstGeom prst="roundRect">
            <a:avLst>
              <a:gd name="adj" fmla="val 1545"/>
            </a:avLst>
          </a:prstGeom>
          <a:solidFill>
            <a:srgbClr val="EDF4EF"/>
          </a:solidFill>
          <a:ln w="12700">
            <a:solidFill>
              <a:srgbClr val="EDF4EF"/>
            </a:solidFill>
            <a:prstDash val="solid"/>
          </a:ln>
        </p:spPr>
      </p:sp>
      <p:sp>
        <p:nvSpPr>
          <p:cNvPr id="5" name="Shape 3"/>
          <p:cNvSpPr/>
          <p:nvPr/>
        </p:nvSpPr>
        <p:spPr>
          <a:xfrm>
            <a:off x="566928" y="1463040"/>
            <a:ext cx="3551834" cy="54864"/>
          </a:xfrm>
          <a:prstGeom prst="rect">
            <a:avLst/>
          </a:prstGeom>
          <a:solidFill>
            <a:srgbClr val="3E7C59"/>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LUNG SEPARATION IN ADULT THORACIC ANESTHESIA, SAUDI J ANAESTH 2021</a:t>
            </a:r>
            <a:endParaRPr lang="en-US" sz="900" dirty="0"/>
          </a:p>
        </p:txBody>
      </p:sp>
      <p:sp>
        <p:nvSpPr>
          <p:cNvPr id="7" name="Text 5"/>
          <p:cNvSpPr/>
          <p:nvPr/>
        </p:nvSpPr>
        <p:spPr>
          <a:xfrm>
            <a:off x="749808"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Lung separation for thoracic surgery</a:t>
            </a:r>
            <a:endParaRPr lang="en-US" sz="1400" dirty="0"/>
          </a:p>
        </p:txBody>
      </p:sp>
      <p:sp>
        <p:nvSpPr>
          <p:cNvPr id="8" name="Text 6"/>
          <p:cNvSpPr/>
          <p:nvPr/>
        </p:nvSpPr>
        <p:spPr>
          <a:xfrm>
            <a:off x="749808"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Indications for one-lung ventilation are classified as absolute or relative and cover both separation and isolation of the lungs. Modern double-lumen tubes are the most widely used device worldwide, and every general anaesthetist should be able to place a left-sided one.</a:t>
            </a:r>
            <a:endParaRPr lang="en-US" sz="1150" dirty="0"/>
          </a:p>
        </p:txBody>
      </p:sp>
      <p:sp>
        <p:nvSpPr>
          <p:cNvPr id="9" name="Shape 7"/>
          <p:cNvSpPr/>
          <p:nvPr/>
        </p:nvSpPr>
        <p:spPr>
          <a:xfrm>
            <a:off x="4319930" y="1463040"/>
            <a:ext cx="3551834" cy="4681728"/>
          </a:xfrm>
          <a:prstGeom prst="roundRect">
            <a:avLst>
              <a:gd name="adj" fmla="val 1545"/>
            </a:avLst>
          </a:prstGeom>
          <a:solidFill>
            <a:srgbClr val="EDF4EF"/>
          </a:solidFill>
          <a:ln w="12700">
            <a:solidFill>
              <a:srgbClr val="EDF4EF"/>
            </a:solidFill>
            <a:prstDash val="solid"/>
          </a:ln>
        </p:spPr>
      </p:sp>
      <p:sp>
        <p:nvSpPr>
          <p:cNvPr id="10" name="Shape 8"/>
          <p:cNvSpPr/>
          <p:nvPr/>
        </p:nvSpPr>
        <p:spPr>
          <a:xfrm>
            <a:off x="4319930" y="1463040"/>
            <a:ext cx="3551834" cy="54864"/>
          </a:xfrm>
          <a:prstGeom prst="rect">
            <a:avLst/>
          </a:prstGeom>
          <a:solidFill>
            <a:srgbClr val="3E7C59"/>
          </a:solidFill>
          <a:ln w="12700">
            <a:solidFill>
              <a:srgbClr val="333333"/>
            </a:solidFill>
            <a:prstDash val="solid"/>
          </a:ln>
        </p:spPr>
      </p:sp>
      <p:sp>
        <p:nvSpPr>
          <p:cNvPr id="11" name="Text 9"/>
          <p:cNvSpPr/>
          <p:nvPr/>
        </p:nvSpPr>
        <p:spPr>
          <a:xfrm>
            <a:off x="4502810" y="1682496"/>
            <a:ext cx="318607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LUNG SEPARATION IN ADULT THORACIC ANESTHESIA, SAUDI J ANAESTH 2021</a:t>
            </a:r>
            <a:endParaRPr lang="en-US" sz="900" dirty="0"/>
          </a:p>
        </p:txBody>
      </p:sp>
      <p:sp>
        <p:nvSpPr>
          <p:cNvPr id="12" name="Text 10"/>
          <p:cNvSpPr/>
          <p:nvPr/>
        </p:nvSpPr>
        <p:spPr>
          <a:xfrm>
            <a:off x="4502810"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 bronchial blocker when the airway is difficult or already intubated</a:t>
            </a:r>
            <a:endParaRPr lang="en-US" sz="1400" dirty="0"/>
          </a:p>
        </p:txBody>
      </p:sp>
      <p:sp>
        <p:nvSpPr>
          <p:cNvPr id="13" name="Text 11"/>
          <p:cNvSpPr/>
          <p:nvPr/>
        </p:nvSpPr>
        <p:spPr>
          <a:xfrm>
            <a:off x="4502810"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Endobronchial blockers are a valid alternative to double-lumen tubes and the safest approach in predicted difficult airways or when the patient is already intubated, since the single-lumen tube and bronchoscope route avoids exchanging the airway. Extubation and re-intubation after a double-lumen tube can be difficult too.</a:t>
            </a:r>
            <a:endParaRPr lang="en-US" sz="1150" dirty="0"/>
          </a:p>
        </p:txBody>
      </p:sp>
      <p:sp>
        <p:nvSpPr>
          <p:cNvPr id="14" name="Shape 12"/>
          <p:cNvSpPr/>
          <p:nvPr/>
        </p:nvSpPr>
        <p:spPr>
          <a:xfrm>
            <a:off x="8072933" y="1463040"/>
            <a:ext cx="3551834" cy="4681728"/>
          </a:xfrm>
          <a:prstGeom prst="roundRect">
            <a:avLst>
              <a:gd name="adj" fmla="val 1545"/>
            </a:avLst>
          </a:prstGeom>
          <a:solidFill>
            <a:srgbClr val="EDF4EF"/>
          </a:solidFill>
          <a:ln w="12700">
            <a:solidFill>
              <a:srgbClr val="EDF4EF"/>
            </a:solidFill>
            <a:prstDash val="solid"/>
          </a:ln>
        </p:spPr>
      </p:sp>
      <p:sp>
        <p:nvSpPr>
          <p:cNvPr id="15" name="Shape 13"/>
          <p:cNvSpPr/>
          <p:nvPr/>
        </p:nvSpPr>
        <p:spPr>
          <a:xfrm>
            <a:off x="8072933" y="1463040"/>
            <a:ext cx="3551834" cy="54864"/>
          </a:xfrm>
          <a:prstGeom prst="rect">
            <a:avLst/>
          </a:prstGeom>
          <a:solidFill>
            <a:srgbClr val="3E7C59"/>
          </a:solidFill>
          <a:ln w="12700">
            <a:solidFill>
              <a:srgbClr val="333333"/>
            </a:solidFill>
            <a:prstDash val="solid"/>
          </a:ln>
        </p:spPr>
      </p:sp>
      <p:sp>
        <p:nvSpPr>
          <p:cNvPr id="16" name="Text 14"/>
          <p:cNvSpPr/>
          <p:nvPr/>
        </p:nvSpPr>
        <p:spPr>
          <a:xfrm>
            <a:off x="8255813" y="1682496"/>
            <a:ext cx="318607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BRONCHIAL BLOCKER VERSUS LEFT DOUBLE-LUMEN TUBE IN VATS RCT, CAN J ANAESTH 2016</a:t>
            </a:r>
            <a:endParaRPr lang="en-US" sz="900" dirty="0"/>
          </a:p>
        </p:txBody>
      </p:sp>
      <p:sp>
        <p:nvSpPr>
          <p:cNvPr id="17" name="Text 15"/>
          <p:cNvSpPr/>
          <p:nvPr/>
        </p:nvSpPr>
        <p:spPr>
          <a:xfrm>
            <a:off x="8255813"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Blockers also collapsed the lung faster in VATS</a:t>
            </a:r>
            <a:endParaRPr lang="en-US" sz="1400" dirty="0"/>
          </a:p>
        </p:txBody>
      </p:sp>
      <p:sp>
        <p:nvSpPr>
          <p:cNvPr id="18" name="Text 16"/>
          <p:cNvSpPr/>
          <p:nvPr/>
        </p:nvSpPr>
        <p:spPr>
          <a:xfrm>
            <a:off x="8255813"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38 analysed patients randomised for elective video-assisted thoracic surgery, time from pleural opening to complete lung collapse was 7.5 minutes with a bronchial blocker versus 36.6 minutes with a left-sided double-lumen tube, and complete collapse at 20 minutes was achieved in 100% versus 25%.</a:t>
            </a:r>
            <a:endParaRPr lang="en-US" sz="115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CONTRAINDICATIONS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When it is not</a:t>
            </a:r>
            <a:endParaRPr lang="en-US" sz="2700" dirty="0"/>
          </a:p>
        </p:txBody>
      </p:sp>
      <p:sp>
        <p:nvSpPr>
          <p:cNvPr id="4" name="Shape 2"/>
          <p:cNvSpPr/>
          <p:nvPr/>
        </p:nvSpPr>
        <p:spPr>
          <a:xfrm>
            <a:off x="566928" y="1463040"/>
            <a:ext cx="2613584" cy="4681728"/>
          </a:xfrm>
          <a:prstGeom prst="roundRect">
            <a:avLst>
              <a:gd name="adj" fmla="val 2099"/>
            </a:avLst>
          </a:prstGeom>
          <a:solidFill>
            <a:srgbClr val="F8ECEA"/>
          </a:solidFill>
          <a:ln w="12700">
            <a:solidFill>
              <a:srgbClr val="F8ECEA"/>
            </a:solidFill>
            <a:prstDash val="solid"/>
          </a:ln>
        </p:spPr>
      </p:sp>
      <p:sp>
        <p:nvSpPr>
          <p:cNvPr id="5" name="Shape 3"/>
          <p:cNvSpPr/>
          <p:nvPr/>
        </p:nvSpPr>
        <p:spPr>
          <a:xfrm>
            <a:off x="566928" y="1463040"/>
            <a:ext cx="2613584" cy="54864"/>
          </a:xfrm>
          <a:prstGeom prst="rect">
            <a:avLst/>
          </a:prstGeom>
          <a:solidFill>
            <a:srgbClr val="B03A2E"/>
          </a:solidFill>
          <a:ln w="12700">
            <a:solidFill>
              <a:srgbClr val="333333"/>
            </a:solidFill>
            <a:prstDash val="solid"/>
          </a:ln>
        </p:spPr>
      </p:sp>
      <p:sp>
        <p:nvSpPr>
          <p:cNvPr id="6" name="Text 4"/>
          <p:cNvSpPr/>
          <p:nvPr/>
        </p:nvSpPr>
        <p:spPr>
          <a:xfrm>
            <a:off x="749808" y="1682496"/>
            <a:ext cx="2247824" cy="418338"/>
          </a:xfrm>
          <a:prstGeom prst="rect">
            <a:avLst/>
          </a:prstGeom>
          <a:noFill/>
          <a:ln/>
        </p:spPr>
        <p:txBody>
          <a:bodyPr wrap="square" rtlCol="0" anchor="ctr">
            <a:normAutofit/>
          </a:bodyPr>
          <a:lstStyle/>
          <a:p>
            <a:pPr indent="0" marL="0">
              <a:buNone/>
            </a:pPr>
            <a:r>
              <a:rPr lang="en-US" sz="900" b="1" spc="220" kern="0" dirty="0">
                <a:solidFill>
                  <a:srgbClr val="B03A2E"/>
                </a:solidFill>
                <a:latin typeface="Calibri" pitchFamily="34" charset="0"/>
                <a:ea typeface="Calibri" pitchFamily="34" charset="-122"/>
                <a:cs typeface="Calibri" pitchFamily="34" charset="-120"/>
              </a:rPr>
              <a:t>BRONCHIAL BLOCKERS VERSUS DOUBLE-LUMEN TUBES RCT, J CARDIOTHORAC VASC ANESTH 2023</a:t>
            </a:r>
            <a:endParaRPr lang="en-US" sz="900" dirty="0"/>
          </a:p>
        </p:txBody>
      </p:sp>
      <p:sp>
        <p:nvSpPr>
          <p:cNvPr id="7" name="Text 5"/>
          <p:cNvSpPr/>
          <p:nvPr/>
        </p:nvSpPr>
        <p:spPr>
          <a:xfrm>
            <a:off x="749808" y="2155698"/>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Accepting a device position you have not re-checked</a:t>
            </a:r>
            <a:endParaRPr lang="en-US" sz="1400" dirty="0"/>
          </a:p>
        </p:txBody>
      </p:sp>
      <p:sp>
        <p:nvSpPr>
          <p:cNvPr id="8" name="Text 6"/>
          <p:cNvSpPr/>
          <p:nvPr/>
        </p:nvSpPr>
        <p:spPr>
          <a:xfrm>
            <a:off x="749808" y="2861310"/>
            <a:ext cx="2247824" cy="306400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a randomised comparison of the EZ-Blocker, the Fuji Uniblocker and a left-sided double-lumen tube in 89 patients, intraoperative repositioning was needed in 50.0% of Uniblocker cases, difficult placement occurred in 23.3% of them, and 13.3% of EZ-Blocker cases needed more than two repositions. Malposition is the expected state, not the exception.</a:t>
            </a:r>
            <a:endParaRPr lang="en-US" sz="1150" dirty="0"/>
          </a:p>
        </p:txBody>
      </p:sp>
      <p:sp>
        <p:nvSpPr>
          <p:cNvPr id="9" name="Shape 7"/>
          <p:cNvSpPr/>
          <p:nvPr/>
        </p:nvSpPr>
        <p:spPr>
          <a:xfrm>
            <a:off x="3381680" y="1463040"/>
            <a:ext cx="2613584" cy="4681728"/>
          </a:xfrm>
          <a:prstGeom prst="roundRect">
            <a:avLst>
              <a:gd name="adj" fmla="val 2099"/>
            </a:avLst>
          </a:prstGeom>
          <a:solidFill>
            <a:srgbClr val="FBF3E6"/>
          </a:solidFill>
          <a:ln w="12700">
            <a:solidFill>
              <a:srgbClr val="FBF3E6"/>
            </a:solidFill>
            <a:prstDash val="solid"/>
          </a:ln>
        </p:spPr>
      </p:sp>
      <p:sp>
        <p:nvSpPr>
          <p:cNvPr id="10" name="Shape 8"/>
          <p:cNvSpPr/>
          <p:nvPr/>
        </p:nvSpPr>
        <p:spPr>
          <a:xfrm>
            <a:off x="3381680" y="1463040"/>
            <a:ext cx="2613584" cy="54864"/>
          </a:xfrm>
          <a:prstGeom prst="rect">
            <a:avLst/>
          </a:prstGeom>
          <a:solidFill>
            <a:srgbClr val="C8892B"/>
          </a:solidFill>
          <a:ln w="12700">
            <a:solidFill>
              <a:srgbClr val="333333"/>
            </a:solidFill>
            <a:prstDash val="solid"/>
          </a:ln>
        </p:spPr>
      </p:sp>
      <p:sp>
        <p:nvSpPr>
          <p:cNvPr id="11" name="Text 9"/>
          <p:cNvSpPr/>
          <p:nvPr/>
        </p:nvSpPr>
        <p:spPr>
          <a:xfrm>
            <a:off x="3564560" y="1682496"/>
            <a:ext cx="224782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LUNG SEPARATION IN ADULT THORACIC ANESTHESIA, SAUDI J ANAESTH 2021</a:t>
            </a:r>
            <a:endParaRPr lang="en-US" sz="900" dirty="0"/>
          </a:p>
        </p:txBody>
      </p:sp>
      <p:sp>
        <p:nvSpPr>
          <p:cNvPr id="12" name="Text 10"/>
          <p:cNvSpPr/>
          <p:nvPr/>
        </p:nvSpPr>
        <p:spPr>
          <a:xfrm>
            <a:off x="3564560" y="2016252"/>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 double-lumen tube as the first move in a difficult airway</a:t>
            </a:r>
            <a:endParaRPr lang="en-US" sz="1400" dirty="0"/>
          </a:p>
        </p:txBody>
      </p:sp>
      <p:sp>
        <p:nvSpPr>
          <p:cNvPr id="13" name="Text 11"/>
          <p:cNvSpPr/>
          <p:nvPr/>
        </p:nvSpPr>
        <p:spPr>
          <a:xfrm>
            <a:off x="3564560" y="2721864"/>
            <a:ext cx="2247824" cy="320344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Blockers are described as mandatory teaching for lung separation and the safest approach in predicted difficult airways, with awake intubation using a single-lumen tube over a bronchoscope as the route. The exchange a double-lumen tube demands is the part that goes wrong.</a:t>
            </a:r>
            <a:endParaRPr lang="en-US" sz="1150" dirty="0"/>
          </a:p>
        </p:txBody>
      </p:sp>
      <p:sp>
        <p:nvSpPr>
          <p:cNvPr id="14" name="Shape 12"/>
          <p:cNvSpPr/>
          <p:nvPr/>
        </p:nvSpPr>
        <p:spPr>
          <a:xfrm>
            <a:off x="6196432" y="1463040"/>
            <a:ext cx="2613584" cy="4681728"/>
          </a:xfrm>
          <a:prstGeom prst="roundRect">
            <a:avLst>
              <a:gd name="adj" fmla="val 2099"/>
            </a:avLst>
          </a:prstGeom>
          <a:solidFill>
            <a:srgbClr val="FBF3E6"/>
          </a:solidFill>
          <a:ln w="12700">
            <a:solidFill>
              <a:srgbClr val="FBF3E6"/>
            </a:solidFill>
            <a:prstDash val="solid"/>
          </a:ln>
        </p:spPr>
      </p:sp>
      <p:sp>
        <p:nvSpPr>
          <p:cNvPr id="15" name="Shape 13"/>
          <p:cNvSpPr/>
          <p:nvPr/>
        </p:nvSpPr>
        <p:spPr>
          <a:xfrm>
            <a:off x="6196432" y="1463040"/>
            <a:ext cx="2613584" cy="54864"/>
          </a:xfrm>
          <a:prstGeom prst="rect">
            <a:avLst/>
          </a:prstGeom>
          <a:solidFill>
            <a:srgbClr val="C8892B"/>
          </a:solidFill>
          <a:ln w="12700">
            <a:solidFill>
              <a:srgbClr val="333333"/>
            </a:solidFill>
            <a:prstDash val="solid"/>
          </a:ln>
        </p:spPr>
      </p:sp>
      <p:sp>
        <p:nvSpPr>
          <p:cNvPr id="16" name="Text 14"/>
          <p:cNvSpPr/>
          <p:nvPr/>
        </p:nvSpPr>
        <p:spPr>
          <a:xfrm>
            <a:off x="6379312" y="1682496"/>
            <a:ext cx="2247824" cy="418338"/>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LOW TIDAL VOLUME DURING ONE-LUNG VENTILATION META-ANALYSIS, J CARDIOTHORAC VASC ANESTH 2018</a:t>
            </a:r>
            <a:endParaRPr lang="en-US" sz="900" dirty="0"/>
          </a:p>
        </p:txBody>
      </p:sp>
      <p:sp>
        <p:nvSpPr>
          <p:cNvPr id="17" name="Text 15"/>
          <p:cNvSpPr/>
          <p:nvPr/>
        </p:nvSpPr>
        <p:spPr>
          <a:xfrm>
            <a:off x="6379312" y="2155698"/>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Treating low tidal volume as free</a:t>
            </a:r>
            <a:endParaRPr lang="en-US" sz="1400" dirty="0"/>
          </a:p>
        </p:txBody>
      </p:sp>
      <p:sp>
        <p:nvSpPr>
          <p:cNvPr id="18" name="Text 16"/>
          <p:cNvSpPr/>
          <p:nvPr/>
        </p:nvSpPr>
        <p:spPr>
          <a:xfrm>
            <a:off x="6379312" y="2644394"/>
            <a:ext cx="2247824" cy="328091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Across 14 randomised trials, low tidal volume during one-lung ventilation was associated with lower arterial oxygen tension and higher arterial carbon dioxide tension at specific time points, alongside lower airway pressures. It preserved gas exchange after one-lung ventilation and reduced infiltrates and ARDS, but pulmonary complications and hospital stay were unchanged.</a:t>
            </a:r>
            <a:endParaRPr lang="en-US" sz="1150" dirty="0"/>
          </a:p>
        </p:txBody>
      </p:sp>
      <p:sp>
        <p:nvSpPr>
          <p:cNvPr id="19" name="Shape 17"/>
          <p:cNvSpPr/>
          <p:nvPr/>
        </p:nvSpPr>
        <p:spPr>
          <a:xfrm>
            <a:off x="9011183" y="1463040"/>
            <a:ext cx="2613584" cy="4681728"/>
          </a:xfrm>
          <a:prstGeom prst="roundRect">
            <a:avLst>
              <a:gd name="adj" fmla="val 2099"/>
            </a:avLst>
          </a:prstGeom>
          <a:solidFill>
            <a:srgbClr val="FBF3E6"/>
          </a:solidFill>
          <a:ln w="12700">
            <a:solidFill>
              <a:srgbClr val="FBF3E6"/>
            </a:solidFill>
            <a:prstDash val="solid"/>
          </a:ln>
        </p:spPr>
      </p:sp>
      <p:sp>
        <p:nvSpPr>
          <p:cNvPr id="20" name="Shape 18"/>
          <p:cNvSpPr/>
          <p:nvPr/>
        </p:nvSpPr>
        <p:spPr>
          <a:xfrm>
            <a:off x="9011183" y="1463040"/>
            <a:ext cx="2613584" cy="54864"/>
          </a:xfrm>
          <a:prstGeom prst="rect">
            <a:avLst/>
          </a:prstGeom>
          <a:solidFill>
            <a:srgbClr val="C8892B"/>
          </a:solidFill>
          <a:ln w="12700">
            <a:solidFill>
              <a:srgbClr val="333333"/>
            </a:solidFill>
            <a:prstDash val="solid"/>
          </a:ln>
        </p:spPr>
      </p:sp>
      <p:sp>
        <p:nvSpPr>
          <p:cNvPr id="21" name="Text 19"/>
          <p:cNvSpPr/>
          <p:nvPr/>
        </p:nvSpPr>
        <p:spPr>
          <a:xfrm>
            <a:off x="9194063" y="1682496"/>
            <a:ext cx="2247824" cy="418338"/>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DRIVING PRESSURE AND POSTOPERATIVE PULMONARY COMPLICATIONS, LANCET RESPIR MED 2016</a:t>
            </a:r>
            <a:endParaRPr lang="en-US" sz="900" dirty="0"/>
          </a:p>
        </p:txBody>
      </p:sp>
      <p:sp>
        <p:nvSpPr>
          <p:cNvPr id="22" name="Text 20"/>
          <p:cNvSpPr/>
          <p:nvPr/>
        </p:nvSpPr>
        <p:spPr>
          <a:xfrm>
            <a:off x="9194063" y="2155698"/>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Adding PEEP without watching driving pressure</a:t>
            </a:r>
            <a:endParaRPr lang="en-US" sz="1400" dirty="0"/>
          </a:p>
        </p:txBody>
      </p:sp>
      <p:sp>
        <p:nvSpPr>
          <p:cNvPr id="23" name="Text 21"/>
          <p:cNvSpPr/>
          <p:nvPr/>
        </p:nvSpPr>
        <p:spPr>
          <a:xfrm>
            <a:off x="9194063" y="2644394"/>
            <a:ext cx="2247824" cy="328091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an individual patient data meta-analysis of 17 randomised trials and 2250 surgical patients, driving pressure was associated with postoperative pulmonary complications (OR 1.16 per unit) while tidal volume was not, and an increase in PEEP that raised driving pressure was associated with more complications (OR 3.11, 95% CI 1.39 to 6.96).</a:t>
            </a:r>
            <a:endParaRPr lang="en-US" sz="1150" dirty="0"/>
          </a:p>
        </p:txBody>
      </p:sp>
      <p:sp>
        <p:nvSpPr>
          <p:cNvPr id="24"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PEARLS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experience adds</a:t>
            </a:r>
            <a:endParaRPr lang="en-US" sz="2700" dirty="0"/>
          </a:p>
        </p:txBody>
      </p:sp>
      <p:sp>
        <p:nvSpPr>
          <p:cNvPr id="4" name="Shape 2"/>
          <p:cNvSpPr/>
          <p:nvPr/>
        </p:nvSpPr>
        <p:spPr>
          <a:xfrm>
            <a:off x="566928" y="1463040"/>
            <a:ext cx="3551834" cy="4681728"/>
          </a:xfrm>
          <a:prstGeom prst="roundRect">
            <a:avLst>
              <a:gd name="adj" fmla="val 1545"/>
            </a:avLst>
          </a:prstGeom>
          <a:solidFill>
            <a:srgbClr val="F4F6F8"/>
          </a:solidFill>
          <a:ln w="12700">
            <a:solidFill>
              <a:srgbClr val="F4F6F8"/>
            </a:solidFill>
            <a:prstDash val="solid"/>
          </a:ln>
        </p:spPr>
      </p:sp>
      <p:sp>
        <p:nvSpPr>
          <p:cNvPr id="5" name="Shape 3"/>
          <p:cNvSpPr/>
          <p:nvPr/>
        </p:nvSpPr>
        <p:spPr>
          <a:xfrm>
            <a:off x="566928" y="1463040"/>
            <a:ext cx="3551834" cy="54864"/>
          </a:xfrm>
          <a:prstGeom prst="rect">
            <a:avLst/>
          </a:prstGeom>
          <a:solidFill>
            <a:srgbClr val="1C7293"/>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ONE-LUNG VENTILATION STRATEGY AND PULMONARY COMPLICATIONS RCT, J CARDIOTHORAC VASC ANESTH 2023</a:t>
            </a:r>
            <a:endParaRPr lang="en-US" sz="900" dirty="0"/>
          </a:p>
        </p:txBody>
      </p:sp>
      <p:sp>
        <p:nvSpPr>
          <p:cNvPr id="7" name="Text 5"/>
          <p:cNvSpPr/>
          <p:nvPr/>
        </p:nvSpPr>
        <p:spPr>
          <a:xfrm>
            <a:off x="749808" y="2016252"/>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protective bundle did not beat the simpler setting in lung resection</a:t>
            </a:r>
            <a:endParaRPr lang="en-US" sz="1400" dirty="0"/>
          </a:p>
        </p:txBody>
      </p:sp>
      <p:sp>
        <p:nvSpPr>
          <p:cNvPr id="8" name="Text 6"/>
          <p:cNvSpPr/>
          <p:nvPr/>
        </p:nvSpPr>
        <p:spPr>
          <a:xfrm>
            <a:off x="749808" y="2721864"/>
            <a:ext cx="3186074" cy="320344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880 patients randomised during major lung resection to 4 mL/kg with PEEP 5 and recruitment manoeuvres or 6 mL/kg with neither, in-hospital ARDS occurred in 0.7% versus 0.2% and pulmonary complications in 28.5% versus 30.8%, with no difference in major complications, mortality, unplanned ICU admission or length of stay.</a:t>
            </a:r>
            <a:endParaRPr lang="en-US" sz="1150" dirty="0"/>
          </a:p>
        </p:txBody>
      </p:sp>
      <p:sp>
        <p:nvSpPr>
          <p:cNvPr id="9" name="Shape 7"/>
          <p:cNvSpPr/>
          <p:nvPr/>
        </p:nvSpPr>
        <p:spPr>
          <a:xfrm>
            <a:off x="4319930" y="1463040"/>
            <a:ext cx="3551834" cy="4681728"/>
          </a:xfrm>
          <a:prstGeom prst="roundRect">
            <a:avLst>
              <a:gd name="adj" fmla="val 1545"/>
            </a:avLst>
          </a:prstGeom>
          <a:solidFill>
            <a:srgbClr val="F4F6F8"/>
          </a:solidFill>
          <a:ln w="12700">
            <a:solidFill>
              <a:srgbClr val="F4F6F8"/>
            </a:solidFill>
            <a:prstDash val="solid"/>
          </a:ln>
        </p:spPr>
      </p:sp>
      <p:sp>
        <p:nvSpPr>
          <p:cNvPr id="10" name="Shape 8"/>
          <p:cNvSpPr/>
          <p:nvPr/>
        </p:nvSpPr>
        <p:spPr>
          <a:xfrm>
            <a:off x="4319930" y="1463040"/>
            <a:ext cx="3551834" cy="54864"/>
          </a:xfrm>
          <a:prstGeom prst="rect">
            <a:avLst/>
          </a:prstGeom>
          <a:solidFill>
            <a:srgbClr val="1C7293"/>
          </a:solidFill>
          <a:ln w="12700">
            <a:solidFill>
              <a:srgbClr val="333333"/>
            </a:solidFill>
            <a:prstDash val="solid"/>
          </a:ln>
        </p:spPr>
      </p:sp>
      <p:sp>
        <p:nvSpPr>
          <p:cNvPr id="11" name="Text 9"/>
          <p:cNvSpPr/>
          <p:nvPr/>
        </p:nvSpPr>
        <p:spPr>
          <a:xfrm>
            <a:off x="4502810" y="1682496"/>
            <a:ext cx="318607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LUNG ISOLATION, ONE-LUNG VENTILATION AND HYPOXAEMIA, INDIAN J ANAESTH 2015</a:t>
            </a:r>
            <a:endParaRPr lang="en-US" sz="900" dirty="0"/>
          </a:p>
        </p:txBody>
      </p:sp>
      <p:sp>
        <p:nvSpPr>
          <p:cNvPr id="12" name="Text 10"/>
          <p:cNvSpPr/>
          <p:nvPr/>
        </p:nvSpPr>
        <p:spPr>
          <a:xfrm>
            <a:off x="4502810" y="2016252"/>
            <a:ext cx="3186074" cy="216916"/>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Hypoxia has a stepwise drill</a:t>
            </a:r>
            <a:endParaRPr lang="en-US" sz="1400" dirty="0"/>
          </a:p>
        </p:txBody>
      </p:sp>
      <p:sp>
        <p:nvSpPr>
          <p:cNvPr id="13" name="Text 11"/>
          <p:cNvSpPr/>
          <p:nvPr/>
        </p:nvSpPr>
        <p:spPr>
          <a:xfrm>
            <a:off x="4502810" y="2288032"/>
            <a:ext cx="3186074" cy="363728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Management of hypoxaemia during lung isolation is a stepwise sequence: raise the inspired oxygen, add positive end-expiratory pressure to the ventilated lung, then continuous positive airway pressure to the non-ventilated side.</a:t>
            </a:r>
            <a:endParaRPr lang="en-US" sz="1150" dirty="0"/>
          </a:p>
        </p:txBody>
      </p:sp>
      <p:sp>
        <p:nvSpPr>
          <p:cNvPr id="14" name="Shape 12"/>
          <p:cNvSpPr/>
          <p:nvPr/>
        </p:nvSpPr>
        <p:spPr>
          <a:xfrm>
            <a:off x="8072933" y="1463040"/>
            <a:ext cx="3551834" cy="4681728"/>
          </a:xfrm>
          <a:prstGeom prst="roundRect">
            <a:avLst>
              <a:gd name="adj" fmla="val 1545"/>
            </a:avLst>
          </a:prstGeom>
          <a:solidFill>
            <a:srgbClr val="F4F6F8"/>
          </a:solidFill>
          <a:ln w="12700">
            <a:solidFill>
              <a:srgbClr val="F4F6F8"/>
            </a:solidFill>
            <a:prstDash val="solid"/>
          </a:ln>
        </p:spPr>
      </p:sp>
      <p:sp>
        <p:nvSpPr>
          <p:cNvPr id="15" name="Shape 13"/>
          <p:cNvSpPr/>
          <p:nvPr/>
        </p:nvSpPr>
        <p:spPr>
          <a:xfrm>
            <a:off x="8072933" y="1463040"/>
            <a:ext cx="3551834" cy="54864"/>
          </a:xfrm>
          <a:prstGeom prst="rect">
            <a:avLst/>
          </a:prstGeom>
          <a:solidFill>
            <a:srgbClr val="1C7293"/>
          </a:solidFill>
          <a:ln w="12700">
            <a:solidFill>
              <a:srgbClr val="333333"/>
            </a:solidFill>
            <a:prstDash val="solid"/>
          </a:ln>
        </p:spPr>
      </p:sp>
      <p:sp>
        <p:nvSpPr>
          <p:cNvPr id="16" name="Text 14"/>
          <p:cNvSpPr/>
          <p:nvPr/>
        </p:nvSpPr>
        <p:spPr>
          <a:xfrm>
            <a:off x="8255813" y="1682496"/>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Ask what needs to be collapsed, and when, before you pick the device</a:t>
            </a:r>
            <a:endParaRPr lang="en-US" sz="1400" dirty="0"/>
          </a:p>
        </p:txBody>
      </p:sp>
      <p:sp>
        <p:nvSpPr>
          <p:cNvPr id="17" name="Text 15"/>
          <p:cNvSpPr/>
          <p:nvPr/>
        </p:nvSpPr>
        <p:spPr>
          <a:xfrm>
            <a:off x="8255813" y="2171192"/>
            <a:ext cx="3186074" cy="375412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Thirty seconds with the surgeon about which lobe, which side, and how soon they want the lung down settles the choice between tube and blocker better than any preference does. Have that conversation before the patient is asleep, not after the pleura is open.</a:t>
            </a:r>
            <a:endParaRPr lang="en-US" sz="1150" dirty="0"/>
          </a:p>
        </p:txBody>
      </p:sp>
      <p:sp>
        <p:nvSpPr>
          <p:cNvPr id="18" name="Text 1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738835"/>
          </a:xfrm>
          <a:prstGeom prst="roundRect">
            <a:avLst>
              <a:gd name="adj" fmla="val 7426"/>
            </a:avLst>
          </a:prstGeom>
          <a:solidFill>
            <a:srgbClr val="F4F6F8"/>
          </a:solidFill>
          <a:ln w="12700">
            <a:solidFill>
              <a:srgbClr val="F4F6F8"/>
            </a:solidFill>
            <a:prstDash val="solid"/>
          </a:ln>
        </p:spPr>
      </p:sp>
      <p:sp>
        <p:nvSpPr>
          <p:cNvPr id="6" name="Shape 4"/>
          <p:cNvSpPr/>
          <p:nvPr/>
        </p:nvSpPr>
        <p:spPr>
          <a:xfrm>
            <a:off x="566928" y="1993392"/>
            <a:ext cx="41148" cy="629107"/>
          </a:xfrm>
          <a:prstGeom prst="rect">
            <a:avLst/>
          </a:prstGeom>
          <a:solidFill>
            <a:srgbClr val="1C7293"/>
          </a:solidFill>
          <a:ln w="12700">
            <a:solidFill>
              <a:srgbClr val="333333"/>
            </a:solidFill>
            <a:prstDash val="solid"/>
          </a:ln>
        </p:spPr>
      </p:sp>
      <p:sp>
        <p:nvSpPr>
          <p:cNvPr id="7" name="Shape 5"/>
          <p:cNvSpPr/>
          <p:nvPr/>
        </p:nvSpPr>
        <p:spPr>
          <a:xfrm>
            <a:off x="768096" y="215249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15249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meta-analysis found that during one-lung ventilation, individualized PEEP titration by lung compliance was associated with a reduced risk of postoperative pulmonary complications compared with fixed PEEP, with a risk ratio of 0.55, especially in titration by dynamic compliance or stepwise decremental strategy.</a:t>
            </a:r>
            <a:endParaRPr lang="en-US" sz="1150" dirty="0"/>
          </a:p>
        </p:txBody>
      </p:sp>
      <p:sp>
        <p:nvSpPr>
          <p:cNvPr id="10" name="Shape 8"/>
          <p:cNvSpPr/>
          <p:nvPr/>
        </p:nvSpPr>
        <p:spPr>
          <a:xfrm>
            <a:off x="566928" y="2805379"/>
            <a:ext cx="11057839" cy="738835"/>
          </a:xfrm>
          <a:prstGeom prst="roundRect">
            <a:avLst>
              <a:gd name="adj" fmla="val 7426"/>
            </a:avLst>
          </a:prstGeom>
          <a:solidFill>
            <a:srgbClr val="F4F6F8"/>
          </a:solidFill>
          <a:ln w="12700">
            <a:solidFill>
              <a:srgbClr val="F4F6F8"/>
            </a:solidFill>
            <a:prstDash val="solid"/>
          </a:ln>
        </p:spPr>
      </p:sp>
      <p:sp>
        <p:nvSpPr>
          <p:cNvPr id="11" name="Shape 9"/>
          <p:cNvSpPr/>
          <p:nvPr/>
        </p:nvSpPr>
        <p:spPr>
          <a:xfrm>
            <a:off x="566928" y="2860243"/>
            <a:ext cx="41148" cy="629107"/>
          </a:xfrm>
          <a:prstGeom prst="rect">
            <a:avLst/>
          </a:prstGeom>
          <a:solidFill>
            <a:srgbClr val="1C7293"/>
          </a:solidFill>
          <a:ln w="12700">
            <a:solidFill>
              <a:srgbClr val="333333"/>
            </a:solidFill>
            <a:prstDash val="solid"/>
          </a:ln>
        </p:spPr>
      </p:sp>
      <p:sp>
        <p:nvSpPr>
          <p:cNvPr id="12" name="Shape 10"/>
          <p:cNvSpPr/>
          <p:nvPr/>
        </p:nvSpPr>
        <p:spPr>
          <a:xfrm>
            <a:off x="768096" y="301934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301934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96819"/>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randomised trial found higher PEEP of 10 cm H2O with periodic lung recruitment manoeuvres did not reduce pulmonary complications yet increased intraoperative hypotension versus lower PEEP of 5 cm H2O without routine recruitment.</a:t>
            </a:r>
            <a:endParaRPr lang="en-US" sz="1150" dirty="0"/>
          </a:p>
        </p:txBody>
      </p:sp>
      <p:sp>
        <p:nvSpPr>
          <p:cNvPr id="15" name="Shape 13"/>
          <p:cNvSpPr/>
          <p:nvPr/>
        </p:nvSpPr>
        <p:spPr>
          <a:xfrm>
            <a:off x="566928" y="3672230"/>
            <a:ext cx="11057839" cy="738835"/>
          </a:xfrm>
          <a:prstGeom prst="roundRect">
            <a:avLst>
              <a:gd name="adj" fmla="val 7426"/>
            </a:avLst>
          </a:prstGeom>
          <a:solidFill>
            <a:srgbClr val="F4F6F8"/>
          </a:solidFill>
          <a:ln w="12700">
            <a:solidFill>
              <a:srgbClr val="F4F6F8"/>
            </a:solidFill>
            <a:prstDash val="solid"/>
          </a:ln>
        </p:spPr>
      </p:sp>
      <p:sp>
        <p:nvSpPr>
          <p:cNvPr id="16" name="Shape 14"/>
          <p:cNvSpPr/>
          <p:nvPr/>
        </p:nvSpPr>
        <p:spPr>
          <a:xfrm>
            <a:off x="566928" y="3727094"/>
            <a:ext cx="41148" cy="629107"/>
          </a:xfrm>
          <a:prstGeom prst="rect">
            <a:avLst/>
          </a:prstGeom>
          <a:solidFill>
            <a:srgbClr val="1C7293"/>
          </a:solidFill>
          <a:ln w="12700">
            <a:solidFill>
              <a:srgbClr val="333333"/>
            </a:solidFill>
            <a:prstDash val="solid"/>
          </a:ln>
        </p:spPr>
      </p:sp>
      <p:sp>
        <p:nvSpPr>
          <p:cNvPr id="17" name="Shape 15"/>
          <p:cNvSpPr/>
          <p:nvPr/>
        </p:nvSpPr>
        <p:spPr>
          <a:xfrm>
            <a:off x="768096" y="38862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8862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763670"/>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randomised trial found intraoperative intravenous or paravertebral lidocaine reduced pulmonary complications to 22.3% versus 45.1% with remifentanil in lung resection patients undergoing one-lung ventilation.</a:t>
            </a:r>
            <a:endParaRPr lang="en-US" sz="1150" dirty="0"/>
          </a:p>
        </p:txBody>
      </p:sp>
      <p:sp>
        <p:nvSpPr>
          <p:cNvPr id="20" name="Shape 18"/>
          <p:cNvSpPr/>
          <p:nvPr/>
        </p:nvSpPr>
        <p:spPr>
          <a:xfrm>
            <a:off x="566928" y="4539082"/>
            <a:ext cx="11057839" cy="738835"/>
          </a:xfrm>
          <a:prstGeom prst="roundRect">
            <a:avLst>
              <a:gd name="adj" fmla="val 7426"/>
            </a:avLst>
          </a:prstGeom>
          <a:solidFill>
            <a:srgbClr val="F4F6F8"/>
          </a:solidFill>
          <a:ln w="12700">
            <a:solidFill>
              <a:srgbClr val="F4F6F8"/>
            </a:solidFill>
            <a:prstDash val="solid"/>
          </a:ln>
        </p:spPr>
      </p:sp>
      <p:sp>
        <p:nvSpPr>
          <p:cNvPr id="21" name="Shape 19"/>
          <p:cNvSpPr/>
          <p:nvPr/>
        </p:nvSpPr>
        <p:spPr>
          <a:xfrm>
            <a:off x="566928" y="4593946"/>
            <a:ext cx="41148" cy="629107"/>
          </a:xfrm>
          <a:prstGeom prst="rect">
            <a:avLst/>
          </a:prstGeom>
          <a:solidFill>
            <a:srgbClr val="1C7293"/>
          </a:solidFill>
          <a:ln w="12700">
            <a:solidFill>
              <a:srgbClr val="333333"/>
            </a:solidFill>
            <a:prstDash val="solid"/>
          </a:ln>
        </p:spPr>
      </p:sp>
      <p:sp>
        <p:nvSpPr>
          <p:cNvPr id="22" name="Shape 20"/>
          <p:cNvSpPr/>
          <p:nvPr/>
        </p:nvSpPr>
        <p:spPr>
          <a:xfrm>
            <a:off x="768096" y="475305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75305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630522"/>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randomized trial found that during one-lung ventilation in elective thoracic surgery, flow-controlled ventilation needed a minute volume of only 3.0 L/min versus 4.5 L/min to maintain comparable mild hypercapnia.</a:t>
            </a:r>
            <a:endParaRPr lang="en-US" sz="1150" dirty="0"/>
          </a:p>
        </p:txBody>
      </p:sp>
      <p:sp>
        <p:nvSpPr>
          <p:cNvPr id="25" name="Shape 23"/>
          <p:cNvSpPr/>
          <p:nvPr/>
        </p:nvSpPr>
        <p:spPr>
          <a:xfrm>
            <a:off x="566928" y="5405933"/>
            <a:ext cx="11057839" cy="738835"/>
          </a:xfrm>
          <a:prstGeom prst="roundRect">
            <a:avLst>
              <a:gd name="adj" fmla="val 7426"/>
            </a:avLst>
          </a:prstGeom>
          <a:solidFill>
            <a:srgbClr val="F4F6F8"/>
          </a:solidFill>
          <a:ln w="12700">
            <a:solidFill>
              <a:srgbClr val="F4F6F8"/>
            </a:solidFill>
            <a:prstDash val="solid"/>
          </a:ln>
        </p:spPr>
      </p:sp>
      <p:sp>
        <p:nvSpPr>
          <p:cNvPr id="26" name="Shape 24"/>
          <p:cNvSpPr/>
          <p:nvPr/>
        </p:nvSpPr>
        <p:spPr>
          <a:xfrm>
            <a:off x="566928" y="5460797"/>
            <a:ext cx="41148" cy="629107"/>
          </a:xfrm>
          <a:prstGeom prst="rect">
            <a:avLst/>
          </a:prstGeom>
          <a:solidFill>
            <a:srgbClr val="1C7293"/>
          </a:solidFill>
          <a:ln w="12700">
            <a:solidFill>
              <a:srgbClr val="333333"/>
            </a:solidFill>
            <a:prstDash val="solid"/>
          </a:ln>
        </p:spPr>
      </p:sp>
      <p:sp>
        <p:nvSpPr>
          <p:cNvPr id="27" name="Shape 25"/>
          <p:cNvSpPr/>
          <p:nvPr/>
        </p:nvSpPr>
        <p:spPr>
          <a:xfrm>
            <a:off x="768096" y="5619902"/>
            <a:ext cx="310896" cy="310896"/>
          </a:xfrm>
          <a:prstGeom prst="ellipse">
            <a:avLst/>
          </a:prstGeom>
          <a:solidFill>
            <a:srgbClr val="1C7293"/>
          </a:solidFill>
          <a:ln w="12700">
            <a:solidFill>
              <a:srgbClr val="333333"/>
            </a:solidFill>
            <a:prstDash val="solid"/>
          </a:ln>
        </p:spPr>
      </p:sp>
      <p:sp>
        <p:nvSpPr>
          <p:cNvPr id="28" name="Text 26"/>
          <p:cNvSpPr/>
          <p:nvPr/>
        </p:nvSpPr>
        <p:spPr>
          <a:xfrm>
            <a:off x="768096" y="561990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497373"/>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randomized controlled trial found no significant difference in PaO2 at 30 minutes of one-lung ventilation between remimazolam and sevoflurane in adults undergoing thoracoscopic surgery.</a:t>
            </a:r>
            <a:endParaRPr lang="en-US" sz="1150" dirty="0"/>
          </a:p>
        </p:txBody>
      </p:sp>
      <p:sp>
        <p:nvSpPr>
          <p:cNvPr id="30" name="Text 2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meta-analysis found that during one-lung ventilation, individualized PEEP</a:t>
            </a:r>
            <a:endParaRPr lang="en-US" sz="1400" dirty="0"/>
          </a:p>
        </p:txBody>
      </p:sp>
      <p:sp>
        <p:nvSpPr>
          <p:cNvPr id="7" name="Text 5"/>
          <p:cNvSpPr/>
          <p:nvPr/>
        </p:nvSpPr>
        <p:spPr>
          <a:xfrm>
            <a:off x="749808"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England) 2025</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randomised trial found higher PEEP of 10 cm H2O with periodic lung recruitment</a:t>
            </a:r>
            <a:endParaRPr lang="en-US" sz="1400" dirty="0"/>
          </a:p>
        </p:txBody>
      </p:sp>
      <p:sp>
        <p:nvSpPr>
          <p:cNvPr id="11" name="Text 9"/>
          <p:cNvSpPr/>
          <p:nvPr/>
        </p:nvSpPr>
        <p:spPr>
          <a:xfrm>
            <a:off x="3564560"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Lancet. Respiratory medicine 2026</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randomised trial found intraoperative intravenous or paravertebral lidocaine</a:t>
            </a:r>
            <a:endParaRPr lang="en-US" sz="1400" dirty="0"/>
          </a:p>
        </p:txBody>
      </p:sp>
      <p:sp>
        <p:nvSpPr>
          <p:cNvPr id="15" name="Text 13"/>
          <p:cNvSpPr/>
          <p:nvPr/>
        </p:nvSpPr>
        <p:spPr>
          <a:xfrm>
            <a:off x="6379312"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British journal of anaesthesia 2025</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randomized trial found that during one-lung ventilation in elective thoracic</a:t>
            </a:r>
            <a:endParaRPr lang="en-US" sz="1400" dirty="0"/>
          </a:p>
        </p:txBody>
      </p:sp>
      <p:sp>
        <p:nvSpPr>
          <p:cNvPr id="19" name="Text 17"/>
          <p:cNvSpPr/>
          <p:nvPr/>
        </p:nvSpPr>
        <p:spPr>
          <a:xfrm>
            <a:off x="9194063"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Journal of clinical anesthesia 2025</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This meta-analysis found that during one-lung ventilation, individualized PEEP</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does your plan change if the patient is not optimised?</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the physiology behind what we just did?</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Talk me through the trade-off you made there.</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make you abandon this plan and do something else?</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1737360"/>
          </a:xfrm>
          <a:prstGeom prst="roundRect">
            <a:avLst>
              <a:gd name="adj" fmla="val 2632"/>
            </a:avLst>
          </a:prstGeom>
          <a:solidFill>
            <a:srgbClr val="DCE9EF"/>
          </a:solidFill>
          <a:ln w="12700">
            <a:solidFill>
              <a:srgbClr val="333333"/>
            </a:solidFill>
            <a:prstDash val="solid"/>
          </a:ln>
        </p:spPr>
      </p:sp>
      <p:sp>
        <p:nvSpPr>
          <p:cNvPr id="6" name="Shape 4"/>
          <p:cNvSpPr/>
          <p:nvPr/>
        </p:nvSpPr>
        <p:spPr>
          <a:xfrm>
            <a:off x="566928" y="2011680"/>
            <a:ext cx="45720" cy="1591056"/>
          </a:xfrm>
          <a:prstGeom prst="rect">
            <a:avLst/>
          </a:prstGeom>
          <a:solidFill>
            <a:srgbClr val="1C7293"/>
          </a:solidFill>
          <a:ln w="12700">
            <a:solidFill>
              <a:srgbClr val="333333"/>
            </a:solidFill>
            <a:prstDash val="solid"/>
          </a:ln>
        </p:spPr>
      </p:sp>
      <p:sp>
        <p:nvSpPr>
          <p:cNvPr id="7" name="Text 5"/>
          <p:cNvSpPr/>
          <p:nvPr/>
        </p:nvSpPr>
        <p:spPr>
          <a:xfrm>
            <a:off x="950976" y="2084832"/>
            <a:ext cx="10289743" cy="144475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the iPROVE-OLV trial of 1,308 patients undergoing lung resection with one-lung ventilation, what was the rate of severe postoperative pulmonary complications with an individualised open-lung approach versus standard lung-protective ventilation with PEEP 4?</a:t>
            </a:r>
            <a:endParaRPr lang="en-US" sz="1800" dirty="0"/>
          </a:p>
        </p:txBody>
      </p:sp>
      <p:sp>
        <p:nvSpPr>
          <p:cNvPr id="8" name="Shape 6"/>
          <p:cNvSpPr/>
          <p:nvPr/>
        </p:nvSpPr>
        <p:spPr>
          <a:xfrm>
            <a:off x="566928" y="3877056"/>
            <a:ext cx="5455768" cy="1060704"/>
          </a:xfrm>
          <a:prstGeom prst="roundRect">
            <a:avLst>
              <a:gd name="adj" fmla="val 5172"/>
            </a:avLst>
          </a:prstGeom>
          <a:solidFill>
            <a:srgbClr val="F4F6F8"/>
          </a:solidFill>
          <a:ln w="12700">
            <a:solidFill>
              <a:srgbClr val="F4F6F8"/>
            </a:solidFill>
            <a:prstDash val="solid"/>
          </a:ln>
        </p:spPr>
      </p:sp>
      <p:sp>
        <p:nvSpPr>
          <p:cNvPr id="9" name="Shape 7"/>
          <p:cNvSpPr/>
          <p:nvPr/>
        </p:nvSpPr>
        <p:spPr>
          <a:xfrm>
            <a:off x="566928" y="3931920"/>
            <a:ext cx="41148" cy="950976"/>
          </a:xfrm>
          <a:prstGeom prst="rect">
            <a:avLst/>
          </a:prstGeom>
          <a:solidFill>
            <a:srgbClr val="1C7293"/>
          </a:solidFill>
          <a:ln w="12700">
            <a:solidFill>
              <a:srgbClr val="333333"/>
            </a:solidFill>
            <a:prstDash val="solid"/>
          </a:ln>
        </p:spPr>
      </p:sp>
      <p:sp>
        <p:nvSpPr>
          <p:cNvPr id="10" name="Text 8"/>
          <p:cNvSpPr/>
          <p:nvPr/>
        </p:nvSpPr>
        <p:spPr>
          <a:xfrm>
            <a:off x="786384"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11" name="Text 9"/>
          <p:cNvSpPr/>
          <p:nvPr/>
        </p:nvSpPr>
        <p:spPr>
          <a:xfrm>
            <a:off x="786384"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6% versus 15%</a:t>
            </a:r>
            <a:endParaRPr lang="en-US" sz="1150" dirty="0"/>
          </a:p>
        </p:txBody>
      </p:sp>
      <p:sp>
        <p:nvSpPr>
          <p:cNvPr id="12" name="Shape 10"/>
          <p:cNvSpPr/>
          <p:nvPr/>
        </p:nvSpPr>
        <p:spPr>
          <a:xfrm>
            <a:off x="6169000" y="3877056"/>
            <a:ext cx="5455768" cy="1060704"/>
          </a:xfrm>
          <a:prstGeom prst="roundRect">
            <a:avLst>
              <a:gd name="adj" fmla="val 5172"/>
            </a:avLst>
          </a:prstGeom>
          <a:solidFill>
            <a:srgbClr val="F4F6F8"/>
          </a:solidFill>
          <a:ln w="12700">
            <a:solidFill>
              <a:srgbClr val="F4F6F8"/>
            </a:solidFill>
            <a:prstDash val="solid"/>
          </a:ln>
        </p:spPr>
      </p:sp>
      <p:sp>
        <p:nvSpPr>
          <p:cNvPr id="13" name="Shape 11"/>
          <p:cNvSpPr/>
          <p:nvPr/>
        </p:nvSpPr>
        <p:spPr>
          <a:xfrm>
            <a:off x="6169000" y="3931920"/>
            <a:ext cx="41148" cy="950976"/>
          </a:xfrm>
          <a:prstGeom prst="rect">
            <a:avLst/>
          </a:prstGeom>
          <a:solidFill>
            <a:srgbClr val="1C7293"/>
          </a:solidFill>
          <a:ln w="12700">
            <a:solidFill>
              <a:srgbClr val="333333"/>
            </a:solidFill>
            <a:prstDash val="solid"/>
          </a:ln>
        </p:spPr>
      </p:sp>
      <p:sp>
        <p:nvSpPr>
          <p:cNvPr id="14" name="Text 12"/>
          <p:cNvSpPr/>
          <p:nvPr/>
        </p:nvSpPr>
        <p:spPr>
          <a:xfrm>
            <a:off x="6388456"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5" name="Text 13"/>
          <p:cNvSpPr/>
          <p:nvPr/>
        </p:nvSpPr>
        <p:spPr>
          <a:xfrm>
            <a:off x="6388456"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15% versus 6%</a:t>
            </a:r>
            <a:endParaRPr lang="en-US" sz="1150" dirty="0"/>
          </a:p>
        </p:txBody>
      </p:sp>
      <p:sp>
        <p:nvSpPr>
          <p:cNvPr id="16" name="Shape 14"/>
          <p:cNvSpPr/>
          <p:nvPr/>
        </p:nvSpPr>
        <p:spPr>
          <a:xfrm>
            <a:off x="566928" y="5084064"/>
            <a:ext cx="5455768" cy="1060704"/>
          </a:xfrm>
          <a:prstGeom prst="roundRect">
            <a:avLst>
              <a:gd name="adj" fmla="val 5172"/>
            </a:avLst>
          </a:prstGeom>
          <a:solidFill>
            <a:srgbClr val="F4F6F8"/>
          </a:solidFill>
          <a:ln w="12700">
            <a:solidFill>
              <a:srgbClr val="F4F6F8"/>
            </a:solidFill>
            <a:prstDash val="solid"/>
          </a:ln>
        </p:spPr>
      </p:sp>
      <p:sp>
        <p:nvSpPr>
          <p:cNvPr id="17" name="Shape 15"/>
          <p:cNvSpPr/>
          <p:nvPr/>
        </p:nvSpPr>
        <p:spPr>
          <a:xfrm>
            <a:off x="566928" y="5138928"/>
            <a:ext cx="41148" cy="950976"/>
          </a:xfrm>
          <a:prstGeom prst="rect">
            <a:avLst/>
          </a:prstGeom>
          <a:solidFill>
            <a:srgbClr val="1C7293"/>
          </a:solidFill>
          <a:ln w="12700">
            <a:solidFill>
              <a:srgbClr val="333333"/>
            </a:solidFill>
            <a:prstDash val="solid"/>
          </a:ln>
        </p:spPr>
      </p:sp>
      <p:sp>
        <p:nvSpPr>
          <p:cNvPr id="18" name="Text 16"/>
          <p:cNvSpPr/>
          <p:nvPr/>
        </p:nvSpPr>
        <p:spPr>
          <a:xfrm>
            <a:off x="786384"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9" name="Text 17"/>
          <p:cNvSpPr/>
          <p:nvPr/>
        </p:nvSpPr>
        <p:spPr>
          <a:xfrm>
            <a:off x="786384"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12% versus 14%</a:t>
            </a:r>
            <a:endParaRPr lang="en-US" sz="1150" dirty="0"/>
          </a:p>
        </p:txBody>
      </p:sp>
      <p:sp>
        <p:nvSpPr>
          <p:cNvPr id="20" name="Shape 18"/>
          <p:cNvSpPr/>
          <p:nvPr/>
        </p:nvSpPr>
        <p:spPr>
          <a:xfrm>
            <a:off x="6169000" y="5084064"/>
            <a:ext cx="5455768" cy="1060704"/>
          </a:xfrm>
          <a:prstGeom prst="roundRect">
            <a:avLst>
              <a:gd name="adj" fmla="val 5172"/>
            </a:avLst>
          </a:prstGeom>
          <a:solidFill>
            <a:srgbClr val="F4F6F8"/>
          </a:solidFill>
          <a:ln w="12700">
            <a:solidFill>
              <a:srgbClr val="F4F6F8"/>
            </a:solidFill>
            <a:prstDash val="solid"/>
          </a:ln>
        </p:spPr>
      </p:sp>
      <p:sp>
        <p:nvSpPr>
          <p:cNvPr id="21" name="Shape 19"/>
          <p:cNvSpPr/>
          <p:nvPr/>
        </p:nvSpPr>
        <p:spPr>
          <a:xfrm>
            <a:off x="6169000" y="5138928"/>
            <a:ext cx="41148" cy="950976"/>
          </a:xfrm>
          <a:prstGeom prst="rect">
            <a:avLst/>
          </a:prstGeom>
          <a:solidFill>
            <a:srgbClr val="1C7293"/>
          </a:solidFill>
          <a:ln w="12700">
            <a:solidFill>
              <a:srgbClr val="333333"/>
            </a:solidFill>
            <a:prstDash val="solid"/>
          </a:ln>
        </p:spPr>
      </p:sp>
      <p:sp>
        <p:nvSpPr>
          <p:cNvPr id="22" name="Text 20"/>
          <p:cNvSpPr/>
          <p:nvPr/>
        </p:nvSpPr>
        <p:spPr>
          <a:xfrm>
            <a:off x="6388456"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23" name="Text 21"/>
          <p:cNvSpPr/>
          <p:nvPr/>
        </p:nvSpPr>
        <p:spPr>
          <a:xfrm>
            <a:off x="6388456"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2% versus 20%</a:t>
            </a:r>
            <a:endParaRPr lang="en-US" sz="1150" dirty="0"/>
          </a:p>
        </p:txBody>
      </p:sp>
      <p:sp>
        <p:nvSpPr>
          <p:cNvPr id="25"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A. 6% versus 15%</a:t>
            </a:r>
            <a:endParaRPr lang="en-US" sz="2700" dirty="0"/>
          </a:p>
        </p:txBody>
      </p:sp>
      <p:sp>
        <p:nvSpPr>
          <p:cNvPr id="4" name="Shape 2"/>
          <p:cNvSpPr/>
          <p:nvPr/>
        </p:nvSpPr>
        <p:spPr>
          <a:xfrm>
            <a:off x="566928" y="1463040"/>
            <a:ext cx="5464912" cy="1526667"/>
          </a:xfrm>
          <a:prstGeom prst="roundRect">
            <a:avLst>
              <a:gd name="adj" fmla="val 3594"/>
            </a:avLst>
          </a:prstGeom>
          <a:solidFill>
            <a:srgbClr val="EDF4EF"/>
          </a:solidFill>
          <a:ln w="12700">
            <a:solidFill>
              <a:srgbClr val="EDF4EF"/>
            </a:solidFill>
            <a:prstDash val="solid"/>
          </a:ln>
        </p:spPr>
      </p:sp>
      <p:sp>
        <p:nvSpPr>
          <p:cNvPr id="5" name="Shape 3"/>
          <p:cNvSpPr/>
          <p:nvPr/>
        </p:nvSpPr>
        <p:spPr>
          <a:xfrm>
            <a:off x="566928" y="1517904"/>
            <a:ext cx="41148" cy="1416939"/>
          </a:xfrm>
          <a:prstGeom prst="rect">
            <a:avLst/>
          </a:prstGeom>
          <a:solidFill>
            <a:srgbClr val="3E7C59"/>
          </a:solidFill>
          <a:ln w="12700">
            <a:solidFill>
              <a:srgbClr val="333333"/>
            </a:solidFill>
            <a:prstDash val="solid"/>
          </a:ln>
        </p:spPr>
      </p:sp>
      <p:sp>
        <p:nvSpPr>
          <p:cNvPr id="6" name="Text 4"/>
          <p:cNvSpPr/>
          <p:nvPr/>
        </p:nvSpPr>
        <p:spPr>
          <a:xfrm>
            <a:off x="786384" y="159105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7" name="Text 5"/>
          <p:cNvSpPr/>
          <p:nvPr/>
        </p:nvSpPr>
        <p:spPr>
          <a:xfrm>
            <a:off x="786384" y="1847088"/>
            <a:ext cx="5080864" cy="1014603"/>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6% versus 15%</a:t>
            </a:r>
            <a:endParaRPr lang="en-US" sz="1150" dirty="0"/>
          </a:p>
        </p:txBody>
      </p:sp>
      <p:sp>
        <p:nvSpPr>
          <p:cNvPr id="8" name="Shape 6"/>
          <p:cNvSpPr/>
          <p:nvPr/>
        </p:nvSpPr>
        <p:spPr>
          <a:xfrm>
            <a:off x="6159856" y="1463040"/>
            <a:ext cx="5464912" cy="1526667"/>
          </a:xfrm>
          <a:prstGeom prst="roundRect">
            <a:avLst>
              <a:gd name="adj" fmla="val 3594"/>
            </a:avLst>
          </a:prstGeom>
          <a:solidFill>
            <a:srgbClr val="F4F6F8"/>
          </a:solidFill>
          <a:ln w="12700">
            <a:solidFill>
              <a:srgbClr val="F4F6F8"/>
            </a:solidFill>
            <a:prstDash val="solid"/>
          </a:ln>
        </p:spPr>
      </p:sp>
      <p:sp>
        <p:nvSpPr>
          <p:cNvPr id="9" name="Shape 7"/>
          <p:cNvSpPr/>
          <p:nvPr/>
        </p:nvSpPr>
        <p:spPr>
          <a:xfrm>
            <a:off x="6159856" y="1517904"/>
            <a:ext cx="41148" cy="1416939"/>
          </a:xfrm>
          <a:prstGeom prst="rect">
            <a:avLst/>
          </a:prstGeom>
          <a:solidFill>
            <a:srgbClr val="1C7293"/>
          </a:solidFill>
          <a:ln w="12700">
            <a:solidFill>
              <a:srgbClr val="333333"/>
            </a:solidFill>
            <a:prstDash val="solid"/>
          </a:ln>
        </p:spPr>
      </p:sp>
      <p:sp>
        <p:nvSpPr>
          <p:cNvPr id="10" name="Text 8"/>
          <p:cNvSpPr/>
          <p:nvPr/>
        </p:nvSpPr>
        <p:spPr>
          <a:xfrm>
            <a:off x="6379312" y="159105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1" name="Text 9"/>
          <p:cNvSpPr/>
          <p:nvPr/>
        </p:nvSpPr>
        <p:spPr>
          <a:xfrm>
            <a:off x="6379312" y="1847088"/>
            <a:ext cx="5080864" cy="1014603"/>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15% versus 6%</a:t>
            </a:r>
            <a:endParaRPr lang="en-US" sz="1150" dirty="0"/>
          </a:p>
        </p:txBody>
      </p:sp>
      <p:sp>
        <p:nvSpPr>
          <p:cNvPr id="12" name="Shape 10"/>
          <p:cNvSpPr/>
          <p:nvPr/>
        </p:nvSpPr>
        <p:spPr>
          <a:xfrm>
            <a:off x="566928" y="3117723"/>
            <a:ext cx="5464912" cy="1526667"/>
          </a:xfrm>
          <a:prstGeom prst="roundRect">
            <a:avLst>
              <a:gd name="adj" fmla="val 3594"/>
            </a:avLst>
          </a:prstGeom>
          <a:solidFill>
            <a:srgbClr val="F4F6F8"/>
          </a:solidFill>
          <a:ln w="12700">
            <a:solidFill>
              <a:srgbClr val="F4F6F8"/>
            </a:solidFill>
            <a:prstDash val="solid"/>
          </a:ln>
        </p:spPr>
      </p:sp>
      <p:sp>
        <p:nvSpPr>
          <p:cNvPr id="13" name="Shape 11"/>
          <p:cNvSpPr/>
          <p:nvPr/>
        </p:nvSpPr>
        <p:spPr>
          <a:xfrm>
            <a:off x="566928" y="3172587"/>
            <a:ext cx="41148" cy="1416939"/>
          </a:xfrm>
          <a:prstGeom prst="rect">
            <a:avLst/>
          </a:prstGeom>
          <a:solidFill>
            <a:srgbClr val="1C7293"/>
          </a:solidFill>
          <a:ln w="12700">
            <a:solidFill>
              <a:srgbClr val="333333"/>
            </a:solidFill>
            <a:prstDash val="solid"/>
          </a:ln>
        </p:spPr>
      </p:sp>
      <p:sp>
        <p:nvSpPr>
          <p:cNvPr id="14" name="Text 12"/>
          <p:cNvSpPr/>
          <p:nvPr/>
        </p:nvSpPr>
        <p:spPr>
          <a:xfrm>
            <a:off x="786384" y="3245739"/>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5" name="Text 13"/>
          <p:cNvSpPr/>
          <p:nvPr/>
        </p:nvSpPr>
        <p:spPr>
          <a:xfrm>
            <a:off x="786384" y="3501771"/>
            <a:ext cx="5080864" cy="1014603"/>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12% versus 14%</a:t>
            </a:r>
            <a:endParaRPr lang="en-US" sz="1150" dirty="0"/>
          </a:p>
        </p:txBody>
      </p:sp>
      <p:sp>
        <p:nvSpPr>
          <p:cNvPr id="16" name="Shape 14"/>
          <p:cNvSpPr/>
          <p:nvPr/>
        </p:nvSpPr>
        <p:spPr>
          <a:xfrm>
            <a:off x="6159856" y="3117723"/>
            <a:ext cx="5464912" cy="1526667"/>
          </a:xfrm>
          <a:prstGeom prst="roundRect">
            <a:avLst>
              <a:gd name="adj" fmla="val 3594"/>
            </a:avLst>
          </a:prstGeom>
          <a:solidFill>
            <a:srgbClr val="F4F6F8"/>
          </a:solidFill>
          <a:ln w="12700">
            <a:solidFill>
              <a:srgbClr val="F4F6F8"/>
            </a:solidFill>
            <a:prstDash val="solid"/>
          </a:ln>
        </p:spPr>
      </p:sp>
      <p:sp>
        <p:nvSpPr>
          <p:cNvPr id="17" name="Shape 15"/>
          <p:cNvSpPr/>
          <p:nvPr/>
        </p:nvSpPr>
        <p:spPr>
          <a:xfrm>
            <a:off x="6159856" y="3172587"/>
            <a:ext cx="41148" cy="1416939"/>
          </a:xfrm>
          <a:prstGeom prst="rect">
            <a:avLst/>
          </a:prstGeom>
          <a:solidFill>
            <a:srgbClr val="1C7293"/>
          </a:solidFill>
          <a:ln w="12700">
            <a:solidFill>
              <a:srgbClr val="333333"/>
            </a:solidFill>
            <a:prstDash val="solid"/>
          </a:ln>
        </p:spPr>
      </p:sp>
      <p:sp>
        <p:nvSpPr>
          <p:cNvPr id="18" name="Text 16"/>
          <p:cNvSpPr/>
          <p:nvPr/>
        </p:nvSpPr>
        <p:spPr>
          <a:xfrm>
            <a:off x="6379312" y="3245739"/>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19" name="Text 17"/>
          <p:cNvSpPr/>
          <p:nvPr/>
        </p:nvSpPr>
        <p:spPr>
          <a:xfrm>
            <a:off x="6379312" y="3501771"/>
            <a:ext cx="5080864" cy="1014603"/>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2% versus 20%</a:t>
            </a:r>
            <a:endParaRPr lang="en-US" sz="1150" dirty="0"/>
          </a:p>
        </p:txBody>
      </p:sp>
      <p:sp>
        <p:nvSpPr>
          <p:cNvPr id="20" name="Shape 18"/>
          <p:cNvSpPr/>
          <p:nvPr/>
        </p:nvSpPr>
        <p:spPr>
          <a:xfrm>
            <a:off x="566928" y="4827270"/>
            <a:ext cx="11057839" cy="823722"/>
          </a:xfrm>
          <a:prstGeom prst="roundRect">
            <a:avLst>
              <a:gd name="adj" fmla="val 5550"/>
            </a:avLst>
          </a:prstGeom>
          <a:solidFill>
            <a:srgbClr val="12233F"/>
          </a:solidFill>
          <a:ln w="12700">
            <a:solidFill>
              <a:srgbClr val="333333"/>
            </a:solidFill>
            <a:prstDash val="solid"/>
          </a:ln>
        </p:spPr>
      </p:sp>
      <p:sp>
        <p:nvSpPr>
          <p:cNvPr id="21" name="Text 19"/>
          <p:cNvSpPr/>
          <p:nvPr/>
        </p:nvSpPr>
        <p:spPr>
          <a:xfrm>
            <a:off x="841248" y="4918710"/>
            <a:ext cx="10509199" cy="640842"/>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Relative risk 0.39, absolute risk difference -9.2 percentage points. The intervention was a recruitment manoeuvre to 40 cm H2O followed by PEEP titrated to best compliance, plus postoperative high-flow oxygen — individualised PEEP, not simply a low tidal volume.</a:t>
            </a:r>
            <a:endParaRPr lang="en-US" sz="1300" dirty="0"/>
          </a:p>
        </p:txBody>
      </p:sp>
      <p:sp>
        <p:nvSpPr>
          <p:cNvPr id="22" name="Text 20"/>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iPROVE-OLV, Lancet Respir Med 2024 · PMID 38065200</a:t>
            </a:r>
            <a:endParaRPr lang="en-US" sz="950" dirty="0"/>
          </a:p>
        </p:txBody>
      </p:sp>
      <p:sp>
        <p:nvSpPr>
          <p:cNvPr id="23" name="Text 21"/>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Describe precisely what the individualised open-lung strategy consisted of in iPROVE-OLV, and why the comparator matters when interpreting the result.</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It was a bundle: an alveolar recruitment manoeuvre to 40 cm H2O end-inspiratory pressure, then individualised PEEP titrated to best respiratory system compliance, plus individualised postoperative respiratory support with high-flow oxygen therapy. The comparator received a fixed intraoperative PEEP of 4 cm H2O and conventional postoperative oxygen. Two cautions follow: the trial tests titrated PEEP against fixed low PEEP rather than protective against injurious ventilation, and because the intervention also changed postoperative oxygen therapy, the benefit cannot be attributed to intraoperative PEEP alone. It is evidence for the whole bundled strategy.</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Read both the control arm and the full intervention before deciding what a positive trial proved. A bundle that changes two things cannot tell you which one worked.</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iPROVE-OLV, Lancet Respir Med 2024 · PMID 38065200</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The iPROVE-OLV primary outcome was a composite. What components made it up, and what caution does a composite endpoint impose on how you quote the result?</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The composite of severe postoperative pulmonary complications within 7 days included atelectasis requiring bronchoscopy, severe respiratory failure, contralateral pneumothorax, early extubation failure requiring CPAP, non-invasive or invasive ventilation or reintubation, acute respiratory distress syndrome, pulmonary infection, bronchopleural fistula and pleural empyema. A composite pools events of very different severity, so a difference can be driven by the least severe component. The honest statement is that the strategy reduced this composite, not that it prevented ARDS or reintubation specifically.</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Name the composite's components before quoting its effect size. Recruitment-manoeuvre-related adverse events were reported in five patients, which also belongs in the conversation.</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iPROVE-OLV, Lancet Respir Med 2024 · PMID 38065200</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26"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Individualized PEEP titration by lung compliance during one-lung ventilation: a meta-analysis, Critical care (London, England)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39825438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Effects of intraoperative higher versus lower positive end-expiratory pressure during one-lung ventilation for thoracic surgery on postoperative pulmonary complications (PROTHOR): a multicentre, international, randomised, controlled, phase 3 trial, The Lancet. Respiratory medicine 2026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41240959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Effect of intraoperative paravertebral or intravenous lidocaine infusion on postoperative complications and inflammation after lung resection surgery: a randomised controlled trial, British journal of anaesthesia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40897588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Flow-controlled versus pressure-controlled ventilation in thoracic surgery with one-lung ventilation - A randomized controlled trial, Journal of clinical anesthesia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40020438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Comparison of remimazolam and sevoflurane on arterial oxygenation during one-lung ventilation in thoracoscopic surgery: a randomized controlled trial, Korean journal of anesthesiology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41101786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Effectiveness of ultrasound-guided alveolar recruitment in thoracic surgery with one-lung ventilation: a randomized-controlled trial, European journal of cardio-thoracic surgery : official journal of the European Association for Cardio-thoracic Surgery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40581064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iPROVE-OLV, Lancet Respir Med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38065200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Lung separation in adult thoracic anesthesia, Saudi J Anaesth 2021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34764834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Bronchial blocker versus left double-lumen tube in VATS RCT, Can J Anaesth 2016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27138896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Bronchial blockers versus double-lumen tubes RCT, J Cardiothorac Vasc Anesth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37684137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Low tidal volume during one-lung ventilation meta-analysis, J Cardiothorac Vasc Anesth 2018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28843606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Driving pressure and postoperative pulmonary complications, Lancet Respir Med 2016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26947624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One-lung ventilation strategy and pulmonary complications RCT, J Cardiothorac Vasc Anesth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37730455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Lung isolation, one-lung ventilation and hypoxaemia, Indian J Anaesth 2015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26556920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This meta-analysis found that during one-lung ventilation, individualized PEEP</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England)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meta-analysis found that during one-lung ventilation, individualized PEEP</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2026</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Lancet. Respiratory medicine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randomised trial found higher PEEP of 10 cm H2O with periodic lung recruitment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randomised trial found intraoperative intravenous or paravertebral lidocaine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Journal of clinical anesthesia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randomized trial found that during one-lung ventilation in elective thoracic</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Korean journal of 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randomized controlled trial found no significant difference in PaO2 at 30</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European journal of cardio-thoraci</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randomized trial found that preemptive lung-ultrasound-guided alveolar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Individualised PEEP beat a fixed 4 cm H2O on complications that matter</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The recruitment manoeuvre and titrated PEEP are the intervention, not the tidal volume alone.</a:t>
            </a:r>
            <a:endParaRPr lang="en-US" sz="1400" dirty="0"/>
          </a:p>
        </p:txBody>
      </p:sp>
      <p:graphicFrame>
        <p:nvGraphicFramePr>
          <p:cNvPr id="5" name="Chart 0" descr=""/>
          <p:cNvGraphicFramePr/>
          <p:nvPr/>
        </p:nvGraphicFramePr>
        <p:xfrm>
          <a:off x="566928" y="2194560"/>
          <a:ext cx="11057839" cy="26151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Relative risk 0.39, absolute difference -9.2 percentage points across 1,308 patients. PEEP titrated to best compliance is doing the work here.</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iPROVE-OLV, Lancet Respir Med 2024 · PMID 38065200</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meta-analysis found that during one-lung ventilation, individualized PEEP</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England)</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meta-analysis found that during one-lung ventilation, individualized PEEP titration by lung compliance was associated with a reduced risk of postoperative pulmonary complications compared with fixed PEEP, with a risk ratio of 0.55, especially in titration by dynamic compliance or stepwise decremental strategy.</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Individualized PEEP titration by lung compliance during one-lung ventilation: a meta-analysis, Critical care (London, England) 2025 · PMID 39825438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Where randomised evidence moved the question</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5 findings, each on the slide that follows.</a:t>
            </a:r>
            <a:endParaRPr lang="en-US" sz="1400" dirty="0"/>
          </a:p>
        </p:txBody>
      </p:sp>
      <p:sp>
        <p:nvSpPr>
          <p:cNvPr id="5" name="Shape 3"/>
          <p:cNvSpPr/>
          <p:nvPr/>
        </p:nvSpPr>
        <p:spPr>
          <a:xfrm>
            <a:off x="566928" y="1938528"/>
            <a:ext cx="2613584" cy="4206240"/>
          </a:xfrm>
          <a:prstGeom prst="roundRect">
            <a:avLst>
              <a:gd name="adj" fmla="val 2099"/>
            </a:avLst>
          </a:prstGeom>
          <a:solidFill>
            <a:srgbClr val="F4F6F8"/>
          </a:solidFill>
          <a:ln w="12700">
            <a:solidFill>
              <a:srgbClr val="F4F6F8"/>
            </a:solidFill>
            <a:prstDash val="solid"/>
          </a:ln>
        </p:spPr>
      </p:sp>
      <p:sp>
        <p:nvSpPr>
          <p:cNvPr id="6" name="Shape 4"/>
          <p:cNvSpPr/>
          <p:nvPr/>
        </p:nvSpPr>
        <p:spPr>
          <a:xfrm>
            <a:off x="566928" y="1938528"/>
            <a:ext cx="2613584" cy="54864"/>
          </a:xfrm>
          <a:prstGeom prst="rect">
            <a:avLst/>
          </a:prstGeom>
          <a:solidFill>
            <a:srgbClr val="1C7293"/>
          </a:solidFill>
          <a:ln w="12700">
            <a:solidFill>
              <a:srgbClr val="333333"/>
            </a:solidFill>
            <a:prstDash val="solid"/>
          </a:ln>
        </p:spPr>
      </p:sp>
      <p:sp>
        <p:nvSpPr>
          <p:cNvPr id="7" name="Text 5"/>
          <p:cNvSpPr/>
          <p:nvPr/>
        </p:nvSpPr>
        <p:spPr>
          <a:xfrm>
            <a:off x="749808"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THE LANCET. RESPIRATORY MEDICINE 2026</a:t>
            </a:r>
            <a:endParaRPr lang="en-US" sz="900" dirty="0"/>
          </a:p>
        </p:txBody>
      </p:sp>
      <p:sp>
        <p:nvSpPr>
          <p:cNvPr id="8" name="Text 6"/>
          <p:cNvSpPr/>
          <p:nvPr/>
        </p:nvSpPr>
        <p:spPr>
          <a:xfrm>
            <a:off x="749808"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randomised trial found higher PEEP of 10 cm H2O with periodic lung recruitment</a:t>
            </a:r>
            <a:endParaRPr lang="en-US" sz="1400" dirty="0"/>
          </a:p>
        </p:txBody>
      </p:sp>
      <p:sp>
        <p:nvSpPr>
          <p:cNvPr id="9" name="Text 7"/>
          <p:cNvSpPr/>
          <p:nvPr/>
        </p:nvSpPr>
        <p:spPr>
          <a:xfrm>
            <a:off x="749808"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randomised trial found higher PEEP of 10 cm H2O with periodic lung recruitment manoeuvres did not reduce pulmonary complications yet increased…</a:t>
            </a:r>
            <a:endParaRPr lang="en-US" sz="1150" dirty="0"/>
          </a:p>
        </p:txBody>
      </p:sp>
      <p:sp>
        <p:nvSpPr>
          <p:cNvPr id="10" name="Shape 8"/>
          <p:cNvSpPr/>
          <p:nvPr/>
        </p:nvSpPr>
        <p:spPr>
          <a:xfrm>
            <a:off x="3381680" y="1938528"/>
            <a:ext cx="2613584" cy="4206240"/>
          </a:xfrm>
          <a:prstGeom prst="roundRect">
            <a:avLst>
              <a:gd name="adj" fmla="val 2099"/>
            </a:avLst>
          </a:prstGeom>
          <a:solidFill>
            <a:srgbClr val="F4F6F8"/>
          </a:solidFill>
          <a:ln w="12700">
            <a:solidFill>
              <a:srgbClr val="F4F6F8"/>
            </a:solidFill>
            <a:prstDash val="solid"/>
          </a:ln>
        </p:spPr>
      </p:sp>
      <p:sp>
        <p:nvSpPr>
          <p:cNvPr id="11" name="Shape 9"/>
          <p:cNvSpPr/>
          <p:nvPr/>
        </p:nvSpPr>
        <p:spPr>
          <a:xfrm>
            <a:off x="3381680" y="1938528"/>
            <a:ext cx="2613584" cy="54864"/>
          </a:xfrm>
          <a:prstGeom prst="rect">
            <a:avLst/>
          </a:prstGeom>
          <a:solidFill>
            <a:srgbClr val="1C7293"/>
          </a:solidFill>
          <a:ln w="12700">
            <a:solidFill>
              <a:srgbClr val="333333"/>
            </a:solidFill>
            <a:prstDash val="solid"/>
          </a:ln>
        </p:spPr>
      </p:sp>
      <p:sp>
        <p:nvSpPr>
          <p:cNvPr id="12" name="Text 10"/>
          <p:cNvSpPr/>
          <p:nvPr/>
        </p:nvSpPr>
        <p:spPr>
          <a:xfrm>
            <a:off x="3564560"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BRITISH JOURNAL OF ANAESTHESIA 2025</a:t>
            </a:r>
            <a:endParaRPr lang="en-US" sz="900" dirty="0"/>
          </a:p>
        </p:txBody>
      </p:sp>
      <p:sp>
        <p:nvSpPr>
          <p:cNvPr id="13" name="Text 11"/>
          <p:cNvSpPr/>
          <p:nvPr/>
        </p:nvSpPr>
        <p:spPr>
          <a:xfrm>
            <a:off x="3564560"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randomised trial found intraoperative intravenous or paravertebral lidocaine</a:t>
            </a:r>
            <a:endParaRPr lang="en-US" sz="1400" dirty="0"/>
          </a:p>
        </p:txBody>
      </p:sp>
      <p:sp>
        <p:nvSpPr>
          <p:cNvPr id="14" name="Text 12"/>
          <p:cNvSpPr/>
          <p:nvPr/>
        </p:nvSpPr>
        <p:spPr>
          <a:xfrm>
            <a:off x="3564560"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randomised trial found intraoperative intravenous or paravertebral lidocaine reduced pulmonary complications to 22.3% versus 45.1% with…</a:t>
            </a:r>
            <a:endParaRPr lang="en-US" sz="1150" dirty="0"/>
          </a:p>
        </p:txBody>
      </p:sp>
      <p:sp>
        <p:nvSpPr>
          <p:cNvPr id="15" name="Shape 13"/>
          <p:cNvSpPr/>
          <p:nvPr/>
        </p:nvSpPr>
        <p:spPr>
          <a:xfrm>
            <a:off x="6196432" y="1938528"/>
            <a:ext cx="2613584" cy="4206240"/>
          </a:xfrm>
          <a:prstGeom prst="roundRect">
            <a:avLst>
              <a:gd name="adj" fmla="val 2099"/>
            </a:avLst>
          </a:prstGeom>
          <a:solidFill>
            <a:srgbClr val="F4F6F8"/>
          </a:solidFill>
          <a:ln w="12700">
            <a:solidFill>
              <a:srgbClr val="F4F6F8"/>
            </a:solidFill>
            <a:prstDash val="solid"/>
          </a:ln>
        </p:spPr>
      </p:sp>
      <p:sp>
        <p:nvSpPr>
          <p:cNvPr id="16" name="Shape 14"/>
          <p:cNvSpPr/>
          <p:nvPr/>
        </p:nvSpPr>
        <p:spPr>
          <a:xfrm>
            <a:off x="6196432" y="1938528"/>
            <a:ext cx="2613584" cy="54864"/>
          </a:xfrm>
          <a:prstGeom prst="rect">
            <a:avLst/>
          </a:prstGeom>
          <a:solidFill>
            <a:srgbClr val="1C7293"/>
          </a:solidFill>
          <a:ln w="12700">
            <a:solidFill>
              <a:srgbClr val="333333"/>
            </a:solidFill>
            <a:prstDash val="solid"/>
          </a:ln>
        </p:spPr>
      </p:sp>
      <p:sp>
        <p:nvSpPr>
          <p:cNvPr id="17" name="Text 15"/>
          <p:cNvSpPr/>
          <p:nvPr/>
        </p:nvSpPr>
        <p:spPr>
          <a:xfrm>
            <a:off x="6379312"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JOURNAL OF CLINICAL ANESTHESIA 2025</a:t>
            </a:r>
            <a:endParaRPr lang="en-US" sz="900" dirty="0"/>
          </a:p>
        </p:txBody>
      </p:sp>
      <p:sp>
        <p:nvSpPr>
          <p:cNvPr id="18" name="Text 16"/>
          <p:cNvSpPr/>
          <p:nvPr/>
        </p:nvSpPr>
        <p:spPr>
          <a:xfrm>
            <a:off x="6379312"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randomized trial found that during one-lung ventilation in elective thoracic</a:t>
            </a:r>
            <a:endParaRPr lang="en-US" sz="1400" dirty="0"/>
          </a:p>
        </p:txBody>
      </p:sp>
      <p:sp>
        <p:nvSpPr>
          <p:cNvPr id="19" name="Text 17"/>
          <p:cNvSpPr/>
          <p:nvPr/>
        </p:nvSpPr>
        <p:spPr>
          <a:xfrm>
            <a:off x="6379312"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randomized trial found that during one-lung ventilation in elective thoracic surgery, flow-controlled ventilation needed a minute volume of only…</a:t>
            </a:r>
            <a:endParaRPr lang="en-US" sz="1150" dirty="0"/>
          </a:p>
        </p:txBody>
      </p:sp>
      <p:sp>
        <p:nvSpPr>
          <p:cNvPr id="20" name="Shape 18"/>
          <p:cNvSpPr/>
          <p:nvPr/>
        </p:nvSpPr>
        <p:spPr>
          <a:xfrm>
            <a:off x="9011183" y="1938528"/>
            <a:ext cx="2613584" cy="4206240"/>
          </a:xfrm>
          <a:prstGeom prst="roundRect">
            <a:avLst>
              <a:gd name="adj" fmla="val 2099"/>
            </a:avLst>
          </a:prstGeom>
          <a:solidFill>
            <a:srgbClr val="F4F6F8"/>
          </a:solidFill>
          <a:ln w="12700">
            <a:solidFill>
              <a:srgbClr val="F4F6F8"/>
            </a:solidFill>
            <a:prstDash val="solid"/>
          </a:ln>
        </p:spPr>
      </p:sp>
      <p:sp>
        <p:nvSpPr>
          <p:cNvPr id="21" name="Shape 19"/>
          <p:cNvSpPr/>
          <p:nvPr/>
        </p:nvSpPr>
        <p:spPr>
          <a:xfrm>
            <a:off x="9011183" y="1938528"/>
            <a:ext cx="2613584" cy="54864"/>
          </a:xfrm>
          <a:prstGeom prst="rect">
            <a:avLst/>
          </a:prstGeom>
          <a:solidFill>
            <a:srgbClr val="1C7293"/>
          </a:solidFill>
          <a:ln w="12700">
            <a:solidFill>
              <a:srgbClr val="333333"/>
            </a:solidFill>
            <a:prstDash val="solid"/>
          </a:ln>
        </p:spPr>
      </p:sp>
      <p:sp>
        <p:nvSpPr>
          <p:cNvPr id="22" name="Text 20"/>
          <p:cNvSpPr/>
          <p:nvPr/>
        </p:nvSpPr>
        <p:spPr>
          <a:xfrm>
            <a:off x="9194063"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KOREAN JOURNAL OF ANESTHESIOLOGY 2025</a:t>
            </a:r>
            <a:endParaRPr lang="en-US" sz="900" dirty="0"/>
          </a:p>
        </p:txBody>
      </p:sp>
      <p:sp>
        <p:nvSpPr>
          <p:cNvPr id="23" name="Text 21"/>
          <p:cNvSpPr/>
          <p:nvPr/>
        </p:nvSpPr>
        <p:spPr>
          <a:xfrm>
            <a:off x="9194063"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randomized controlled trial found no significant difference in PaO2 at 30</a:t>
            </a:r>
            <a:endParaRPr lang="en-US" sz="1400" dirty="0"/>
          </a:p>
        </p:txBody>
      </p:sp>
      <p:sp>
        <p:nvSpPr>
          <p:cNvPr id="24" name="Text 22"/>
          <p:cNvSpPr/>
          <p:nvPr/>
        </p:nvSpPr>
        <p:spPr>
          <a:xfrm>
            <a:off x="9194063"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randomized controlled trial found no significant difference in PaO2 at 30 minutes of one-lung ventilation between remimazolam and sevoflurane in…</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randomised trial found higher PEEP of 10 cm H2O with periodic lung recruitment</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The Lancet. Respiratory medicine</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randomised trial found higher PEEP of 10 cm H2O with periodic lung recruitment manoeuvres did not reduce pulmonary complications yet increased intraoperative hypotension versus lower PEEP of 5 cm H2O without routine recruitment.</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Effects of intraoperative higher versus lower positive end-expiratory pressure during one-lung ventilation for thoracic surgery on postoperative pulmonary complications (PROTHOR): a multicentre, international, randomised, controlled, phase 3 trial, The Lancet. Respiratory medicine 2026 · PMID 41240959</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randomised trial found intraoperative intravenous or paravertebral lidocaine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British journal of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randomised trial found intraoperative intravenous or paravertebral lidocaine reduced pulmonary complications to 22.3% versus 45.1% with remifentanil in lung resection patients undergoing one-lung ventilation.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Effect of intraoperative paravertebral or intravenous lidocaine infusion on postoperative complications and inflammation after lung resection surgery: a randomised controlled trial, British journal of anaesthesia 2025 · PMID 40897588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26</Slides>
  <Notes>26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vt:i4>
      </vt:variant>
    </vt:vector>
  </HeadingPairs>
  <TitlesOfParts>
    <vt:vector size="2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One-Lung Ventilation</dc:title>
  <dc:subject>Intraoperative teaching</dc:subject>
  <dc:creator>Intraop Teaching Companion</dc:creator>
  <cp:lastModifiedBy>Intraop Teaching Companion</cp:lastModifiedBy>
  <cp:revision>1</cp:revision>
  <dcterms:created xsi:type="dcterms:W3CDTF">2026-07-29T07:11:36Z</dcterms:created>
  <dcterms:modified xsi:type="dcterms:W3CDTF">2026-07-29T07:11:36Z</dcterms:modified>
</cp:coreProperties>
</file>