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10.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charts/_rels/chart10.xml.rels><?xml version="1.0" encoding="UTF-8" standalone="yes"?><Relationships xmlns="http://schemas.openxmlformats.org/package/2006/relationships"><Relationship Id="rId1" Type="http://schemas.openxmlformats.org/officeDocument/2006/relationships/package" Target="../embeddings/Microsoft_Excel_Worksheet10.xlsx"/></Relationships>
</file>

<file path=ppt/charts/chart10.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Video laryngoscope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Successful on first attempt</c:v>
                  </c:pt>
                  <c:pt idx="1">
                    <c:v>Severe complication</c:v>
                  </c:pt>
                </c:lvl>
              </c:multiLvlStrCache>
            </c:multiLvlStrRef>
          </c:cat>
          <c:val>
            <c:numRef>
              <c:f>Sheet1!$B$2:$B$3</c:f>
              <c:numCache>
                <c:formatCode>General</c:formatCode>
                <c:ptCount val="2"/>
                <c:pt idx="0">
                  <c:v>85.1</c:v>
                </c:pt>
                <c:pt idx="1">
                  <c:v>21.4</c:v>
                </c:pt>
              </c:numCache>
            </c:numRef>
          </c:val>
        </c:ser>
        <c:ser>
          <c:idx val="1"/>
          <c:order val="1"/>
          <c:tx>
            <c:strRef>
              <c:f>Sheet1!$C$1</c:f>
              <c:strCache>
                <c:ptCount val="1"/>
                <c:pt idx="0">
                  <c:v>Direct laryngoscope</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Successful on first attempt</c:v>
                  </c:pt>
                  <c:pt idx="1">
                    <c:v>Severe complication</c:v>
                  </c:pt>
                </c:lvl>
              </c:multiLvlStrCache>
            </c:multiLvlStrRef>
          </c:cat>
          <c:val>
            <c:numRef>
              <c:f>Sheet1!$C$2:$C$3</c:f>
              <c:numCache>
                <c:formatCode>General</c:formatCode>
                <c:ptCount val="2"/>
                <c:pt idx="0">
                  <c:v>70.8</c:v>
                </c:pt>
                <c:pt idx="1">
                  <c:v>20.9</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85.1% versus 70.8%. An absolute risk difference of 14.3 percentage points (95% CI 9.9 to 18.7). The trial was stopped for efficacy at its single preplanned interim analysis, and 91.5% of intubations were performed by an emergency medicine resident or critical care fellow. [DEVICE trial, NEJM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Severe complications were essentially identical: 21.4% in the video group versus 20.9% in the direct group, an absolute risk difference of 0.5 percentage points with a confidence interval spanning zero. Safety outcomes including oesophageal intubation, dental injury and aspiration were also similar. So the benefit is in getting the tube on the first attempt, not in making the intubation itself safer once things go badly. First-pass success is worth having on its own terms, but the trial does not license a claim that video laryngoscopy prevents peri-intubation deterioration.. A trial can move a process measure convincingly and leave the patient-centred harm unchanged. Both halves belong in the teaching. [DEVICE trial, NEJM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91.5% of intubations were performed by an emergency medicine resident or a critical care fellow — that is, by operators still in training. The trial was conducted in 17 emergency departments and ICUs among critically ill adults. That makes the finding most directly applicable to trainees intubating critically ill patients in those settings, and it leaves genuinely open how much of the 14-point advantage would persist for an experienced anaesthetist intubating an elective patient in theatre, where baseline first-pass success is already high.. The operator and the setting are part of the result. A large effect measured in training hands may shrink in experienced ones simply because the ceiling is closer. [DEVICE trial, NEJM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10.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GENERAL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Difficult Airway Management</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Airway Management · Techniques for Managing Airway: Awake vs. Asleep, Use vs. Avoidance of Muscle Relaxants, Drug Selection, Retrograde Intubation Te…</a:t>
            </a:r>
            <a:endParaRPr lang="en-US" sz="1050" dirty="0"/>
          </a:p>
        </p:txBody>
      </p:sp>
      <p:sp>
        <p:nvSpPr>
          <p:cNvPr id="8" name="Text 6"/>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Failed primary airway: Code D, rescue device until SpO2 ≥95%</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Indian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If the primary airway plan fails, activate 'Code D' for help and attempt rescue with any of the three devices (tracheal tube, SGA, or face mask) without hierarchy until SpO2 remains ≥95%.</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All India Difficult Airway Association 2025 Guidelines for the management of unanticipated difficult airway in adults under general anaesthesia, Indian journal of anaesthesia 2025 · PMID 41293142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2613584" cy="4681728"/>
          </a:xfrm>
          <a:prstGeom prst="roundRect">
            <a:avLst>
              <a:gd name="adj" fmla="val 2099"/>
            </a:avLst>
          </a:prstGeom>
          <a:solidFill>
            <a:srgbClr val="EDF4EF"/>
          </a:solidFill>
          <a:ln w="12700">
            <a:solidFill>
              <a:srgbClr val="EDF4EF"/>
            </a:solidFill>
            <a:prstDash val="solid"/>
          </a:ln>
        </p:spPr>
      </p:sp>
      <p:sp>
        <p:nvSpPr>
          <p:cNvPr id="5" name="Shape 3"/>
          <p:cNvSpPr/>
          <p:nvPr/>
        </p:nvSpPr>
        <p:spPr>
          <a:xfrm>
            <a:off x="566928" y="1463040"/>
            <a:ext cx="2613584" cy="54864"/>
          </a:xfrm>
          <a:prstGeom prst="rect">
            <a:avLst/>
          </a:prstGeom>
          <a:solidFill>
            <a:srgbClr val="3E7C59"/>
          </a:solidFill>
          <a:ln w="12700">
            <a:solidFill>
              <a:srgbClr val="333333"/>
            </a:solidFill>
            <a:prstDash val="solid"/>
          </a:ln>
        </p:spPr>
      </p:sp>
      <p:sp>
        <p:nvSpPr>
          <p:cNvPr id="6" name="Text 4"/>
          <p:cNvSpPr/>
          <p:nvPr/>
        </p:nvSpPr>
        <p:spPr>
          <a:xfrm>
            <a:off x="749808" y="1682496"/>
            <a:ext cx="2247824" cy="418338"/>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2022 ASA PRACTICE GUIDELINES FOR MANAGEMENT OF THE DIFFICULT AIRWAY, ANESTHESIOLOGY 2022</a:t>
            </a:r>
            <a:endParaRPr lang="en-US" sz="900" dirty="0"/>
          </a:p>
        </p:txBody>
      </p:sp>
      <p:sp>
        <p:nvSpPr>
          <p:cNvPr id="7" name="Text 5"/>
          <p:cNvSpPr/>
          <p:nvPr/>
        </p:nvSpPr>
        <p:spPr>
          <a:xfrm>
            <a:off x="749808" y="2155698"/>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Working from a current multisociety framework</a:t>
            </a:r>
            <a:endParaRPr lang="en-US" sz="1400" dirty="0"/>
          </a:p>
        </p:txBody>
      </p:sp>
      <p:sp>
        <p:nvSpPr>
          <p:cNvPr id="8" name="Text 6"/>
          <p:cNvSpPr/>
          <p:nvPr/>
        </p:nvSpPr>
        <p:spPr>
          <a:xfrm>
            <a:off x="749808" y="2644394"/>
            <a:ext cx="2247824" cy="328091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2022 Practice Guidelines for Management of the Difficult Airway were produced by the American Society of Anesthesiologists together with eleven other societies including the All India Difficult Airway Association, the European Airway Management Society, the Society for Airway Management and the Society of Critical Care Anesthesiologists.</a:t>
            </a:r>
            <a:endParaRPr lang="en-US" sz="1150" dirty="0"/>
          </a:p>
        </p:txBody>
      </p:sp>
      <p:sp>
        <p:nvSpPr>
          <p:cNvPr id="9" name="Shape 7"/>
          <p:cNvSpPr/>
          <p:nvPr/>
        </p:nvSpPr>
        <p:spPr>
          <a:xfrm>
            <a:off x="3381680" y="1463040"/>
            <a:ext cx="2613584" cy="4681728"/>
          </a:xfrm>
          <a:prstGeom prst="roundRect">
            <a:avLst>
              <a:gd name="adj" fmla="val 2099"/>
            </a:avLst>
          </a:prstGeom>
          <a:solidFill>
            <a:srgbClr val="EDF4EF"/>
          </a:solidFill>
          <a:ln w="12700">
            <a:solidFill>
              <a:srgbClr val="EDF4EF"/>
            </a:solidFill>
            <a:prstDash val="solid"/>
          </a:ln>
        </p:spPr>
      </p:sp>
      <p:sp>
        <p:nvSpPr>
          <p:cNvPr id="10" name="Shape 8"/>
          <p:cNvSpPr/>
          <p:nvPr/>
        </p:nvSpPr>
        <p:spPr>
          <a:xfrm>
            <a:off x="3381680" y="1463040"/>
            <a:ext cx="2613584" cy="54864"/>
          </a:xfrm>
          <a:prstGeom prst="rect">
            <a:avLst/>
          </a:prstGeom>
          <a:solidFill>
            <a:srgbClr val="3E7C59"/>
          </a:solidFill>
          <a:ln w="12700">
            <a:solidFill>
              <a:srgbClr val="333333"/>
            </a:solidFill>
            <a:prstDash val="solid"/>
          </a:ln>
        </p:spPr>
      </p:sp>
      <p:sp>
        <p:nvSpPr>
          <p:cNvPr id="11" name="Text 9"/>
          <p:cNvSpPr/>
          <p:nvPr/>
        </p:nvSpPr>
        <p:spPr>
          <a:xfrm>
            <a:off x="3564560"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DAS GUIDELINES FOR AWAKE TRACHEAL INTUBATION IN ADULTS, ANAESTHESIA 2020</a:t>
            </a:r>
            <a:endParaRPr lang="en-US" sz="900" dirty="0"/>
          </a:p>
        </p:txBody>
      </p:sp>
      <p:sp>
        <p:nvSpPr>
          <p:cNvPr id="12" name="Text 10"/>
          <p:cNvSpPr/>
          <p:nvPr/>
        </p:nvSpPr>
        <p:spPr>
          <a:xfrm>
            <a:off x="3564560"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Awake intubation when difficulty is anticipated</a:t>
            </a:r>
            <a:endParaRPr lang="en-US" sz="1400" dirty="0"/>
          </a:p>
        </p:txBody>
      </p:sp>
      <p:sp>
        <p:nvSpPr>
          <p:cNvPr id="13" name="Text 11"/>
          <p:cNvSpPr/>
          <p:nvPr/>
        </p:nvSpPr>
        <p:spPr>
          <a:xfrm>
            <a:off x="3564560"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Difficult Airway Society's awake tracheal intubation guidelines state that the technique has a high success rate and a favourable safety profile but is underused when difficult airway management is anticipated, and are written to lower the threshold for using it.</a:t>
            </a:r>
            <a:endParaRPr lang="en-US" sz="1150" dirty="0"/>
          </a:p>
        </p:txBody>
      </p:sp>
      <p:sp>
        <p:nvSpPr>
          <p:cNvPr id="14" name="Shape 12"/>
          <p:cNvSpPr/>
          <p:nvPr/>
        </p:nvSpPr>
        <p:spPr>
          <a:xfrm>
            <a:off x="6196432" y="1463040"/>
            <a:ext cx="2613584" cy="4681728"/>
          </a:xfrm>
          <a:prstGeom prst="roundRect">
            <a:avLst>
              <a:gd name="adj" fmla="val 2099"/>
            </a:avLst>
          </a:prstGeom>
          <a:solidFill>
            <a:srgbClr val="EDF4EF"/>
          </a:solidFill>
          <a:ln w="12700">
            <a:solidFill>
              <a:srgbClr val="EDF4EF"/>
            </a:solidFill>
            <a:prstDash val="solid"/>
          </a:ln>
        </p:spPr>
      </p:sp>
      <p:sp>
        <p:nvSpPr>
          <p:cNvPr id="15" name="Shape 13"/>
          <p:cNvSpPr/>
          <p:nvPr/>
        </p:nvSpPr>
        <p:spPr>
          <a:xfrm>
            <a:off x="6196432" y="1463040"/>
            <a:ext cx="2613584" cy="54864"/>
          </a:xfrm>
          <a:prstGeom prst="rect">
            <a:avLst/>
          </a:prstGeom>
          <a:solidFill>
            <a:srgbClr val="3E7C59"/>
          </a:solidFill>
          <a:ln w="12700">
            <a:solidFill>
              <a:srgbClr val="333333"/>
            </a:solidFill>
            <a:prstDash val="solid"/>
          </a:ln>
        </p:spPr>
      </p:sp>
      <p:sp>
        <p:nvSpPr>
          <p:cNvPr id="16" name="Text 14"/>
          <p:cNvSpPr/>
          <p:nvPr/>
        </p:nvSpPr>
        <p:spPr>
          <a:xfrm>
            <a:off x="6379312"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COCHRANE REVIEW, VIDEOLARYNGOSCOPY VERSUS DIRECT LARYNGOSCOPY, 2022</a:t>
            </a:r>
            <a:endParaRPr lang="en-US" sz="900" dirty="0"/>
          </a:p>
        </p:txBody>
      </p:sp>
      <p:sp>
        <p:nvSpPr>
          <p:cNvPr id="17" name="Text 15"/>
          <p:cNvSpPr/>
          <p:nvPr/>
        </p:nvSpPr>
        <p:spPr>
          <a:xfrm>
            <a:off x="6379312"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hyperangulated videolaryngoscope for the predicted difficult intubation</a:t>
            </a:r>
            <a:endParaRPr lang="en-US" sz="1400" dirty="0"/>
          </a:p>
        </p:txBody>
      </p:sp>
      <p:sp>
        <p:nvSpPr>
          <p:cNvPr id="18" name="Text 16"/>
          <p:cNvSpPr/>
          <p:nvPr/>
        </p:nvSpPr>
        <p:spPr>
          <a:xfrm>
            <a:off x="6379312"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Cochrane subgroup analysis, hyperangulated videolaryngoscopes reduced failed intubation more strongly in known or predicted difficult airways (RR 0.29, 95% CI 0.17 to 0.48) than in the overall population (RR 0.51), a statistically significant subgroup difference.</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418338"/>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TIME TO OXYGENATION FOR CANNULA AND SCALPEL FRONT-OF-NECK ACCESS, ANAESTHESIA 2019</a:t>
            </a:r>
            <a:endParaRPr lang="en-US" sz="900" dirty="0"/>
          </a:p>
        </p:txBody>
      </p:sp>
      <p:sp>
        <p:nvSpPr>
          <p:cNvPr id="22" name="Text 20"/>
          <p:cNvSpPr/>
          <p:nvPr/>
        </p:nvSpPr>
        <p:spPr>
          <a:xfrm>
            <a:off x="9194063" y="2155698"/>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Emergency front-of-neck access as the declared last step</a:t>
            </a:r>
            <a:endParaRPr lang="en-US" sz="1400" dirty="0"/>
          </a:p>
        </p:txBody>
      </p:sp>
      <p:sp>
        <p:nvSpPr>
          <p:cNvPr id="23" name="Text 21"/>
          <p:cNvSpPr/>
          <p:nvPr/>
        </p:nvSpPr>
        <p:spPr>
          <a:xfrm>
            <a:off x="9194063" y="2861310"/>
            <a:ext cx="2247824" cy="306400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an ovine wet-lab simulation with 43 doctors performing both techniques after standardised training, a cannula technique failed once and the scalpel-bougie technique failed 15 times (OR 0.07), with median time to oxygenation of 65 versus 90 seconds. This is simulation, not patients — take it as evidence about training and technique, not about outcomes.</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2613584" cy="4681728"/>
          </a:xfrm>
          <a:prstGeom prst="roundRect">
            <a:avLst>
              <a:gd name="adj" fmla="val 2099"/>
            </a:avLst>
          </a:prstGeom>
          <a:solidFill>
            <a:srgbClr val="F8ECEA"/>
          </a:solidFill>
          <a:ln w="12700">
            <a:solidFill>
              <a:srgbClr val="F8ECEA"/>
            </a:solidFill>
            <a:prstDash val="solid"/>
          </a:ln>
        </p:spPr>
      </p:sp>
      <p:sp>
        <p:nvSpPr>
          <p:cNvPr id="5" name="Shape 3"/>
          <p:cNvSpPr/>
          <p:nvPr/>
        </p:nvSpPr>
        <p:spPr>
          <a:xfrm>
            <a:off x="566928" y="1463040"/>
            <a:ext cx="2613584" cy="54864"/>
          </a:xfrm>
          <a:prstGeom prst="rect">
            <a:avLst/>
          </a:prstGeom>
          <a:solidFill>
            <a:srgbClr val="B03A2E"/>
          </a:solidFill>
          <a:ln w="12700">
            <a:solidFill>
              <a:srgbClr val="333333"/>
            </a:solidFill>
            <a:prstDash val="solid"/>
          </a:ln>
        </p:spPr>
      </p:sp>
      <p:sp>
        <p:nvSpPr>
          <p:cNvPr id="6" name="Text 4"/>
          <p:cNvSpPr/>
          <p:nvPr/>
        </p:nvSpPr>
        <p:spPr>
          <a:xfrm>
            <a:off x="749808" y="1682496"/>
            <a:ext cx="2247824" cy="278892"/>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DAS GUIDELINES FOR AWAKE TRACHEAL INTUBATION IN ADULTS, ANAESTHESIA 2020</a:t>
            </a:r>
            <a:endParaRPr lang="en-US" sz="900" dirty="0"/>
          </a:p>
        </p:txBody>
      </p:sp>
      <p:sp>
        <p:nvSpPr>
          <p:cNvPr id="7" name="Text 5"/>
          <p:cNvSpPr/>
          <p:nvPr/>
        </p:nvSpPr>
        <p:spPr>
          <a:xfrm>
            <a:off x="749808"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Inducing anaesthesia without a stated plan for failure</a:t>
            </a:r>
            <a:endParaRPr lang="en-US" sz="1400" dirty="0"/>
          </a:p>
        </p:txBody>
      </p:sp>
      <p:sp>
        <p:nvSpPr>
          <p:cNvPr id="8" name="Text 6"/>
          <p:cNvSpPr/>
          <p:nvPr/>
        </p:nvSpPr>
        <p:spPr>
          <a:xfrm>
            <a:off x="749808"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Management of unsuccessful awake tracheal intubation is one of the areas for which the Difficult Airway Society made explicit recommendations, alongside indications, procedural setup, checklists, oxygenation, topicalisation, sedation and verification of tube position. If the failure step is not stated before induction, it does not exist.</a:t>
            </a:r>
            <a:endParaRPr lang="en-US" sz="1150" dirty="0"/>
          </a:p>
        </p:txBody>
      </p:sp>
      <p:sp>
        <p:nvSpPr>
          <p:cNvPr id="9" name="Shape 7"/>
          <p:cNvSpPr/>
          <p:nvPr/>
        </p:nvSpPr>
        <p:spPr>
          <a:xfrm>
            <a:off x="3381680" y="1463040"/>
            <a:ext cx="2613584" cy="4681728"/>
          </a:xfrm>
          <a:prstGeom prst="roundRect">
            <a:avLst>
              <a:gd name="adj" fmla="val 2099"/>
            </a:avLst>
          </a:prstGeom>
          <a:solidFill>
            <a:srgbClr val="FBF3E6"/>
          </a:solidFill>
          <a:ln w="12700">
            <a:solidFill>
              <a:srgbClr val="FBF3E6"/>
            </a:solidFill>
            <a:prstDash val="solid"/>
          </a:ln>
        </p:spPr>
      </p:sp>
      <p:sp>
        <p:nvSpPr>
          <p:cNvPr id="10" name="Shape 8"/>
          <p:cNvSpPr/>
          <p:nvPr/>
        </p:nvSpPr>
        <p:spPr>
          <a:xfrm>
            <a:off x="3381680" y="1463040"/>
            <a:ext cx="2613584" cy="54864"/>
          </a:xfrm>
          <a:prstGeom prst="rect">
            <a:avLst/>
          </a:prstGeom>
          <a:solidFill>
            <a:srgbClr val="C8892B"/>
          </a:solidFill>
          <a:ln w="12700">
            <a:solidFill>
              <a:srgbClr val="333333"/>
            </a:solidFill>
            <a:prstDash val="solid"/>
          </a:ln>
        </p:spPr>
      </p:sp>
      <p:sp>
        <p:nvSpPr>
          <p:cNvPr id="11" name="Text 9"/>
          <p:cNvSpPr/>
          <p:nvPr/>
        </p:nvSpPr>
        <p:spPr>
          <a:xfrm>
            <a:off x="3564560"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EMERGENCY FRONT-OF-NECK ACCESS SCOPING REVIEW, RESUSC PLUS 2024</a:t>
            </a:r>
            <a:endParaRPr lang="en-US" sz="900" dirty="0"/>
          </a:p>
        </p:txBody>
      </p:sp>
      <p:sp>
        <p:nvSpPr>
          <p:cNvPr id="12" name="Text 10"/>
          <p:cNvSpPr/>
          <p:nvPr/>
        </p:nvSpPr>
        <p:spPr>
          <a:xfrm>
            <a:off x="3564560"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Leaning on the front-of-neck literature for reassurance</a:t>
            </a:r>
            <a:endParaRPr lang="en-US" sz="1400" dirty="0"/>
          </a:p>
        </p:txBody>
      </p:sp>
      <p:sp>
        <p:nvSpPr>
          <p:cNvPr id="13" name="Text 11"/>
          <p:cNvSpPr/>
          <p:nvPr/>
        </p:nvSpPr>
        <p:spPr>
          <a:xfrm>
            <a:off x="3564560"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scoping review screened 18,934 papers and included 69 studies covering 4457 front-of-neck access attempts, but found only one randomised controlled trial, marked heterogeneity that precluded pooling, and no study confined to patients in cardiac arrest.</a:t>
            </a:r>
            <a:endParaRPr lang="en-US" sz="1150" dirty="0"/>
          </a:p>
        </p:txBody>
      </p:sp>
      <p:sp>
        <p:nvSpPr>
          <p:cNvPr id="14" name="Shape 12"/>
          <p:cNvSpPr/>
          <p:nvPr/>
        </p:nvSpPr>
        <p:spPr>
          <a:xfrm>
            <a:off x="6196432" y="1463040"/>
            <a:ext cx="2613584" cy="4681728"/>
          </a:xfrm>
          <a:prstGeom prst="roundRect">
            <a:avLst>
              <a:gd name="adj" fmla="val 2099"/>
            </a:avLst>
          </a:prstGeom>
          <a:solidFill>
            <a:srgbClr val="FBF3E6"/>
          </a:solidFill>
          <a:ln w="12700">
            <a:solidFill>
              <a:srgbClr val="FBF3E6"/>
            </a:solidFill>
            <a:prstDash val="solid"/>
          </a:ln>
        </p:spPr>
      </p:sp>
      <p:sp>
        <p:nvSpPr>
          <p:cNvPr id="15" name="Shape 13"/>
          <p:cNvSpPr/>
          <p:nvPr/>
        </p:nvSpPr>
        <p:spPr>
          <a:xfrm>
            <a:off x="6196432" y="1463040"/>
            <a:ext cx="2613584" cy="54864"/>
          </a:xfrm>
          <a:prstGeom prst="rect">
            <a:avLst/>
          </a:prstGeom>
          <a:solidFill>
            <a:srgbClr val="C8892B"/>
          </a:solidFill>
          <a:ln w="12700">
            <a:solidFill>
              <a:srgbClr val="333333"/>
            </a:solidFill>
            <a:prstDash val="solid"/>
          </a:ln>
        </p:spPr>
      </p:sp>
      <p:sp>
        <p:nvSpPr>
          <p:cNvPr id="16" name="Text 14"/>
          <p:cNvSpPr/>
          <p:nvPr/>
        </p:nvSpPr>
        <p:spPr>
          <a:xfrm>
            <a:off x="6379312"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DEVICE TRIAL, VIDEO VERSUS DIRECT LARYNGOSCOPY, N ENGL J MED 2023</a:t>
            </a:r>
            <a:endParaRPr lang="en-US" sz="900" dirty="0"/>
          </a:p>
        </p:txBody>
      </p:sp>
      <p:sp>
        <p:nvSpPr>
          <p:cNvPr id="17" name="Text 15"/>
          <p:cNvSpPr/>
          <p:nvPr/>
        </p:nvSpPr>
        <p:spPr>
          <a:xfrm>
            <a:off x="6379312"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Assuming a videolaryngoscope fixes the physiology</a:t>
            </a:r>
            <a:endParaRPr lang="en-US" sz="1400" dirty="0"/>
          </a:p>
        </p:txBody>
      </p:sp>
      <p:sp>
        <p:nvSpPr>
          <p:cNvPr id="18" name="Text 16"/>
          <p:cNvSpPr/>
          <p:nvPr/>
        </p:nvSpPr>
        <p:spPr>
          <a:xfrm>
            <a:off x="6379312"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DEVICE trial, severe complications during intubation occurred in 21.4% of the video-laryngoscope group and 20.9% of the direct-laryngoscope group, an absolute difference of 0.5 percentage points, despite a 14.3-point advantage in first-attempt success.</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DECLINING INCIDENCE OF AWAKE TRACHEAL INTUBATION, CAN J ANAESTH 2023</a:t>
            </a:r>
            <a:endParaRPr lang="en-US" sz="900" dirty="0"/>
          </a:p>
        </p:txBody>
      </p:sp>
      <p:sp>
        <p:nvSpPr>
          <p:cNvPr id="22" name="Text 20"/>
          <p:cNvSpPr/>
          <p:nvPr/>
        </p:nvSpPr>
        <p:spPr>
          <a:xfrm>
            <a:off x="9194063"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Assuming the skills will be there when you need them</a:t>
            </a:r>
            <a:endParaRPr lang="en-US" sz="1400" dirty="0"/>
          </a:p>
        </p:txBody>
      </p:sp>
      <p:sp>
        <p:nvSpPr>
          <p:cNvPr id="23" name="Text 21"/>
          <p:cNvSpPr/>
          <p:nvPr/>
        </p:nvSpPr>
        <p:spPr>
          <a:xfrm>
            <a:off x="9194063"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Awake tracheal intubation use fell by about 50% across seven years at one tertiary centre. The authors are explicit that whatever this means for morbidity, it has implications for training opportunities and the maintenance of competence in the procedure.</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PROSPECTIVE COHORT OF AWAKE FIBREOPTIC INTUBATION PRACTICE, ANAESTHESIA 2017</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Awake fibreoptic intubation is safer than its reputation</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prospective series of 600 awake fibreoptic intubations, the failure rate was 1.0% and 11.0% were complicated, most often by multiple attempts (4.2%), over-sedation (2.2%) or desaturation (1.5%). The only significant association with complications was how many the operator had done before.</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TIME TO OXYGENATION FOR CANNULA AND SCALPEL FRONT-OF-NECK ACCESS, ANAESTHESIA 2019</a:t>
            </a:r>
            <a:endParaRPr lang="en-US" sz="900" dirty="0"/>
          </a:p>
        </p:txBody>
      </p:sp>
      <p:sp>
        <p:nvSpPr>
          <p:cNvPr id="12" name="Text 10"/>
          <p:cNvSpPr/>
          <p:nvPr/>
        </p:nvSpPr>
        <p:spPr>
          <a:xfrm>
            <a:off x="4502810" y="2016252"/>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cannula was faster in the wet lab; the patients are a different question</a:t>
            </a:r>
            <a:endParaRPr lang="en-US" sz="1400" dirty="0"/>
          </a:p>
        </p:txBody>
      </p:sp>
      <p:sp>
        <p:nvSpPr>
          <p:cNvPr id="13" name="Text 11"/>
          <p:cNvSpPr/>
          <p:nvPr/>
        </p:nvSpPr>
        <p:spPr>
          <a:xfrm>
            <a:off x="4502810" y="2721864"/>
            <a:ext cx="318607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ovine simulation, one cannula attempt failed against 15 scalpel-bougie failures out of 43 operators, with successful oxygenation at a median of 65 versus 90 seconds — after a standardised reading, lecture and benchtop training that most real emergencies do not come with.</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Put plan C and plan D in the room, not down the corridor</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Open the difficult airway trolley before induction and name aloud which drawer holds the supraglottic device and which holds the scalpel. Anything you have to send someone to fetch is not part of your plan.</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841248"/>
          </a:xfrm>
          <a:prstGeom prst="roundRect">
            <a:avLst>
              <a:gd name="adj" fmla="val 6522"/>
            </a:avLst>
          </a:prstGeom>
          <a:solidFill>
            <a:srgbClr val="F4F6F8"/>
          </a:solidFill>
          <a:ln w="12700">
            <a:solidFill>
              <a:srgbClr val="F4F6F8"/>
            </a:solidFill>
            <a:prstDash val="solid"/>
          </a:ln>
        </p:spPr>
      </p:sp>
      <p:sp>
        <p:nvSpPr>
          <p:cNvPr id="6" name="Shape 4"/>
          <p:cNvSpPr/>
          <p:nvPr/>
        </p:nvSpPr>
        <p:spPr>
          <a:xfrm>
            <a:off x="566928" y="1993392"/>
            <a:ext cx="41148" cy="731520"/>
          </a:xfrm>
          <a:prstGeom prst="rect">
            <a:avLst/>
          </a:prstGeom>
          <a:solidFill>
            <a:srgbClr val="1C7293"/>
          </a:solidFill>
          <a:ln w="12700">
            <a:solidFill>
              <a:srgbClr val="333333"/>
            </a:solidFill>
            <a:prstDash val="solid"/>
          </a:ln>
        </p:spPr>
      </p:sp>
      <p:sp>
        <p:nvSpPr>
          <p:cNvPr id="7" name="Shape 5"/>
          <p:cNvSpPr/>
          <p:nvPr/>
        </p:nvSpPr>
        <p:spPr>
          <a:xfrm>
            <a:off x="768096" y="2203704"/>
            <a:ext cx="310896" cy="310896"/>
          </a:xfrm>
          <a:prstGeom prst="ellipse">
            <a:avLst/>
          </a:prstGeom>
          <a:solidFill>
            <a:srgbClr val="1C7293"/>
          </a:solidFill>
          <a:ln w="12700">
            <a:solidFill>
              <a:srgbClr val="333333"/>
            </a:solidFill>
            <a:prstDash val="solid"/>
          </a:ln>
        </p:spPr>
      </p:sp>
      <p:sp>
        <p:nvSpPr>
          <p:cNvPr id="8" name="Text 6"/>
          <p:cNvSpPr/>
          <p:nvPr/>
        </p:nvSpPr>
        <p:spPr>
          <a:xfrm>
            <a:off x="768096" y="220370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Videolaryngoscopy should be incorporated as a first-intention technique into routine clinical practice for airway management, not just as a rescue device.</a:t>
            </a:r>
            <a:endParaRPr lang="en-US" sz="1150" dirty="0"/>
          </a:p>
        </p:txBody>
      </p:sp>
      <p:sp>
        <p:nvSpPr>
          <p:cNvPr id="10" name="Shape 8"/>
          <p:cNvSpPr/>
          <p:nvPr/>
        </p:nvSpPr>
        <p:spPr>
          <a:xfrm>
            <a:off x="566928" y="2907792"/>
            <a:ext cx="11057839" cy="841248"/>
          </a:xfrm>
          <a:prstGeom prst="roundRect">
            <a:avLst>
              <a:gd name="adj" fmla="val 6522"/>
            </a:avLst>
          </a:prstGeom>
          <a:solidFill>
            <a:srgbClr val="F4F6F8"/>
          </a:solidFill>
          <a:ln w="12700">
            <a:solidFill>
              <a:srgbClr val="F4F6F8"/>
            </a:solidFill>
            <a:prstDash val="solid"/>
          </a:ln>
        </p:spPr>
      </p:sp>
      <p:sp>
        <p:nvSpPr>
          <p:cNvPr id="11" name="Shape 9"/>
          <p:cNvSpPr/>
          <p:nvPr/>
        </p:nvSpPr>
        <p:spPr>
          <a:xfrm>
            <a:off x="566928" y="2962656"/>
            <a:ext cx="41148" cy="731520"/>
          </a:xfrm>
          <a:prstGeom prst="rect">
            <a:avLst/>
          </a:prstGeom>
          <a:solidFill>
            <a:srgbClr val="1C7293"/>
          </a:solidFill>
          <a:ln w="12700">
            <a:solidFill>
              <a:srgbClr val="333333"/>
            </a:solidFill>
            <a:prstDash val="solid"/>
          </a:ln>
        </p:spPr>
      </p:sp>
      <p:sp>
        <p:nvSpPr>
          <p:cNvPr id="12" name="Shape 10"/>
          <p:cNvSpPr/>
          <p:nvPr/>
        </p:nvSpPr>
        <p:spPr>
          <a:xfrm>
            <a:off x="768096" y="3172968"/>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17296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999232"/>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For anticipated difficult intubation or cervical pathology, consider using videolaryngoscopy or fiberoptic bronchoscopy instead of direct laryngoscopy.</a:t>
            </a:r>
            <a:endParaRPr lang="en-US" sz="1150" dirty="0"/>
          </a:p>
        </p:txBody>
      </p:sp>
      <p:sp>
        <p:nvSpPr>
          <p:cNvPr id="15" name="Shape 13"/>
          <p:cNvSpPr/>
          <p:nvPr/>
        </p:nvSpPr>
        <p:spPr>
          <a:xfrm>
            <a:off x="566928" y="3877056"/>
            <a:ext cx="11057839" cy="841248"/>
          </a:xfrm>
          <a:prstGeom prst="roundRect">
            <a:avLst>
              <a:gd name="adj" fmla="val 6522"/>
            </a:avLst>
          </a:prstGeom>
          <a:solidFill>
            <a:srgbClr val="F4F6F8"/>
          </a:solidFill>
          <a:ln w="12700">
            <a:solidFill>
              <a:srgbClr val="F4F6F8"/>
            </a:solidFill>
            <a:prstDash val="solid"/>
          </a:ln>
        </p:spPr>
      </p:sp>
      <p:sp>
        <p:nvSpPr>
          <p:cNvPr id="16" name="Shape 14"/>
          <p:cNvSpPr/>
          <p:nvPr/>
        </p:nvSpPr>
        <p:spPr>
          <a:xfrm>
            <a:off x="566928" y="3931920"/>
            <a:ext cx="41148" cy="731520"/>
          </a:xfrm>
          <a:prstGeom prst="rect">
            <a:avLst/>
          </a:prstGeom>
          <a:solidFill>
            <a:srgbClr val="1C7293"/>
          </a:solidFill>
          <a:ln w="12700">
            <a:solidFill>
              <a:srgbClr val="333333"/>
            </a:solidFill>
            <a:prstDash val="solid"/>
          </a:ln>
        </p:spPr>
      </p:sp>
      <p:sp>
        <p:nvSpPr>
          <p:cNvPr id="17" name="Shape 15"/>
          <p:cNvSpPr/>
          <p:nvPr/>
        </p:nvSpPr>
        <p:spPr>
          <a:xfrm>
            <a:off x="768096" y="4142232"/>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414223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968496"/>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When direct laryngoscopy, videolaryngoscopy, and a Bonfils intubation endoscope (BIE) fail sequentially, combining videolaryngoscopy with BIE can be used as a rescue technique for endotracheal tube guidance.</a:t>
            </a:r>
            <a:endParaRPr lang="en-US" sz="1150" dirty="0"/>
          </a:p>
        </p:txBody>
      </p:sp>
      <p:sp>
        <p:nvSpPr>
          <p:cNvPr id="20" name="Shape 18"/>
          <p:cNvSpPr/>
          <p:nvPr/>
        </p:nvSpPr>
        <p:spPr>
          <a:xfrm>
            <a:off x="566928" y="4846320"/>
            <a:ext cx="11057839" cy="841248"/>
          </a:xfrm>
          <a:prstGeom prst="roundRect">
            <a:avLst>
              <a:gd name="adj" fmla="val 6522"/>
            </a:avLst>
          </a:prstGeom>
          <a:solidFill>
            <a:srgbClr val="F4F6F8"/>
          </a:solidFill>
          <a:ln w="12700">
            <a:solidFill>
              <a:srgbClr val="F4F6F8"/>
            </a:solidFill>
            <a:prstDash val="solid"/>
          </a:ln>
        </p:spPr>
      </p:sp>
      <p:sp>
        <p:nvSpPr>
          <p:cNvPr id="21" name="Shape 19"/>
          <p:cNvSpPr/>
          <p:nvPr/>
        </p:nvSpPr>
        <p:spPr>
          <a:xfrm>
            <a:off x="566928" y="4901184"/>
            <a:ext cx="41148" cy="731520"/>
          </a:xfrm>
          <a:prstGeom prst="rect">
            <a:avLst/>
          </a:prstGeom>
          <a:solidFill>
            <a:srgbClr val="1C7293"/>
          </a:solidFill>
          <a:ln w="12700">
            <a:solidFill>
              <a:srgbClr val="333333"/>
            </a:solidFill>
            <a:prstDash val="solid"/>
          </a:ln>
        </p:spPr>
      </p:sp>
      <p:sp>
        <p:nvSpPr>
          <p:cNvPr id="22" name="Shape 20"/>
          <p:cNvSpPr/>
          <p:nvPr/>
        </p:nvSpPr>
        <p:spPr>
          <a:xfrm>
            <a:off x="768096" y="5111496"/>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51114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937760"/>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If the primary airway plan fails, activate 'Code D' for help and attempt rescue with any of the three devices (tracheal tube, SGA, or face mask) without hierarchy until SpO2 remains ≥95%.</a:t>
            </a:r>
            <a:endParaRPr lang="en-US" sz="1150" dirty="0"/>
          </a:p>
        </p:txBody>
      </p:sp>
      <p:sp>
        <p:nvSpPr>
          <p:cNvPr id="25" name="Text 2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26" name="Text 2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077716"/>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Use videolaryngoscopy routinely for airway management</a:t>
            </a:r>
            <a:endParaRPr lang="en-US" sz="1400" dirty="0"/>
          </a:p>
        </p:txBody>
      </p:sp>
      <p:sp>
        <p:nvSpPr>
          <p:cNvPr id="7" name="Text 5"/>
          <p:cNvSpPr/>
          <p:nvPr/>
        </p:nvSpPr>
        <p:spPr>
          <a:xfrm>
            <a:off x="749808" y="2388108"/>
            <a:ext cx="2247824" cy="2933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personalized medicine 2023</a:t>
            </a:r>
            <a:endParaRPr lang="en-US" sz="1150" dirty="0"/>
          </a:p>
        </p:txBody>
      </p:sp>
      <p:sp>
        <p:nvSpPr>
          <p:cNvPr id="8" name="Shape 6"/>
          <p:cNvSpPr/>
          <p:nvPr/>
        </p:nvSpPr>
        <p:spPr>
          <a:xfrm>
            <a:off x="3381680" y="1463040"/>
            <a:ext cx="2613584" cy="4077716"/>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Consider videolaryngoscopy or fiberoptic bronchoscopy for difficult intubation</a:t>
            </a:r>
            <a:endParaRPr lang="en-US" sz="1400" dirty="0"/>
          </a:p>
        </p:txBody>
      </p:sp>
      <p:sp>
        <p:nvSpPr>
          <p:cNvPr id="11" name="Text 9"/>
          <p:cNvSpPr/>
          <p:nvPr/>
        </p:nvSpPr>
        <p:spPr>
          <a:xfrm>
            <a:off x="3564560"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analgesia and critical care 2025</a:t>
            </a:r>
            <a:endParaRPr lang="en-US" sz="1150" dirty="0"/>
          </a:p>
        </p:txBody>
      </p:sp>
      <p:sp>
        <p:nvSpPr>
          <p:cNvPr id="12" name="Shape 10"/>
          <p:cNvSpPr/>
          <p:nvPr/>
        </p:nvSpPr>
        <p:spPr>
          <a:xfrm>
            <a:off x="6196432" y="1463040"/>
            <a:ext cx="2613584" cy="4077716"/>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Combine videolaryngoscopy and BIE for rescue intubation</a:t>
            </a:r>
            <a:endParaRPr lang="en-US" sz="1400" dirty="0"/>
          </a:p>
        </p:txBody>
      </p:sp>
      <p:sp>
        <p:nvSpPr>
          <p:cNvPr id="15" name="Text 13"/>
          <p:cNvSpPr/>
          <p:nvPr/>
        </p:nvSpPr>
        <p:spPr>
          <a:xfrm>
            <a:off x="6379312" y="2388108"/>
            <a:ext cx="2247824" cy="2933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Acta clinica Croatica 2023</a:t>
            </a:r>
            <a:endParaRPr lang="en-US" sz="1150" dirty="0"/>
          </a:p>
        </p:txBody>
      </p:sp>
      <p:sp>
        <p:nvSpPr>
          <p:cNvPr id="16" name="Shape 14"/>
          <p:cNvSpPr/>
          <p:nvPr/>
        </p:nvSpPr>
        <p:spPr>
          <a:xfrm>
            <a:off x="9011183" y="1463040"/>
            <a:ext cx="2613584" cy="4077716"/>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Failed primary airway: Code D, rescue device until SpO2 ≥95%</a:t>
            </a:r>
            <a:endParaRPr lang="en-US" sz="1400" dirty="0"/>
          </a:p>
        </p:txBody>
      </p:sp>
      <p:sp>
        <p:nvSpPr>
          <p:cNvPr id="19" name="Text 17"/>
          <p:cNvSpPr/>
          <p:nvPr/>
        </p:nvSpPr>
        <p:spPr>
          <a:xfrm>
            <a:off x="9194063" y="2388108"/>
            <a:ext cx="2247824" cy="2933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Indian journal of anaesthesia 2025</a:t>
            </a:r>
            <a:endParaRPr lang="en-US" sz="1150" dirty="0"/>
          </a:p>
        </p:txBody>
      </p:sp>
      <p:sp>
        <p:nvSpPr>
          <p:cNvPr id="20" name="Shape 18"/>
          <p:cNvSpPr/>
          <p:nvPr/>
        </p:nvSpPr>
        <p:spPr>
          <a:xfrm>
            <a:off x="566928" y="5540756"/>
            <a:ext cx="11057839" cy="604012"/>
          </a:xfrm>
          <a:prstGeom prst="roundRect">
            <a:avLst>
              <a:gd name="adj" fmla="val 7569"/>
            </a:avLst>
          </a:prstGeom>
          <a:solidFill>
            <a:srgbClr val="12233F"/>
          </a:solidFill>
          <a:ln w="12700">
            <a:solidFill>
              <a:srgbClr val="333333"/>
            </a:solidFill>
            <a:prstDash val="solid"/>
          </a:ln>
        </p:spPr>
      </p:sp>
      <p:sp>
        <p:nvSpPr>
          <p:cNvPr id="21" name="Text 19"/>
          <p:cNvSpPr/>
          <p:nvPr/>
        </p:nvSpPr>
        <p:spPr>
          <a:xfrm>
            <a:off x="841248" y="5632196"/>
            <a:ext cx="10509199" cy="42113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Use videolaryngoscopy first-line; if it fails sequentially with other tools, activate Code D and use any device to maintain oxygenation.</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plan if you cannot ventilate with a bag-valve mask?</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 you assess for a potentially difficult airway before induction?</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the key steps in the ASA difficult airway algorithm?</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When would you consider using a video laryngoscope versus a direct laryngoscope?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After induction in a patient with a short thyromental distance and limited neck extension, direct laryngoscopy yields a grade 3 view and mask ventilation is becoming difficult.</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DEVICE trial of 1,417 critically ill adults undergoing tracheal intubation, what was the rate of successful intubation on the first attempt with video versus direct laryngoscopy?</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85.1% versus 70.8%</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70.8% versus 85.1%</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92.3% versus 88.1%</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85.1% versus 82.0%</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 85.1% versus 70.8%</a:t>
            </a:r>
            <a:endParaRPr lang="en-US" sz="2700" dirty="0"/>
          </a:p>
        </p:txBody>
      </p:sp>
      <p:sp>
        <p:nvSpPr>
          <p:cNvPr id="4" name="Shape 2"/>
          <p:cNvSpPr/>
          <p:nvPr/>
        </p:nvSpPr>
        <p:spPr>
          <a:xfrm>
            <a:off x="566928" y="1463040"/>
            <a:ext cx="5464912" cy="1563624"/>
          </a:xfrm>
          <a:prstGeom prst="roundRect">
            <a:avLst>
              <a:gd name="adj" fmla="val 3509"/>
            </a:avLst>
          </a:prstGeom>
          <a:solidFill>
            <a:srgbClr val="EDF4EF"/>
          </a:solidFill>
          <a:ln w="12700">
            <a:solidFill>
              <a:srgbClr val="EDF4EF"/>
            </a:solidFill>
            <a:prstDash val="solid"/>
          </a:ln>
        </p:spPr>
      </p:sp>
      <p:sp>
        <p:nvSpPr>
          <p:cNvPr id="5" name="Shape 3"/>
          <p:cNvSpPr/>
          <p:nvPr/>
        </p:nvSpPr>
        <p:spPr>
          <a:xfrm>
            <a:off x="566928" y="1517904"/>
            <a:ext cx="41148" cy="1453896"/>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85.1% versus 70.8%</a:t>
            </a:r>
            <a:endParaRPr lang="en-US" sz="1150" dirty="0"/>
          </a:p>
        </p:txBody>
      </p:sp>
      <p:sp>
        <p:nvSpPr>
          <p:cNvPr id="8" name="Shape 6"/>
          <p:cNvSpPr/>
          <p:nvPr/>
        </p:nvSpPr>
        <p:spPr>
          <a:xfrm>
            <a:off x="6159856" y="1463040"/>
            <a:ext cx="5464912" cy="1563624"/>
          </a:xfrm>
          <a:prstGeom prst="roundRect">
            <a:avLst>
              <a:gd name="adj" fmla="val 3509"/>
            </a:avLst>
          </a:prstGeom>
          <a:solidFill>
            <a:srgbClr val="F4F6F8"/>
          </a:solidFill>
          <a:ln w="12700">
            <a:solidFill>
              <a:srgbClr val="F4F6F8"/>
            </a:solidFill>
            <a:prstDash val="solid"/>
          </a:ln>
        </p:spPr>
      </p:sp>
      <p:sp>
        <p:nvSpPr>
          <p:cNvPr id="9" name="Shape 7"/>
          <p:cNvSpPr/>
          <p:nvPr/>
        </p:nvSpPr>
        <p:spPr>
          <a:xfrm>
            <a:off x="6159856" y="1517904"/>
            <a:ext cx="41148" cy="1453896"/>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70.8% versus 85.1%</a:t>
            </a:r>
            <a:endParaRPr lang="en-US" sz="1150" dirty="0"/>
          </a:p>
        </p:txBody>
      </p:sp>
      <p:sp>
        <p:nvSpPr>
          <p:cNvPr id="12" name="Shape 10"/>
          <p:cNvSpPr/>
          <p:nvPr/>
        </p:nvSpPr>
        <p:spPr>
          <a:xfrm>
            <a:off x="566928" y="3154680"/>
            <a:ext cx="5464912" cy="1563624"/>
          </a:xfrm>
          <a:prstGeom prst="roundRect">
            <a:avLst>
              <a:gd name="adj" fmla="val 3509"/>
            </a:avLst>
          </a:prstGeom>
          <a:solidFill>
            <a:srgbClr val="F4F6F8"/>
          </a:solidFill>
          <a:ln w="12700">
            <a:solidFill>
              <a:srgbClr val="F4F6F8"/>
            </a:solidFill>
            <a:prstDash val="solid"/>
          </a:ln>
        </p:spPr>
      </p:sp>
      <p:sp>
        <p:nvSpPr>
          <p:cNvPr id="13" name="Shape 11"/>
          <p:cNvSpPr/>
          <p:nvPr/>
        </p:nvSpPr>
        <p:spPr>
          <a:xfrm>
            <a:off x="566928" y="3209544"/>
            <a:ext cx="41148" cy="1453896"/>
          </a:xfrm>
          <a:prstGeom prst="rect">
            <a:avLst/>
          </a:prstGeom>
          <a:solidFill>
            <a:srgbClr val="1C7293"/>
          </a:solidFill>
          <a:ln w="12700">
            <a:solidFill>
              <a:srgbClr val="333333"/>
            </a:solidFill>
            <a:prstDash val="solid"/>
          </a:ln>
        </p:spPr>
      </p:sp>
      <p:sp>
        <p:nvSpPr>
          <p:cNvPr id="14" name="Text 12"/>
          <p:cNvSpPr/>
          <p:nvPr/>
        </p:nvSpPr>
        <p:spPr>
          <a:xfrm>
            <a:off x="786384" y="328269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53872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92.3% versus 88.1%</a:t>
            </a:r>
            <a:endParaRPr lang="en-US" sz="1150" dirty="0"/>
          </a:p>
        </p:txBody>
      </p:sp>
      <p:sp>
        <p:nvSpPr>
          <p:cNvPr id="16" name="Shape 14"/>
          <p:cNvSpPr/>
          <p:nvPr/>
        </p:nvSpPr>
        <p:spPr>
          <a:xfrm>
            <a:off x="6159856" y="3154680"/>
            <a:ext cx="5464912" cy="1563624"/>
          </a:xfrm>
          <a:prstGeom prst="roundRect">
            <a:avLst>
              <a:gd name="adj" fmla="val 3509"/>
            </a:avLst>
          </a:prstGeom>
          <a:solidFill>
            <a:srgbClr val="F4F6F8"/>
          </a:solidFill>
          <a:ln w="12700">
            <a:solidFill>
              <a:srgbClr val="F4F6F8"/>
            </a:solidFill>
            <a:prstDash val="solid"/>
          </a:ln>
        </p:spPr>
      </p:sp>
      <p:sp>
        <p:nvSpPr>
          <p:cNvPr id="17" name="Shape 15"/>
          <p:cNvSpPr/>
          <p:nvPr/>
        </p:nvSpPr>
        <p:spPr>
          <a:xfrm>
            <a:off x="6159856" y="3209544"/>
            <a:ext cx="41148" cy="1453896"/>
          </a:xfrm>
          <a:prstGeom prst="rect">
            <a:avLst/>
          </a:prstGeom>
          <a:solidFill>
            <a:srgbClr val="1C7293"/>
          </a:solidFill>
          <a:ln w="12700">
            <a:solidFill>
              <a:srgbClr val="333333"/>
            </a:solidFill>
            <a:prstDash val="solid"/>
          </a:ln>
        </p:spPr>
      </p:sp>
      <p:sp>
        <p:nvSpPr>
          <p:cNvPr id="18" name="Text 16"/>
          <p:cNvSpPr/>
          <p:nvPr/>
        </p:nvSpPr>
        <p:spPr>
          <a:xfrm>
            <a:off x="6379312" y="328269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53872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85.1% versus 82.0%</a:t>
            </a:r>
            <a:endParaRPr lang="en-US" sz="1150" dirty="0"/>
          </a:p>
        </p:txBody>
      </p:sp>
      <p:sp>
        <p:nvSpPr>
          <p:cNvPr id="20" name="Shape 18"/>
          <p:cNvSpPr/>
          <p:nvPr/>
        </p:nvSpPr>
        <p:spPr>
          <a:xfrm>
            <a:off x="566928" y="4901184"/>
            <a:ext cx="11057839" cy="749808"/>
          </a:xfrm>
          <a:prstGeom prst="roundRect">
            <a:avLst>
              <a:gd name="adj" fmla="val 6098"/>
            </a:avLst>
          </a:prstGeom>
          <a:solidFill>
            <a:srgbClr val="12233F"/>
          </a:solidFill>
          <a:ln w="12700">
            <a:solidFill>
              <a:srgbClr val="333333"/>
            </a:solidFill>
            <a:prstDash val="solid"/>
          </a:ln>
        </p:spPr>
      </p:sp>
      <p:sp>
        <p:nvSpPr>
          <p:cNvPr id="21" name="Text 19"/>
          <p:cNvSpPr/>
          <p:nvPr/>
        </p:nvSpPr>
        <p:spPr>
          <a:xfrm>
            <a:off x="841248" y="4992624"/>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An absolute risk difference of 14.3 percentage points (95% CI 9.9 to 18.7). The trial was stopped for efficacy at its single preplanned interim analysis, and 91.5% of intubations were performed by an emergency medicine resident or critical care fellow.</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DEVICE trial, NEJM 2023 · PMID 37326325</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DEVICE showed a large advantage in first-attempt success for video laryngoscopy. What happened to severe complications, and what does the combination of those two results actually mean?</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Severe complications were essentially identical: 21.4% in the video group versus 20.9% in the direct group, an absolute risk difference of 0.5 percentage points with a confidence interval spanning zero. Safety outcomes including oesophageal intubation, dental injury and aspiration were also similar. So the benefit is in getting the tube on the first attempt, not in making the intubation itself safer once things go badly. First-pass success is worth having on its own terms, but the trial does not license a claim that video laryngoscopy prevents peri-intubation deterioration.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trial can move a process measure convincingly and leave the patient-centred harm unchanged. Both halves belong in the teaching.</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DEVICE trial, NEJM 2023 · PMID 37326325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Who performed the intubations in DEVICE, and why does that detail matter when you generalise the result to your own practice?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91.5% of intubations were performed by an emergency medicine resident or a critical care fellow — that is, by operators still in training. The trial was conducted in 17 emergency departments and ICUs among critically ill adults. That makes the finding most directly applicable to trainees intubating critically ill patients in those settings, and it leaves genuinely open how much of the 14-point advantage would persist for an experienced anaesthetist intubating an elective patient in theatre, where baseline first-pass success is already high.</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operator and the setting are part of the result. A large effect measured in training hands may shrink in experienced ones simply because the ceiling is closer.</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DEVICE trial, NEJM 2023 · PMID 37326325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Airway Management: The Current Role of Videolaryngoscopy, Journal of personalized medicine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37763095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Difficult airway management in adults: Insights from an observational cohort study on the use of videolaryngoscopy and fiberoptic bronchoscopy in a direct laryngoscopy-based practice, Journal of anesthesia, analgesia and critical care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41068968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COMBINED USE OF VIDEOLARYNGOSCOPE AND BONFILS INTUBATION ENDOSCOPE AS RESCUE OPTION FOR DIFFICULT AIRWAY MANAGEMENT: A CASE REPORT, Acta clinica Croatica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38746612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All India Difficult Airway Association 2025 Guidelines for the management of unanticipated difficult airway in adults under general anaesthesia, Indian journal of anaesthesia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41293142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DEVICE trial, NEJM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37326325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2022 ASA Practice Guidelines for Management of the Difficult Airway, Anesthesiology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34762729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DAS guidelines for awake tracheal intubation in adults, Anaesthesia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31729018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Cochrane review, videolaryngoscopy versus direct laryngoscopy,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35373840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Time to oxygenation for cannula and scalpel front-of-neck access, Anaesthesia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31165475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Emergency front-of-neck access scoping review, Resusc Plus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38716381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Declining incidence of awake tracheal intubation, Can J Anaesth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36289151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Prospective cohort of awake fibreoptic intubation practice, Anaesthesia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28654138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Use videolaryngoscopy first-line; if it fails sequentially with other tools, activate Code D and use any device to maintain oxygenation.</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Videolaryngoscopy should be incorporated as a first-intention technique into routine clinical practice for airway management, not just as a rescue device.</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749808">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personalized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Use videolaryngoscopy routinely for airway management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analgesia and critical care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Consider videolaryngoscopy or fiberoptic bronchoscopy for difficult intubation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Acta clinica Croatica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Combine videolaryngoscopy and BIE for rescue intubation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Indian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Failed primary airway: Code D, rescue device until SpO2 ≥95%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4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Video laryngoscopy raised first-attempt success without changing complications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First pass is the outcome that matters; the complication rate is why.</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14.3-point absolute gain in first-attempt success, with severe complications essentially unchanged — the benefit is in getting the tube first time, not in a safer intubation once it goes badly.</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DEVICE trial, NEJM 2023 · PMID 37326325</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PERSONALIZED MEDICINE 2023</a:t>
            </a:r>
            <a:endParaRPr lang="en-US" sz="900" dirty="0"/>
          </a:p>
        </p:txBody>
      </p:sp>
      <p:sp>
        <p:nvSpPr>
          <p:cNvPr id="8" name="Text 6"/>
          <p:cNvSpPr/>
          <p:nvPr/>
        </p:nvSpPr>
        <p:spPr>
          <a:xfrm>
            <a:off x="749808"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Use videolaryngoscopy routinely for airway management</a:t>
            </a:r>
            <a:endParaRPr lang="en-US" sz="1400" dirty="0"/>
          </a:p>
        </p:txBody>
      </p:sp>
      <p:sp>
        <p:nvSpPr>
          <p:cNvPr id="9" name="Text 7"/>
          <p:cNvSpPr/>
          <p:nvPr/>
        </p:nvSpPr>
        <p:spPr>
          <a:xfrm>
            <a:off x="749808"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Videolaryngoscopy should be incorporated as a first-intention technique into routine clinical practice for airway management, not just as a rescue…</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ANALGESIA AND CRITICAL CARE 2025</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Consider videolaryngoscopy or fiberoptic bronchoscopy for difficult intubation</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For anticipated difficult intubation or cervical pathology, consider using videolaryngoscopy or fiberoptic bronchoscopy instead of direct…</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ACTA CLINICA CROATICA 2023</a:t>
            </a:r>
            <a:endParaRPr lang="en-US" sz="900" dirty="0"/>
          </a:p>
        </p:txBody>
      </p:sp>
      <p:sp>
        <p:nvSpPr>
          <p:cNvPr id="18" name="Text 16"/>
          <p:cNvSpPr/>
          <p:nvPr/>
        </p:nvSpPr>
        <p:spPr>
          <a:xfrm>
            <a:off x="6379312"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Combine videolaryngoscopy and BIE for rescue intubation</a:t>
            </a:r>
            <a:endParaRPr lang="en-US" sz="1400" dirty="0"/>
          </a:p>
        </p:txBody>
      </p:sp>
      <p:sp>
        <p:nvSpPr>
          <p:cNvPr id="19" name="Text 17"/>
          <p:cNvSpPr/>
          <p:nvPr/>
        </p:nvSpPr>
        <p:spPr>
          <a:xfrm>
            <a:off x="6379312"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When direct laryngoscopy, videolaryngoscopy</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INDIAN JOURNAL OF ANAESTHESIA 2025</a:t>
            </a:r>
            <a:endParaRPr lang="en-US" sz="900" dirty="0"/>
          </a:p>
        </p:txBody>
      </p:sp>
      <p:sp>
        <p:nvSpPr>
          <p:cNvPr id="23" name="Text 21"/>
          <p:cNvSpPr/>
          <p:nvPr/>
        </p:nvSpPr>
        <p:spPr>
          <a:xfrm>
            <a:off x="9194063"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Failed primary airway: Code D, rescue device until SpO2 ≥95%</a:t>
            </a:r>
            <a:endParaRPr lang="en-US" sz="1400" dirty="0"/>
          </a:p>
        </p:txBody>
      </p:sp>
      <p:sp>
        <p:nvSpPr>
          <p:cNvPr id="24" name="Text 22"/>
          <p:cNvSpPr/>
          <p:nvPr/>
        </p:nvSpPr>
        <p:spPr>
          <a:xfrm>
            <a:off x="9194063"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If the primary airway plan fails, activate 'Code D' for help and attempt rescue with any of the three devices (tracheal tube, SGA, or face mask)…</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Use videolaryngoscopy routinely for airway management</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Journal of personalized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Videolaryngoscopy should be incorporated as a first-intention technique into routine clinical practice for airway management, not just as a rescue device.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Airway Management: The Current Role of Videolaryngoscopy, Journal of personalized medicine 2023 · PMID 37763095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Consider videolaryngoscopy or fiberoptic bronchoscopy for difficult intubation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analgesia and critical care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For anticipated difficult intubation or cervical pathology, consider using videolaryngoscopy or fiberoptic bronchoscopy instead of direct laryngoscopy.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Difficult airway management in adults: Insights from an observational cohort study on the use of videolaryngoscopy and fiberoptic bronchoscopy in a direct laryngoscopy-based practice, Journal of anesthesia, analgesia and critical care 2025 · PMID 41068968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Combine videolaryngoscopy and BIE for rescue intubation</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Acta clinica Croatica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When direct laryngoscopy, videolaryngoscopy, and a Bonfils intubation endoscope (BIE) fail sequentially, combining videolaryngoscopy with BIE can be used as a rescue technique for endotracheal tube guidance.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COMBINED USE OF VIDEOLARYNGOSCOPE AND BONFILS INTUBATION ENDOSCOPE AS RESCUE OPTION FOR DIFFICULT AIRWAY MANAGEMENT: A CASE REPORT, Acta clinica Croatica 2023 · PMID 38746612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Difficult Airway Management</dc:title>
  <dc:subject>Intraoperative teaching</dc:subject>
  <dc:creator>Intraop Teaching Companion</dc:creator>
  <cp:lastModifiedBy>Intraop Teaching Companion</cp:lastModifiedBy>
  <cp:revision>1</cp:revision>
  <dcterms:created xsi:type="dcterms:W3CDTF">2026-07-29T07:10:51Z</dcterms:created>
  <dcterms:modified xsi:type="dcterms:W3CDTF">2026-07-29T07:10:51Z</dcterms:modified>
</cp:coreProperties>
</file>