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charts/chart2.xml" ContentType="application/vnd.openxmlformats-officedocument.drawingml.chart+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Presenting feature</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Sheet1!$A$2:$A$7</c:f>
              <c:multiLvlStrCache>
                <c:ptCount val="6"/>
                <c:lvl>
                  <c:pt idx="0">
                    <c:v>Hypotension</c:v>
                  </c:pt>
                  <c:pt idx="1">
                    <c:v>Bronchospasm</c:v>
                  </c:pt>
                  <c:pt idx="2">
                    <c:v>Tachycardia</c:v>
                  </c:pt>
                  <c:pt idx="3">
                    <c:v>Desaturation</c:v>
                  </c:pt>
                  <c:pt idx="4">
                    <c:v>Bradycardia</c:v>
                  </c:pt>
                  <c:pt idx="5">
                    <c:v>Capnography loss</c:v>
                  </c:pt>
                </c:lvl>
              </c:multiLvlStrCache>
            </c:multiLvlStrRef>
          </c:cat>
          <c:val>
            <c:numRef>
              <c:f>Sheet1!$B$2:$B$7</c:f>
              <c:numCache>
                <c:formatCode>General</c:formatCode>
                <c:ptCount val="6"/>
                <c:pt idx="0">
                  <c:v>46</c:v>
                </c:pt>
                <c:pt idx="1">
                  <c:v>18</c:v>
                </c:pt>
                <c:pt idx="2">
                  <c:v>9.8</c:v>
                </c:pt>
                <c:pt idx="3">
                  <c:v>4.7</c:v>
                </c:pt>
                <c:pt idx="4">
                  <c:v>3</c:v>
                </c:pt>
                <c:pt idx="5">
                  <c:v>2.3</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cases (presenting feature)</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Hypotension, in 46% of cases. Hypotension 46%, bronchospasm 18%, tachycardia 9.8%, desaturation 4.7%, bradycardia 3%, lost capnography trace 2.3%. Every patient in the audit was hypotensive at some point during the episode. Cutaneous signs are not how this announces itself under anaesthesia. [NAP6, Br J Anaesth 2018]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Of 199 identified culprit agents, antibiotics accounted for 94, neuromuscular blocking agents 65, chlorhexidine 18 and Patent Blue dye 9. The estimated incidence was approximately 1 in 10,000 anaesthetics, though the authors note the true incidence may be around 70% higher because of reporting delays and incomplete data.. Antibiotics were the leading identified culprit in this audit, ahead of neuromuscular blocking agents. Teicoplanin was only 12% of antibiotic exposures but caused 38% of antibiotic-induced anaphylaxis. [NAP6, Br J Anaesth 2018]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Poor outcomes were associated with higher ASA grade, obesity, and treatment with beta blockers or ACE inhibitors. Pulseless electrical activity was the usual type of cardiac arrest, often with bradycardia, and there were 10 deaths and 40 cardiac arrests among 266 reports. The implication for management is that you should expect PEA with bradycardia rather than a shockable rhythm, and that the audit found worse outcomes among patients on beta blockers or ACE inhibitors, among those with higher ASA grade, and among those with obesity.. NAP6 reports these as associations with poor outcome, not as a tested mechanism or treatment strategy. Expect PEA with bradycardia rather than a shockable rhythm. [NAP6, Br J Anaesth 2018]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RESPIRATORY SYSTEM</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Perioperative Anaphylaxis</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Physiology: Lung Functions and Cellular Processes · Perioperative Smoking</a:t>
            </a:r>
            <a:endParaRPr lang="en-US" sz="1050" dirty="0"/>
          </a:p>
        </p:txBody>
      </p:sp>
      <p:sp>
        <p:nvSpPr>
          <p:cNvPr id="8" name="Text 6"/>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Pediatric perioperative anaphylaxis: Main triggers are drugs</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Paediatric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pediatric patients, antibiotics, neuromuscular blocking agents, and opioid analgesics are the main triggers for perioperative anaphylaxis.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Perioperative anaphylaxis in children: A report from the Wake-Up Safe collaborative, Paediatric anaesthesia 2021 · PMID 33141983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841248"/>
          </a:xfrm>
          <a:prstGeom prst="roundRect">
            <a:avLst>
              <a:gd name="adj" fmla="val 6522"/>
            </a:avLst>
          </a:prstGeom>
          <a:solidFill>
            <a:srgbClr val="F4F6F8"/>
          </a:solidFill>
          <a:ln w="12700">
            <a:solidFill>
              <a:srgbClr val="F4F6F8"/>
            </a:solidFill>
            <a:prstDash val="solid"/>
          </a:ln>
        </p:spPr>
      </p:sp>
      <p:sp>
        <p:nvSpPr>
          <p:cNvPr id="6" name="Shape 4"/>
          <p:cNvSpPr/>
          <p:nvPr/>
        </p:nvSpPr>
        <p:spPr>
          <a:xfrm>
            <a:off x="566928" y="1993392"/>
            <a:ext cx="41148" cy="731520"/>
          </a:xfrm>
          <a:prstGeom prst="rect">
            <a:avLst/>
          </a:prstGeom>
          <a:solidFill>
            <a:srgbClr val="1C7293"/>
          </a:solidFill>
          <a:ln w="12700">
            <a:solidFill>
              <a:srgbClr val="333333"/>
            </a:solidFill>
            <a:prstDash val="solid"/>
          </a:ln>
        </p:spPr>
      </p:sp>
      <p:sp>
        <p:nvSpPr>
          <p:cNvPr id="7" name="Shape 5"/>
          <p:cNvSpPr/>
          <p:nvPr/>
        </p:nvSpPr>
        <p:spPr>
          <a:xfrm>
            <a:off x="768096" y="2203704"/>
            <a:ext cx="310896" cy="310896"/>
          </a:xfrm>
          <a:prstGeom prst="ellipse">
            <a:avLst/>
          </a:prstGeom>
          <a:solidFill>
            <a:srgbClr val="1C7293"/>
          </a:solidFill>
          <a:ln w="12700">
            <a:solidFill>
              <a:srgbClr val="333333"/>
            </a:solidFill>
            <a:prstDash val="solid"/>
          </a:ln>
        </p:spPr>
      </p:sp>
      <p:sp>
        <p:nvSpPr>
          <p:cNvPr id="8" name="Text 6"/>
          <p:cNvSpPr/>
          <p:nvPr/>
        </p:nvSpPr>
        <p:spPr>
          <a:xfrm>
            <a:off x="768096" y="220370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Grades III and IV on the Ring and Messmer scale represent life-threatening perioperative immediate hypersensitivity reactions referred to as anaphylaxis.</a:t>
            </a:r>
            <a:endParaRPr lang="en-US" sz="1150" dirty="0"/>
          </a:p>
        </p:txBody>
      </p:sp>
      <p:sp>
        <p:nvSpPr>
          <p:cNvPr id="10" name="Shape 8"/>
          <p:cNvSpPr/>
          <p:nvPr/>
        </p:nvSpPr>
        <p:spPr>
          <a:xfrm>
            <a:off x="566928" y="2907792"/>
            <a:ext cx="11057839" cy="841248"/>
          </a:xfrm>
          <a:prstGeom prst="roundRect">
            <a:avLst>
              <a:gd name="adj" fmla="val 6522"/>
            </a:avLst>
          </a:prstGeom>
          <a:solidFill>
            <a:srgbClr val="F4F6F8"/>
          </a:solidFill>
          <a:ln w="12700">
            <a:solidFill>
              <a:srgbClr val="F4F6F8"/>
            </a:solidFill>
            <a:prstDash val="solid"/>
          </a:ln>
        </p:spPr>
      </p:sp>
      <p:sp>
        <p:nvSpPr>
          <p:cNvPr id="11" name="Shape 9"/>
          <p:cNvSpPr/>
          <p:nvPr/>
        </p:nvSpPr>
        <p:spPr>
          <a:xfrm>
            <a:off x="566928" y="2962656"/>
            <a:ext cx="41148" cy="731520"/>
          </a:xfrm>
          <a:prstGeom prst="rect">
            <a:avLst/>
          </a:prstGeom>
          <a:solidFill>
            <a:srgbClr val="1C7293"/>
          </a:solidFill>
          <a:ln w="12700">
            <a:solidFill>
              <a:srgbClr val="333333"/>
            </a:solidFill>
            <a:prstDash val="solid"/>
          </a:ln>
        </p:spPr>
      </p:sp>
      <p:sp>
        <p:nvSpPr>
          <p:cNvPr id="12" name="Shape 10"/>
          <p:cNvSpPr/>
          <p:nvPr/>
        </p:nvSpPr>
        <p:spPr>
          <a:xfrm>
            <a:off x="768096" y="3172968"/>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317296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999232"/>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Perioperative anaphylaxis is often caused by medications used in anesthesia and surgery, making diagnosis challenging due to the unique environment and multiple substances involved.</a:t>
            </a:r>
            <a:endParaRPr lang="en-US" sz="1150" dirty="0"/>
          </a:p>
        </p:txBody>
      </p:sp>
      <p:sp>
        <p:nvSpPr>
          <p:cNvPr id="15" name="Shape 13"/>
          <p:cNvSpPr/>
          <p:nvPr/>
        </p:nvSpPr>
        <p:spPr>
          <a:xfrm>
            <a:off x="566928" y="3877056"/>
            <a:ext cx="11057839" cy="841248"/>
          </a:xfrm>
          <a:prstGeom prst="roundRect">
            <a:avLst>
              <a:gd name="adj" fmla="val 6522"/>
            </a:avLst>
          </a:prstGeom>
          <a:solidFill>
            <a:srgbClr val="F4F6F8"/>
          </a:solidFill>
          <a:ln w="12700">
            <a:solidFill>
              <a:srgbClr val="F4F6F8"/>
            </a:solidFill>
            <a:prstDash val="solid"/>
          </a:ln>
        </p:spPr>
      </p:sp>
      <p:sp>
        <p:nvSpPr>
          <p:cNvPr id="16" name="Shape 14"/>
          <p:cNvSpPr/>
          <p:nvPr/>
        </p:nvSpPr>
        <p:spPr>
          <a:xfrm>
            <a:off x="566928" y="3931920"/>
            <a:ext cx="41148" cy="731520"/>
          </a:xfrm>
          <a:prstGeom prst="rect">
            <a:avLst/>
          </a:prstGeom>
          <a:solidFill>
            <a:srgbClr val="1C7293"/>
          </a:solidFill>
          <a:ln w="12700">
            <a:solidFill>
              <a:srgbClr val="333333"/>
            </a:solidFill>
            <a:prstDash val="solid"/>
          </a:ln>
        </p:spPr>
      </p:sp>
      <p:sp>
        <p:nvSpPr>
          <p:cNvPr id="17" name="Shape 15"/>
          <p:cNvSpPr/>
          <p:nvPr/>
        </p:nvSpPr>
        <p:spPr>
          <a:xfrm>
            <a:off x="768096" y="4142232"/>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414223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968496"/>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Epinephrine should be rapidly injected for suspected perioperative anaphylaxis, alongside intravenous fluids.</a:t>
            </a:r>
            <a:endParaRPr lang="en-US" sz="1150" dirty="0"/>
          </a:p>
        </p:txBody>
      </p:sp>
      <p:sp>
        <p:nvSpPr>
          <p:cNvPr id="20" name="Shape 18"/>
          <p:cNvSpPr/>
          <p:nvPr/>
        </p:nvSpPr>
        <p:spPr>
          <a:xfrm>
            <a:off x="566928" y="4846320"/>
            <a:ext cx="11057839" cy="841248"/>
          </a:xfrm>
          <a:prstGeom prst="roundRect">
            <a:avLst>
              <a:gd name="adj" fmla="val 6522"/>
            </a:avLst>
          </a:prstGeom>
          <a:solidFill>
            <a:srgbClr val="F4F6F8"/>
          </a:solidFill>
          <a:ln w="12700">
            <a:solidFill>
              <a:srgbClr val="F4F6F8"/>
            </a:solidFill>
            <a:prstDash val="solid"/>
          </a:ln>
        </p:spPr>
      </p:sp>
      <p:sp>
        <p:nvSpPr>
          <p:cNvPr id="21" name="Shape 19"/>
          <p:cNvSpPr/>
          <p:nvPr/>
        </p:nvSpPr>
        <p:spPr>
          <a:xfrm>
            <a:off x="566928" y="4901184"/>
            <a:ext cx="41148" cy="731520"/>
          </a:xfrm>
          <a:prstGeom prst="rect">
            <a:avLst/>
          </a:prstGeom>
          <a:solidFill>
            <a:srgbClr val="1C7293"/>
          </a:solidFill>
          <a:ln w="12700">
            <a:solidFill>
              <a:srgbClr val="333333"/>
            </a:solidFill>
            <a:prstDash val="solid"/>
          </a:ln>
        </p:spPr>
      </p:sp>
      <p:sp>
        <p:nvSpPr>
          <p:cNvPr id="22" name="Shape 20"/>
          <p:cNvSpPr/>
          <p:nvPr/>
        </p:nvSpPr>
        <p:spPr>
          <a:xfrm>
            <a:off x="768096" y="5111496"/>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51114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937760"/>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pediatric patients, antibiotics, neuromuscular blocking agents, and opioid analgesics are the main triggers for perioperative anaphylaxis.</a:t>
            </a:r>
            <a:endParaRPr lang="en-US" sz="1150" dirty="0"/>
          </a:p>
        </p:txBody>
      </p:sp>
      <p:sp>
        <p:nvSpPr>
          <p:cNvPr id="25" name="Text 2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26" name="Text 2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Grades III/IV are life-threatening anaphylaxis</a:t>
            </a:r>
            <a:endParaRPr lang="en-US" sz="1400" dirty="0"/>
          </a:p>
        </p:txBody>
      </p:sp>
      <p:sp>
        <p:nvSpPr>
          <p:cNvPr id="7" name="Text 5"/>
          <p:cNvSpPr/>
          <p:nvPr/>
        </p:nvSpPr>
        <p:spPr>
          <a:xfrm>
            <a:off x="749808" y="2171192"/>
            <a:ext cx="2247824" cy="318719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Current allergy and asthma reports 2015</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Perioperative anaphylaxis: Diagnosis challenged by environment/medications</a:t>
            </a:r>
            <a:endParaRPr lang="en-US" sz="1400" dirty="0"/>
          </a:p>
        </p:txBody>
      </p:sp>
      <p:sp>
        <p:nvSpPr>
          <p:cNvPr id="11" name="Text 9"/>
          <p:cNvSpPr/>
          <p:nvPr/>
        </p:nvSpPr>
        <p:spPr>
          <a:xfrm>
            <a:off x="3564560" y="2388108"/>
            <a:ext cx="2247824" cy="2970276"/>
          </a:xfrm>
          <a:prstGeom prst="rect">
            <a:avLst/>
          </a:prstGeom>
          <a:noFill/>
          <a:ln/>
        </p:spPr>
        <p:txBody>
          <a:bodyPr wrap="square" rtlCol="0" anchor="t">
            <a:normAutofit/>
          </a:bodyPr>
          <a:lstStyle/>
          <a:p>
            <a:pPr indent="0" marL="0">
              <a:buNone/>
            </a:pP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Inject epinephrine rapidly for suspected perioperative anaphylaxis</a:t>
            </a:r>
            <a:endParaRPr lang="en-US" sz="1400" dirty="0"/>
          </a:p>
        </p:txBody>
      </p:sp>
      <p:sp>
        <p:nvSpPr>
          <p:cNvPr id="15" name="Text 13"/>
          <p:cNvSpPr/>
          <p:nvPr/>
        </p:nvSpPr>
        <p:spPr>
          <a:xfrm>
            <a:off x="6379312"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Der Anaesthesist 2020</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Pediatric perioperative anaphylaxis: Main triggers are drugs</a:t>
            </a:r>
            <a:endParaRPr lang="en-US" sz="1400" dirty="0"/>
          </a:p>
        </p:txBody>
      </p:sp>
      <p:sp>
        <p:nvSpPr>
          <p:cNvPr id="19" name="Text 17"/>
          <p:cNvSpPr/>
          <p:nvPr/>
        </p:nvSpPr>
        <p:spPr>
          <a:xfrm>
            <a:off x="9194063"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Paediatric anaesthesia 2021</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For suspected perioperative anaphylaxis (Ring &amp; Messmer III/IV), immediately administer epinephrine and IV fluids.</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most common trigger for anaphylaxis during anesthesia?</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the timing of onset typically differentiate between IgE-mediated and non-IgE-mediated reactions?</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hemodynamic changes are characteristic of anaphylaxis that might differ from typical anesthetic responses?</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Besides epinephrine, what other immediate interventions are crucial in managing perioperative anaphylaxis?</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Shortly after induction and rocuronium, the airway pressure rises sharply, the blood pressure falls to 55/30, and a rash is visible on the chest.</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1737360"/>
          </a:xfrm>
          <a:prstGeom prst="roundRect">
            <a:avLst>
              <a:gd name="adj" fmla="val 2632"/>
            </a:avLst>
          </a:prstGeom>
          <a:solidFill>
            <a:srgbClr val="DCE9EF"/>
          </a:solidFill>
          <a:ln w="12700">
            <a:solidFill>
              <a:srgbClr val="333333"/>
            </a:solidFill>
            <a:prstDash val="solid"/>
          </a:ln>
        </p:spPr>
      </p:sp>
      <p:sp>
        <p:nvSpPr>
          <p:cNvPr id="6" name="Shape 4"/>
          <p:cNvSpPr/>
          <p:nvPr/>
        </p:nvSpPr>
        <p:spPr>
          <a:xfrm>
            <a:off x="566928" y="2011680"/>
            <a:ext cx="45720" cy="1591056"/>
          </a:xfrm>
          <a:prstGeom prst="rect">
            <a:avLst/>
          </a:prstGeom>
          <a:solidFill>
            <a:srgbClr val="1C7293"/>
          </a:solidFill>
          <a:ln w="12700">
            <a:solidFill>
              <a:srgbClr val="333333"/>
            </a:solidFill>
            <a:prstDash val="solid"/>
          </a:ln>
        </p:spPr>
      </p:sp>
      <p:sp>
        <p:nvSpPr>
          <p:cNvPr id="7" name="Text 5"/>
          <p:cNvSpPr/>
          <p:nvPr/>
        </p:nvSpPr>
        <p:spPr>
          <a:xfrm>
            <a:off x="950976" y="2084832"/>
            <a:ext cx="10289743" cy="144475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NAP6, the UK national audit of 266 Grade 3-5 perioperative anaphylaxis reports, what was the commonest presenting feature?</a:t>
            </a:r>
            <a:endParaRPr lang="en-US" sz="1800" dirty="0"/>
          </a:p>
        </p:txBody>
      </p:sp>
      <p:sp>
        <p:nvSpPr>
          <p:cNvPr id="8" name="Shape 6"/>
          <p:cNvSpPr/>
          <p:nvPr/>
        </p:nvSpPr>
        <p:spPr>
          <a:xfrm>
            <a:off x="566928" y="3877056"/>
            <a:ext cx="5455768" cy="1060704"/>
          </a:xfrm>
          <a:prstGeom prst="roundRect">
            <a:avLst>
              <a:gd name="adj" fmla="val 5172"/>
            </a:avLst>
          </a:prstGeom>
          <a:solidFill>
            <a:srgbClr val="F4F6F8"/>
          </a:solidFill>
          <a:ln w="12700">
            <a:solidFill>
              <a:srgbClr val="F4F6F8"/>
            </a:solidFill>
            <a:prstDash val="solid"/>
          </a:ln>
        </p:spPr>
      </p:sp>
      <p:sp>
        <p:nvSpPr>
          <p:cNvPr id="9" name="Shape 7"/>
          <p:cNvSpPr/>
          <p:nvPr/>
        </p:nvSpPr>
        <p:spPr>
          <a:xfrm>
            <a:off x="566928" y="3931920"/>
            <a:ext cx="41148" cy="950976"/>
          </a:xfrm>
          <a:prstGeom prst="rect">
            <a:avLst/>
          </a:prstGeom>
          <a:solidFill>
            <a:srgbClr val="1C7293"/>
          </a:solidFill>
          <a:ln w="12700">
            <a:solidFill>
              <a:srgbClr val="333333"/>
            </a:solidFill>
            <a:prstDash val="solid"/>
          </a:ln>
        </p:spPr>
      </p:sp>
      <p:sp>
        <p:nvSpPr>
          <p:cNvPr id="10" name="Text 8"/>
          <p:cNvSpPr/>
          <p:nvPr/>
        </p:nvSpPr>
        <p:spPr>
          <a:xfrm>
            <a:off x="786384"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11" name="Text 9"/>
          <p:cNvSpPr/>
          <p:nvPr/>
        </p:nvSpPr>
        <p:spPr>
          <a:xfrm>
            <a:off x="786384"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Hypotension, in 46% of cases</a:t>
            </a:r>
            <a:endParaRPr lang="en-US" sz="1150" dirty="0"/>
          </a:p>
        </p:txBody>
      </p:sp>
      <p:sp>
        <p:nvSpPr>
          <p:cNvPr id="12" name="Shape 10"/>
          <p:cNvSpPr/>
          <p:nvPr/>
        </p:nvSpPr>
        <p:spPr>
          <a:xfrm>
            <a:off x="6169000" y="3877056"/>
            <a:ext cx="5455768" cy="1060704"/>
          </a:xfrm>
          <a:prstGeom prst="roundRect">
            <a:avLst>
              <a:gd name="adj" fmla="val 5172"/>
            </a:avLst>
          </a:prstGeom>
          <a:solidFill>
            <a:srgbClr val="F4F6F8"/>
          </a:solidFill>
          <a:ln w="12700">
            <a:solidFill>
              <a:srgbClr val="F4F6F8"/>
            </a:solidFill>
            <a:prstDash val="solid"/>
          </a:ln>
        </p:spPr>
      </p:sp>
      <p:sp>
        <p:nvSpPr>
          <p:cNvPr id="13" name="Shape 11"/>
          <p:cNvSpPr/>
          <p:nvPr/>
        </p:nvSpPr>
        <p:spPr>
          <a:xfrm>
            <a:off x="6169000" y="3931920"/>
            <a:ext cx="41148" cy="950976"/>
          </a:xfrm>
          <a:prstGeom prst="rect">
            <a:avLst/>
          </a:prstGeom>
          <a:solidFill>
            <a:srgbClr val="1C7293"/>
          </a:solidFill>
          <a:ln w="12700">
            <a:solidFill>
              <a:srgbClr val="333333"/>
            </a:solidFill>
            <a:prstDash val="solid"/>
          </a:ln>
        </p:spPr>
      </p:sp>
      <p:sp>
        <p:nvSpPr>
          <p:cNvPr id="14" name="Text 12"/>
          <p:cNvSpPr/>
          <p:nvPr/>
        </p:nvSpPr>
        <p:spPr>
          <a:xfrm>
            <a:off x="6388456"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5" name="Text 13"/>
          <p:cNvSpPr/>
          <p:nvPr/>
        </p:nvSpPr>
        <p:spPr>
          <a:xfrm>
            <a:off x="6388456"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Bronchospasm, in 46% of cases</a:t>
            </a:r>
            <a:endParaRPr lang="en-US" sz="1150" dirty="0"/>
          </a:p>
        </p:txBody>
      </p:sp>
      <p:sp>
        <p:nvSpPr>
          <p:cNvPr id="16" name="Shape 14"/>
          <p:cNvSpPr/>
          <p:nvPr/>
        </p:nvSpPr>
        <p:spPr>
          <a:xfrm>
            <a:off x="566928" y="5084064"/>
            <a:ext cx="5455768" cy="1060704"/>
          </a:xfrm>
          <a:prstGeom prst="roundRect">
            <a:avLst>
              <a:gd name="adj" fmla="val 5172"/>
            </a:avLst>
          </a:prstGeom>
          <a:solidFill>
            <a:srgbClr val="F4F6F8"/>
          </a:solidFill>
          <a:ln w="12700">
            <a:solidFill>
              <a:srgbClr val="F4F6F8"/>
            </a:solidFill>
            <a:prstDash val="solid"/>
          </a:ln>
        </p:spPr>
      </p:sp>
      <p:sp>
        <p:nvSpPr>
          <p:cNvPr id="17" name="Shape 15"/>
          <p:cNvSpPr/>
          <p:nvPr/>
        </p:nvSpPr>
        <p:spPr>
          <a:xfrm>
            <a:off x="566928" y="5138928"/>
            <a:ext cx="41148" cy="950976"/>
          </a:xfrm>
          <a:prstGeom prst="rect">
            <a:avLst/>
          </a:prstGeom>
          <a:solidFill>
            <a:srgbClr val="1C7293"/>
          </a:solidFill>
          <a:ln w="12700">
            <a:solidFill>
              <a:srgbClr val="333333"/>
            </a:solidFill>
            <a:prstDash val="solid"/>
          </a:ln>
        </p:spPr>
      </p:sp>
      <p:sp>
        <p:nvSpPr>
          <p:cNvPr id="18" name="Text 16"/>
          <p:cNvSpPr/>
          <p:nvPr/>
        </p:nvSpPr>
        <p:spPr>
          <a:xfrm>
            <a:off x="786384"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9" name="Text 17"/>
          <p:cNvSpPr/>
          <p:nvPr/>
        </p:nvSpPr>
        <p:spPr>
          <a:xfrm>
            <a:off x="786384"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Urticaria or rash, in about a third of cases</a:t>
            </a:r>
            <a:endParaRPr lang="en-US" sz="1150" dirty="0"/>
          </a:p>
        </p:txBody>
      </p:sp>
      <p:sp>
        <p:nvSpPr>
          <p:cNvPr id="20" name="Shape 18"/>
          <p:cNvSpPr/>
          <p:nvPr/>
        </p:nvSpPr>
        <p:spPr>
          <a:xfrm>
            <a:off x="6169000" y="5084064"/>
            <a:ext cx="5455768" cy="1060704"/>
          </a:xfrm>
          <a:prstGeom prst="roundRect">
            <a:avLst>
              <a:gd name="adj" fmla="val 5172"/>
            </a:avLst>
          </a:prstGeom>
          <a:solidFill>
            <a:srgbClr val="F4F6F8"/>
          </a:solidFill>
          <a:ln w="12700">
            <a:solidFill>
              <a:srgbClr val="F4F6F8"/>
            </a:solidFill>
            <a:prstDash val="solid"/>
          </a:ln>
        </p:spPr>
      </p:sp>
      <p:sp>
        <p:nvSpPr>
          <p:cNvPr id="21" name="Shape 19"/>
          <p:cNvSpPr/>
          <p:nvPr/>
        </p:nvSpPr>
        <p:spPr>
          <a:xfrm>
            <a:off x="6169000" y="5138928"/>
            <a:ext cx="41148" cy="950976"/>
          </a:xfrm>
          <a:prstGeom prst="rect">
            <a:avLst/>
          </a:prstGeom>
          <a:solidFill>
            <a:srgbClr val="1C7293"/>
          </a:solidFill>
          <a:ln w="12700">
            <a:solidFill>
              <a:srgbClr val="333333"/>
            </a:solidFill>
            <a:prstDash val="solid"/>
          </a:ln>
        </p:spPr>
      </p:sp>
      <p:sp>
        <p:nvSpPr>
          <p:cNvPr id="22" name="Text 20"/>
          <p:cNvSpPr/>
          <p:nvPr/>
        </p:nvSpPr>
        <p:spPr>
          <a:xfrm>
            <a:off x="6388456"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23" name="Text 21"/>
          <p:cNvSpPr/>
          <p:nvPr/>
        </p:nvSpPr>
        <p:spPr>
          <a:xfrm>
            <a:off x="6388456"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Oxygen desaturation, in about a quarter of cases</a:t>
            </a:r>
            <a:endParaRPr lang="en-US" sz="1150" dirty="0"/>
          </a:p>
        </p:txBody>
      </p:sp>
      <p:sp>
        <p:nvSpPr>
          <p:cNvPr id="25"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A. Hypotension, in 46% of cases</a:t>
            </a:r>
            <a:endParaRPr lang="en-US" sz="2700" dirty="0"/>
          </a:p>
        </p:txBody>
      </p:sp>
      <p:sp>
        <p:nvSpPr>
          <p:cNvPr id="4" name="Shape 2"/>
          <p:cNvSpPr/>
          <p:nvPr/>
        </p:nvSpPr>
        <p:spPr>
          <a:xfrm>
            <a:off x="566928" y="1463040"/>
            <a:ext cx="5464912" cy="1526667"/>
          </a:xfrm>
          <a:prstGeom prst="roundRect">
            <a:avLst>
              <a:gd name="adj" fmla="val 3594"/>
            </a:avLst>
          </a:prstGeom>
          <a:solidFill>
            <a:srgbClr val="EDF4EF"/>
          </a:solidFill>
          <a:ln w="12700">
            <a:solidFill>
              <a:srgbClr val="EDF4EF"/>
            </a:solidFill>
            <a:prstDash val="solid"/>
          </a:ln>
        </p:spPr>
      </p:sp>
      <p:sp>
        <p:nvSpPr>
          <p:cNvPr id="5" name="Shape 3"/>
          <p:cNvSpPr/>
          <p:nvPr/>
        </p:nvSpPr>
        <p:spPr>
          <a:xfrm>
            <a:off x="566928" y="1517904"/>
            <a:ext cx="41148" cy="1416939"/>
          </a:xfrm>
          <a:prstGeom prst="rect">
            <a:avLst/>
          </a:prstGeom>
          <a:solidFill>
            <a:srgbClr val="3E7C59"/>
          </a:solidFill>
          <a:ln w="12700">
            <a:solidFill>
              <a:srgbClr val="333333"/>
            </a:solidFill>
            <a:prstDash val="solid"/>
          </a:ln>
        </p:spPr>
      </p:sp>
      <p:sp>
        <p:nvSpPr>
          <p:cNvPr id="6" name="Text 4"/>
          <p:cNvSpPr/>
          <p:nvPr/>
        </p:nvSpPr>
        <p:spPr>
          <a:xfrm>
            <a:off x="786384"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7" name="Text 5"/>
          <p:cNvSpPr/>
          <p:nvPr/>
        </p:nvSpPr>
        <p:spPr>
          <a:xfrm>
            <a:off x="786384" y="1847088"/>
            <a:ext cx="5080864" cy="1014603"/>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Hypotension, in 46% of cases</a:t>
            </a:r>
            <a:endParaRPr lang="en-US" sz="1150" dirty="0"/>
          </a:p>
        </p:txBody>
      </p:sp>
      <p:sp>
        <p:nvSpPr>
          <p:cNvPr id="8" name="Shape 6"/>
          <p:cNvSpPr/>
          <p:nvPr/>
        </p:nvSpPr>
        <p:spPr>
          <a:xfrm>
            <a:off x="6159856" y="1463040"/>
            <a:ext cx="5464912" cy="1526667"/>
          </a:xfrm>
          <a:prstGeom prst="roundRect">
            <a:avLst>
              <a:gd name="adj" fmla="val 3594"/>
            </a:avLst>
          </a:prstGeom>
          <a:solidFill>
            <a:srgbClr val="F4F6F8"/>
          </a:solidFill>
          <a:ln w="12700">
            <a:solidFill>
              <a:srgbClr val="F4F6F8"/>
            </a:solidFill>
            <a:prstDash val="solid"/>
          </a:ln>
        </p:spPr>
      </p:sp>
      <p:sp>
        <p:nvSpPr>
          <p:cNvPr id="9" name="Shape 7"/>
          <p:cNvSpPr/>
          <p:nvPr/>
        </p:nvSpPr>
        <p:spPr>
          <a:xfrm>
            <a:off x="6159856" y="1517904"/>
            <a:ext cx="41148" cy="1416939"/>
          </a:xfrm>
          <a:prstGeom prst="rect">
            <a:avLst/>
          </a:prstGeom>
          <a:solidFill>
            <a:srgbClr val="1C7293"/>
          </a:solidFill>
          <a:ln w="12700">
            <a:solidFill>
              <a:srgbClr val="333333"/>
            </a:solidFill>
            <a:prstDash val="solid"/>
          </a:ln>
        </p:spPr>
      </p:sp>
      <p:sp>
        <p:nvSpPr>
          <p:cNvPr id="10" name="Text 8"/>
          <p:cNvSpPr/>
          <p:nvPr/>
        </p:nvSpPr>
        <p:spPr>
          <a:xfrm>
            <a:off x="6379312"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1" name="Text 9"/>
          <p:cNvSpPr/>
          <p:nvPr/>
        </p:nvSpPr>
        <p:spPr>
          <a:xfrm>
            <a:off x="6379312" y="1847088"/>
            <a:ext cx="5080864" cy="1014603"/>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Bronchospasm, in 46% of cases</a:t>
            </a:r>
            <a:endParaRPr lang="en-US" sz="1150" dirty="0"/>
          </a:p>
        </p:txBody>
      </p:sp>
      <p:sp>
        <p:nvSpPr>
          <p:cNvPr id="12" name="Shape 10"/>
          <p:cNvSpPr/>
          <p:nvPr/>
        </p:nvSpPr>
        <p:spPr>
          <a:xfrm>
            <a:off x="566928" y="3117723"/>
            <a:ext cx="5464912" cy="1526667"/>
          </a:xfrm>
          <a:prstGeom prst="roundRect">
            <a:avLst>
              <a:gd name="adj" fmla="val 3594"/>
            </a:avLst>
          </a:prstGeom>
          <a:solidFill>
            <a:srgbClr val="F4F6F8"/>
          </a:solidFill>
          <a:ln w="12700">
            <a:solidFill>
              <a:srgbClr val="F4F6F8"/>
            </a:solidFill>
            <a:prstDash val="solid"/>
          </a:ln>
        </p:spPr>
      </p:sp>
      <p:sp>
        <p:nvSpPr>
          <p:cNvPr id="13" name="Shape 11"/>
          <p:cNvSpPr/>
          <p:nvPr/>
        </p:nvSpPr>
        <p:spPr>
          <a:xfrm>
            <a:off x="566928" y="3172587"/>
            <a:ext cx="41148" cy="1416939"/>
          </a:xfrm>
          <a:prstGeom prst="rect">
            <a:avLst/>
          </a:prstGeom>
          <a:solidFill>
            <a:srgbClr val="1C7293"/>
          </a:solidFill>
          <a:ln w="12700">
            <a:solidFill>
              <a:srgbClr val="333333"/>
            </a:solidFill>
            <a:prstDash val="solid"/>
          </a:ln>
        </p:spPr>
      </p:sp>
      <p:sp>
        <p:nvSpPr>
          <p:cNvPr id="14" name="Text 12"/>
          <p:cNvSpPr/>
          <p:nvPr/>
        </p:nvSpPr>
        <p:spPr>
          <a:xfrm>
            <a:off x="786384" y="3245739"/>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5" name="Text 13"/>
          <p:cNvSpPr/>
          <p:nvPr/>
        </p:nvSpPr>
        <p:spPr>
          <a:xfrm>
            <a:off x="786384" y="3501771"/>
            <a:ext cx="5080864" cy="1014603"/>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Urticaria or rash, in about a third of cases</a:t>
            </a:r>
            <a:endParaRPr lang="en-US" sz="1150" dirty="0"/>
          </a:p>
        </p:txBody>
      </p:sp>
      <p:sp>
        <p:nvSpPr>
          <p:cNvPr id="16" name="Shape 14"/>
          <p:cNvSpPr/>
          <p:nvPr/>
        </p:nvSpPr>
        <p:spPr>
          <a:xfrm>
            <a:off x="6159856" y="3117723"/>
            <a:ext cx="5464912" cy="1526667"/>
          </a:xfrm>
          <a:prstGeom prst="roundRect">
            <a:avLst>
              <a:gd name="adj" fmla="val 3594"/>
            </a:avLst>
          </a:prstGeom>
          <a:solidFill>
            <a:srgbClr val="F4F6F8"/>
          </a:solidFill>
          <a:ln w="12700">
            <a:solidFill>
              <a:srgbClr val="F4F6F8"/>
            </a:solidFill>
            <a:prstDash val="solid"/>
          </a:ln>
        </p:spPr>
      </p:sp>
      <p:sp>
        <p:nvSpPr>
          <p:cNvPr id="17" name="Shape 15"/>
          <p:cNvSpPr/>
          <p:nvPr/>
        </p:nvSpPr>
        <p:spPr>
          <a:xfrm>
            <a:off x="6159856" y="3172587"/>
            <a:ext cx="41148" cy="1416939"/>
          </a:xfrm>
          <a:prstGeom prst="rect">
            <a:avLst/>
          </a:prstGeom>
          <a:solidFill>
            <a:srgbClr val="1C7293"/>
          </a:solidFill>
          <a:ln w="12700">
            <a:solidFill>
              <a:srgbClr val="333333"/>
            </a:solidFill>
            <a:prstDash val="solid"/>
          </a:ln>
        </p:spPr>
      </p:sp>
      <p:sp>
        <p:nvSpPr>
          <p:cNvPr id="18" name="Text 16"/>
          <p:cNvSpPr/>
          <p:nvPr/>
        </p:nvSpPr>
        <p:spPr>
          <a:xfrm>
            <a:off x="6379312" y="3245739"/>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19" name="Text 17"/>
          <p:cNvSpPr/>
          <p:nvPr/>
        </p:nvSpPr>
        <p:spPr>
          <a:xfrm>
            <a:off x="6379312" y="3501771"/>
            <a:ext cx="5080864" cy="1014603"/>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Oxygen desaturation, in about a quarter of cases</a:t>
            </a:r>
            <a:endParaRPr lang="en-US" sz="1150" dirty="0"/>
          </a:p>
        </p:txBody>
      </p:sp>
      <p:sp>
        <p:nvSpPr>
          <p:cNvPr id="20" name="Shape 18"/>
          <p:cNvSpPr/>
          <p:nvPr/>
        </p:nvSpPr>
        <p:spPr>
          <a:xfrm>
            <a:off x="566928" y="4827270"/>
            <a:ext cx="11057839" cy="823722"/>
          </a:xfrm>
          <a:prstGeom prst="roundRect">
            <a:avLst>
              <a:gd name="adj" fmla="val 5550"/>
            </a:avLst>
          </a:prstGeom>
          <a:solidFill>
            <a:srgbClr val="12233F"/>
          </a:solidFill>
          <a:ln w="12700">
            <a:solidFill>
              <a:srgbClr val="333333"/>
            </a:solidFill>
            <a:prstDash val="solid"/>
          </a:ln>
        </p:spPr>
      </p:sp>
      <p:sp>
        <p:nvSpPr>
          <p:cNvPr id="21" name="Text 19"/>
          <p:cNvSpPr/>
          <p:nvPr/>
        </p:nvSpPr>
        <p:spPr>
          <a:xfrm>
            <a:off x="841248" y="4918710"/>
            <a:ext cx="10509199" cy="640842"/>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Hypotension 46%, bronchospasm 18%, tachycardia 9.8%, desaturation 4.7%, bradycardia 3%, lost capnography trace 2.3%. Every patient in the audit was hypotensive at some point during the episode. Cutaneous signs are not how this announces itself under anaesthesia.</a:t>
            </a:r>
            <a:endParaRPr lang="en-US" sz="1300" dirty="0"/>
          </a:p>
        </p:txBody>
      </p:sp>
      <p:sp>
        <p:nvSpPr>
          <p:cNvPr id="22" name="Text 20"/>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NAP6, Br J Anaesth 2018 · PMID 29935567</a:t>
            </a:r>
            <a:endParaRPr lang="en-US" sz="950" dirty="0"/>
          </a:p>
        </p:txBody>
      </p:sp>
      <p:sp>
        <p:nvSpPr>
          <p:cNvPr id="23" name="Text 21"/>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Which agents accounted for most identified culprits in NAP6, and what was the estimated incidence of perioperative anaphylaxis?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Of 199 identified culprit agents, antibiotics accounted for 94, neuromuscular blocking agents 65, chlorhexidine 18 and Patent Blue dye 9. The estimated incidence was approximately 1 in 10,000 anaesthetics, though the authors note the true incidence may be around 70% higher because of reporting delays and incomplete data.</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Antibiotics were the leading identified culprit in this audit, ahead of neuromuscular blocking agents. Teicoplanin was only 12% of antibiotic exposures but caused 38% of antibiotic-induced anaphylaxis.</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NAP6, Br J Anaesth 2018 · PMID 29935567</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NAP6 found particular patient factors associated with poor outcome, and a characteristic cardiac arrest rhythm. What were they, and how should that change your management?</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4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Poor outcomes were associated with higher ASA grade, obesity, and treatment with beta blockers or ACE inhibitors. Pulseless electrical activity was the usual type of cardiac arrest, often with bradycardia, and there were 10 deaths and 40 cardiac arrests among 266 reports. The implication for management is that you should expect PEA with bradycardia rather than a shockable rhythm, and that the audit found worse outcomes among patients on beta blockers or ACE inhibitors, among those with higher ASA grade, and among those with obesity.</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NAP6 reports these as associations with poor outcome, not as a tested mechanism or treatment strategy. Expect PEA with bradycardia rather than a shockable rhythm.</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NAP6, Br J Anaesth 2018 · PMID 29935567</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2"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Perioperative anaphylaxis: what should be known?, Current allergy and asthma reports 2015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26139330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Identification and Management of Perioperative Anaphylaxis, The journal of allergy and clinical immunology. In practice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31154032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[Management of perioperative anaphylaxis], Der Anaesthesist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32757033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Perioperative anaphylaxis in children: A report from the Wake-Up Safe collaborative, Paediatric anaesthesia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33141983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NAP6, Br J Anaesth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29935567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For suspected perioperative anaphylaxis (Ring &amp; Messmer III/IV), immediately administer epinephrine and IV fluids.</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749808">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Current allergy and asthma reports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Grades III/IV are life-threatening anaphylaxis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journal of allergy and clinica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Perioperative anaphylaxis: Diagnosis challenged by environment/medications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Der Anaesthesist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Inject epinephrine rapidly for suspected perioperative anaphylaxis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Paediatric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Pediatric perioperative anaphylaxis: Main triggers are drugs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4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It presents as hypotension far more often than as a rash</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Every patient in NAP6 was hypotensive at some point in the episode.</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Waiting for a cutaneous sign is waiting for something that may never arrive. Sudden hypotension under anaesthesia is the presentation.</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NAP6, Br J Anaesth 2018 · PMID 29935567</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4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F4F6F8"/>
          </a:solidFill>
          <a:ln w="12700">
            <a:solidFill>
              <a:srgbClr val="F4F6F8"/>
            </a:solidFill>
            <a:prstDash val="solid"/>
          </a:ln>
        </p:spPr>
      </p:sp>
      <p:sp>
        <p:nvSpPr>
          <p:cNvPr id="6" name="Shape 4"/>
          <p:cNvSpPr/>
          <p:nvPr/>
        </p:nvSpPr>
        <p:spPr>
          <a:xfrm>
            <a:off x="566928" y="1938528"/>
            <a:ext cx="2613584" cy="54864"/>
          </a:xfrm>
          <a:prstGeom prst="rect">
            <a:avLst/>
          </a:prstGeom>
          <a:solidFill>
            <a:srgbClr val="1C7293"/>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CURRENT ALLERGY AND ASTHMA REPORTS 2015</a:t>
            </a:r>
            <a:endParaRPr lang="en-US" sz="900" dirty="0"/>
          </a:p>
        </p:txBody>
      </p:sp>
      <p:sp>
        <p:nvSpPr>
          <p:cNvPr id="8" name="Text 6"/>
          <p:cNvSpPr/>
          <p:nvPr/>
        </p:nvSpPr>
        <p:spPr>
          <a:xfrm>
            <a:off x="749808" y="2352294"/>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Grades III/IV are life-threatening anaphylaxis</a:t>
            </a:r>
            <a:endParaRPr lang="en-US" sz="1400" dirty="0"/>
          </a:p>
        </p:txBody>
      </p:sp>
      <p:sp>
        <p:nvSpPr>
          <p:cNvPr id="9" name="Text 7"/>
          <p:cNvSpPr/>
          <p:nvPr/>
        </p:nvSpPr>
        <p:spPr>
          <a:xfrm>
            <a:off x="749808" y="2840990"/>
            <a:ext cx="2247824"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Grades III and IV on the Ring and Messmer scale represent life-threatening perioperative immediate hypersensitivity reactions referred to as…</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Perioperative anaphylaxis: Diagnosis challenged by environment/medications</a:t>
            </a:r>
            <a:endParaRPr lang="en-US" sz="1400" dirty="0"/>
          </a:p>
        </p:txBody>
      </p:sp>
      <p:sp>
        <p:nvSpPr>
          <p:cNvPr id="13" name="Text 11"/>
          <p:cNvSpPr/>
          <p:nvPr/>
        </p:nvSpPr>
        <p:spPr>
          <a:xfrm>
            <a:off x="3564560" y="2863596"/>
            <a:ext cx="2247824" cy="306171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Perioperative anaphylaxis is often caused by medications used in anesthesia and surgery, making diagnosis challenging due to the unique environment…</a:t>
            </a:r>
            <a:endParaRPr lang="en-US" sz="1150" dirty="0"/>
          </a:p>
        </p:txBody>
      </p:sp>
      <p:sp>
        <p:nvSpPr>
          <p:cNvPr id="14" name="Shape 12"/>
          <p:cNvSpPr/>
          <p:nvPr/>
        </p:nvSpPr>
        <p:spPr>
          <a:xfrm>
            <a:off x="6196432" y="1938528"/>
            <a:ext cx="2613584" cy="4206240"/>
          </a:xfrm>
          <a:prstGeom prst="roundRect">
            <a:avLst>
              <a:gd name="adj" fmla="val 2099"/>
            </a:avLst>
          </a:prstGeom>
          <a:solidFill>
            <a:srgbClr val="F4F6F8"/>
          </a:solidFill>
          <a:ln w="12700">
            <a:solidFill>
              <a:srgbClr val="F4F6F8"/>
            </a:solidFill>
            <a:prstDash val="solid"/>
          </a:ln>
        </p:spPr>
      </p:sp>
      <p:sp>
        <p:nvSpPr>
          <p:cNvPr id="15" name="Shape 13"/>
          <p:cNvSpPr/>
          <p:nvPr/>
        </p:nvSpPr>
        <p:spPr>
          <a:xfrm>
            <a:off x="6196432" y="1938528"/>
            <a:ext cx="2613584" cy="54864"/>
          </a:xfrm>
          <a:prstGeom prst="rect">
            <a:avLst/>
          </a:prstGeom>
          <a:solidFill>
            <a:srgbClr val="1C7293"/>
          </a:solidFill>
          <a:ln w="12700">
            <a:solidFill>
              <a:srgbClr val="333333"/>
            </a:solidFill>
            <a:prstDash val="solid"/>
          </a:ln>
        </p:spPr>
      </p:sp>
      <p:sp>
        <p:nvSpPr>
          <p:cNvPr id="16" name="Text 14"/>
          <p:cNvSpPr/>
          <p:nvPr/>
        </p:nvSpPr>
        <p:spPr>
          <a:xfrm>
            <a:off x="6379312"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DER ANAESTHESIST 2020</a:t>
            </a:r>
            <a:endParaRPr lang="en-US" sz="900" dirty="0"/>
          </a:p>
        </p:txBody>
      </p:sp>
      <p:sp>
        <p:nvSpPr>
          <p:cNvPr id="17" name="Text 15"/>
          <p:cNvSpPr/>
          <p:nvPr/>
        </p:nvSpPr>
        <p:spPr>
          <a:xfrm>
            <a:off x="6379312" y="2352294"/>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Inject epinephrine rapidly for suspected perioperative anaphylaxis</a:t>
            </a:r>
            <a:endParaRPr lang="en-US" sz="1400" dirty="0"/>
          </a:p>
        </p:txBody>
      </p:sp>
      <p:sp>
        <p:nvSpPr>
          <p:cNvPr id="18" name="Text 16"/>
          <p:cNvSpPr/>
          <p:nvPr/>
        </p:nvSpPr>
        <p:spPr>
          <a:xfrm>
            <a:off x="6379312" y="3057906"/>
            <a:ext cx="224782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Epinephrine should be rapidly injected for suspected perioperative anaphylaxis, alongside intravenous fluids.</a:t>
            </a:r>
            <a:endParaRPr lang="en-US" sz="1150" dirty="0"/>
          </a:p>
        </p:txBody>
      </p:sp>
      <p:sp>
        <p:nvSpPr>
          <p:cNvPr id="19" name="Shape 17"/>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0" name="Shape 18"/>
          <p:cNvSpPr/>
          <p:nvPr/>
        </p:nvSpPr>
        <p:spPr>
          <a:xfrm>
            <a:off x="9011183" y="1938528"/>
            <a:ext cx="2613584" cy="54864"/>
          </a:xfrm>
          <a:prstGeom prst="rect">
            <a:avLst/>
          </a:prstGeom>
          <a:solidFill>
            <a:srgbClr val="1C7293"/>
          </a:solidFill>
          <a:ln w="12700">
            <a:solidFill>
              <a:srgbClr val="333333"/>
            </a:solidFill>
            <a:prstDash val="solid"/>
          </a:ln>
        </p:spPr>
      </p:sp>
      <p:sp>
        <p:nvSpPr>
          <p:cNvPr id="21" name="Text 19"/>
          <p:cNvSpPr/>
          <p:nvPr/>
        </p:nvSpPr>
        <p:spPr>
          <a:xfrm>
            <a:off x="9194063"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PAEDIATRIC ANAESTHESIA 2021</a:t>
            </a:r>
            <a:endParaRPr lang="en-US" sz="900" dirty="0"/>
          </a:p>
        </p:txBody>
      </p:sp>
      <p:sp>
        <p:nvSpPr>
          <p:cNvPr id="22" name="Text 20"/>
          <p:cNvSpPr/>
          <p:nvPr/>
        </p:nvSpPr>
        <p:spPr>
          <a:xfrm>
            <a:off x="9194063" y="2352294"/>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Pediatric perioperative anaphylaxis: Main triggers are drugs</a:t>
            </a:r>
            <a:endParaRPr lang="en-US" sz="1400" dirty="0"/>
          </a:p>
        </p:txBody>
      </p:sp>
      <p:sp>
        <p:nvSpPr>
          <p:cNvPr id="23" name="Text 21"/>
          <p:cNvSpPr/>
          <p:nvPr/>
        </p:nvSpPr>
        <p:spPr>
          <a:xfrm>
            <a:off x="9194063" y="3057906"/>
            <a:ext cx="224782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pediatric patients, antibiotics, neuromuscular blocking agents</a:t>
            </a:r>
            <a:endParaRPr lang="en-US" sz="1150" dirty="0"/>
          </a:p>
        </p:txBody>
      </p:sp>
      <p:sp>
        <p:nvSpPr>
          <p:cNvPr id="24"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Grades III/IV are life-threatening anaphylaxis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Current allergy and asthma reports</a:t>
            </a:r>
            <a:endParaRPr lang="en-US" sz="1400" dirty="0"/>
          </a:p>
        </p:txBody>
      </p:sp>
      <p:sp>
        <p:nvSpPr>
          <p:cNvPr id="5" name="Shape 3"/>
          <p:cNvSpPr/>
          <p:nvPr/>
        </p:nvSpPr>
        <p:spPr>
          <a:xfrm>
            <a:off x="566928" y="1938528"/>
            <a:ext cx="11057839" cy="3419856"/>
          </a:xfrm>
          <a:prstGeom prst="roundRect">
            <a:avLst>
              <a:gd name="adj" fmla="val 1604"/>
            </a:avLst>
          </a:prstGeom>
          <a:solidFill>
            <a:srgbClr val="F4F6F8"/>
          </a:solidFill>
          <a:ln w="12700">
            <a:solidFill>
              <a:srgbClr val="DCE1E6"/>
            </a:solidFill>
            <a:prstDash val="solid"/>
          </a:ln>
        </p:spPr>
      </p:sp>
      <p:sp>
        <p:nvSpPr>
          <p:cNvPr id="6" name="Shape 4"/>
          <p:cNvSpPr/>
          <p:nvPr/>
        </p:nvSpPr>
        <p:spPr>
          <a:xfrm>
            <a:off x="566928" y="2029968"/>
            <a:ext cx="45720" cy="3236976"/>
          </a:xfrm>
          <a:prstGeom prst="rect">
            <a:avLst/>
          </a:prstGeom>
          <a:solidFill>
            <a:srgbClr val="1C7293"/>
          </a:solidFill>
          <a:ln w="12700">
            <a:solidFill>
              <a:srgbClr val="333333"/>
            </a:solidFill>
            <a:prstDash val="solid"/>
          </a:ln>
        </p:spPr>
      </p:sp>
      <p:sp>
        <p:nvSpPr>
          <p:cNvPr id="7" name="Text 5"/>
          <p:cNvSpPr/>
          <p:nvPr/>
        </p:nvSpPr>
        <p:spPr>
          <a:xfrm>
            <a:off x="932688" y="2121408"/>
            <a:ext cx="10326319" cy="3054096"/>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Grades III and IV on the Ring and Messmer scale represent life-threatening perioperative immediate hypersensitivity reactions referred to as anaphylaxis.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Perioperative anaphylaxis: what should be known?, Current allergy and asthma reports 2015 · PMID 26139330</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Perioperative anaphylaxis: Diagnosis challenged by environment/medications</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The journal of allergy and clinica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Perioperative anaphylaxis is often caused by medications used in anesthesia and surgery, making diagnosis challenging due to the unique environment and multiple substances involved.</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Identification and Management of Perioperative Anaphylaxis, The journal of allergy and clinical immunology. In practice 2019 · PMID 31154032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Inject epinephrine rapidly for suspected perioperative anaphylaxis</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Der Anaesthesist</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Epinephrine should be rapidly injected for suspected perioperative anaphylaxis, alongside intravenous fluids.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[Management of perioperative anaphylaxis], Der Anaesthesist 2020 · PMID 32757033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Perioperative Anaphylaxis</dc:title>
  <dc:subject>Intraoperative teaching</dc:subject>
  <dc:creator>Intraop Teaching Companion</dc:creator>
  <cp:lastModifiedBy>Intraop Teaching Companion</cp:lastModifiedBy>
  <cp:revision>1</cp:revision>
  <dcterms:created xsi:type="dcterms:W3CDTF">2026-07-29T06:58:56Z</dcterms:created>
  <dcterms:modified xsi:type="dcterms:W3CDTF">2026-07-29T06:58:56Z</dcterms:modified>
</cp:coreProperties>
</file>