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charts/chart130.xml" ContentType="application/vnd.openxmlformats-officedocument.drawingml.chart+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charts/chart131.xml" ContentType="application/vnd.openxmlformats-officedocument.drawingml.chart+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charts/chart132.xml" ContentType="application/vnd.openxmlformats-officedocument.drawingml.chart+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notesMasterIdLst>
    <p:notesMasterId r:id="rId35"/>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notesMaster" Target="notesMasters/notesMaster1.xml"/><Relationship Id="rId36" Type="http://schemas.openxmlformats.org/officeDocument/2006/relationships/presProps" Target="presProps.xml"/><Relationship Id="rId37" Type="http://schemas.openxmlformats.org/officeDocument/2006/relationships/viewProps" Target="viewProps.xml"/><Relationship Id="rId38" Type="http://schemas.openxmlformats.org/officeDocument/2006/relationships/theme" Target="theme/theme1.xml"/><Relationship Id="rId39" Type="http://schemas.openxmlformats.org/officeDocument/2006/relationships/tableStyles" Target="tableStyles.xml"/></Relationships>
</file>

<file path=ppt/charts/_rels/chart130.xml.rels><?xml version="1.0" encoding="UTF-8" standalone="yes"?><Relationships xmlns="http://schemas.openxmlformats.org/package/2006/relationships"><Relationship Id="rId1" Type="http://schemas.openxmlformats.org/officeDocument/2006/relationships/package" Target="../embeddings/Microsoft_Excel_Worksheet130.xlsx"/></Relationships>
</file>

<file path=ppt/charts/_rels/chart131.xml.rels><?xml version="1.0" encoding="UTF-8" standalone="yes"?><Relationships xmlns="http://schemas.openxmlformats.org/package/2006/relationships"><Relationship Id="rId1" Type="http://schemas.openxmlformats.org/officeDocument/2006/relationships/package" Target="../embeddings/Microsoft_Excel_Worksheet131.xlsx"/></Relationships>
</file>

<file path=ppt/charts/_rels/chart132.xml.rels><?xml version="1.0" encoding="UTF-8" standalone="yes"?><Relationships xmlns="http://schemas.openxmlformats.org/package/2006/relationships"><Relationship Id="rId1" Type="http://schemas.openxmlformats.org/officeDocument/2006/relationships/package" Target="../embeddings/Microsoft_Excel_Worksheet132.xlsx"/></Relationships>
</file>

<file path=ppt/charts/chart130.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Odds ratio, high-flow vs facemask</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Sheet1!$A$2:$A$3</c:f>
              <c:multiLvlStrCache>
                <c:ptCount val="2"/>
                <c:lvl>
                  <c:pt idx="0">
                    <c:v>Desaturation below 92%</c:v>
                  </c:pt>
                  <c:pt idx="1">
                    <c:v>Discomfort</c:v>
                  </c:pt>
                </c:lvl>
              </c:multiLvlStrCache>
            </c:multiLvlStrRef>
          </c:cat>
          <c:val>
            <c:numRef>
              <c:f>Sheet1!$B$2:$B$3</c:f>
              <c:numCache>
                <c:formatCode>General</c:formatCode>
                <c:ptCount val="2"/>
                <c:pt idx="0">
                  <c:v>0.49</c:v>
                </c:pt>
                <c:pt idx="1">
                  <c:v>0.13</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odds ratio</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plotVisOnly val="1"/>
    <c:dispBlanksAs val="span"/>
  </c:chart>
  <c:spPr>
    <a:noFill/>
    <a:ln>
      <a:noFill/>
    </a:ln>
    <a:effectLst/>
  </c:spPr>
  <c:externalData r:id="rId1">
    <c:autoUpdate val="0"/>
  </c:externalData>
</c:chartSpace>
</file>

<file path=ppt/charts/chart131.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High-flow nasal</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Sheet1!$A$2:$A$4</c:f>
              <c:multiLvlStrCache>
                <c:ptCount val="3"/>
                <c:lvl>
                  <c:pt idx="0">
                    <c:v>Lowest end-tidal O2 (%)</c:v>
                  </c:pt>
                  <c:pt idx="1">
                    <c:v>Desaturation below 95% (%)</c:v>
                  </c:pt>
                  <c:pt idx="2">
                    <c:v>Reported discomfort (%)</c:v>
                  </c:pt>
                </c:lvl>
              </c:multiLvlStrCache>
            </c:multiLvlStrRef>
          </c:cat>
          <c:val>
            <c:numRef>
              <c:f>Sheet1!$B$2:$B$4</c:f>
              <c:numCache>
                <c:formatCode>General</c:formatCode>
                <c:ptCount val="3"/>
                <c:pt idx="0">
                  <c:v>76</c:v>
                </c:pt>
                <c:pt idx="1">
                  <c:v>30</c:v>
                </c:pt>
                <c:pt idx="2">
                  <c:v>4</c:v>
                </c:pt>
              </c:numCache>
            </c:numRef>
          </c:val>
        </c:ser>
        <c:ser>
          <c:idx val="1"/>
          <c:order val="1"/>
          <c:tx>
            <c:strRef>
              <c:f>Sheet1!$C$1</c:f>
              <c:strCache>
                <c:ptCount val="1"/>
                <c:pt idx="0">
                  <c:v>Non-invasive ventilation</c:v>
                </c:pt>
              </c:strCache>
            </c:strRef>
          </c:tx>
          <c:spPr>
            <a:solidFill>
              <a:srgbClr val="12233F"/>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Sheet1!$A$2:$A$4</c:f>
              <c:multiLvlStrCache>
                <c:ptCount val="3"/>
                <c:lvl>
                  <c:pt idx="0">
                    <c:v>Lowest end-tidal O2 (%)</c:v>
                  </c:pt>
                  <c:pt idx="1">
                    <c:v>Desaturation below 95% (%)</c:v>
                  </c:pt>
                  <c:pt idx="2">
                    <c:v>Reported discomfort (%)</c:v>
                  </c:pt>
                </c:lvl>
              </c:multiLvlStrCache>
            </c:multiLvlStrRef>
          </c:cat>
          <c:val>
            <c:numRef>
              <c:f>Sheet1!$C$2:$C$4</c:f>
              <c:numCache>
                <c:formatCode>General</c:formatCode>
                <c:ptCount val="3"/>
                <c:pt idx="0">
                  <c:v>88</c:v>
                </c:pt>
                <c:pt idx="1">
                  <c:v>12</c:v>
                </c:pt>
                <c:pt idx="2">
                  <c:v>28</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value</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legend>
      <c:legendPos val="b"/>
      <c:overlay val="0"/>
      <c:txPr>
        <a:bodyPr/>
        <a:lstStyle/>
        <a:p>
          <a:pPr>
            <a:defRPr sz="1100">
              <a:latin typeface="Calibri"/>
              <a:cs typeface="Calibri"/>
            </a:defRPr>
          </a:pPr>
          <a:endParaRPr lang="en-US"/>
        </a:p>
      </c:txPr>
    </c:legend>
    <c:plotVisOnly val="1"/>
    <c:dispBlanksAs val="span"/>
  </c:chart>
  <c:spPr>
    <a:noFill/>
    <a:ln>
      <a:noFill/>
    </a:ln>
    <a:effectLst/>
  </c:spPr>
  <c:externalData r:id="rId1">
    <c:autoUpdate val="0"/>
  </c:externalData>
</c:chartSpace>
</file>

<file path=ppt/charts/chart132.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High-flow nasal</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Sheet1!$A$2:$A$2</c:f>
              <c:multiLvlStrCache>
                <c:ptCount val="1"/>
                <c:lvl>
                  <c:pt idx="0">
                    <c:v>Safe apnoea time (seconds)</c:v>
                  </c:pt>
                </c:lvl>
              </c:multiLvlStrCache>
            </c:multiLvlStrRef>
          </c:cat>
          <c:val>
            <c:numRef>
              <c:f>Sheet1!$B$2:$B$2</c:f>
              <c:numCache>
                <c:formatCode>General</c:formatCode>
                <c:ptCount val="1"/>
                <c:pt idx="0">
                  <c:v>261</c:v>
                </c:pt>
              </c:numCache>
            </c:numRef>
          </c:val>
        </c:ser>
        <c:ser>
          <c:idx val="1"/>
          <c:order val="1"/>
          <c:tx>
            <c:strRef>
              <c:f>Sheet1!$C$1</c:f>
              <c:strCache>
                <c:ptCount val="1"/>
                <c:pt idx="0">
                  <c:v>Facemask</c:v>
                </c:pt>
              </c:strCache>
            </c:strRef>
          </c:tx>
          <c:spPr>
            <a:solidFill>
              <a:srgbClr val="12233F"/>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Sheet1!$A$2:$A$2</c:f>
              <c:multiLvlStrCache>
                <c:ptCount val="1"/>
                <c:lvl>
                  <c:pt idx="0">
                    <c:v>Safe apnoea time (seconds)</c:v>
                  </c:pt>
                </c:lvl>
              </c:multiLvlStrCache>
            </c:multiLvlStrRef>
          </c:cat>
          <c:val>
            <c:numRef>
              <c:f>Sheet1!$C$2:$C$2</c:f>
              <c:numCache>
                <c:formatCode>General</c:formatCode>
                <c:ptCount val="1"/>
                <c:pt idx="0">
                  <c:v>186</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seconds</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legend>
      <c:legendPos val="b"/>
      <c:overlay val="0"/>
      <c:txPr>
        <a:bodyPr/>
        <a:lstStyle/>
        <a:p>
          <a:pPr>
            <a:defRPr sz="1100">
              <a:latin typeface="Calibri"/>
              <a:cs typeface="Calibri"/>
            </a:defRPr>
          </a:pPr>
          <a:endParaRPr lang="en-US"/>
        </a:p>
      </c:txPr>
    </c:legend>
    <c:plotVisOnly val="1"/>
    <c:dispBlanksAs val="span"/>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Assertion-per-slide deck. Each teaching point is one slide, and each carries the paper it came from in the footnote — open it if a claim matters to your case.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Pitched at CA-1.</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prompts, not a checklist. Follow the ones that go somewhere.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It does not clear carbon dioxide. Arterial CO2 accumulates across a wide range of flow rates, so treat high-flow nasal oxygen as apnoeic oxygenation and monitor CO2 rather than assuming the patient is being ventilated.. Call it apnoeic oxygenation, not ventilation - the oxygen buys you time while the CO2 keeps climbing. [High-Flow Nasal Oxygenation, Not Ventilation: Time to Stop Holding Our Breath, British journal of anaesthesia 2026]</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Safe apnoea time was longer and patients found it more comfortable, but the odds of desaturating below 92% were not reduced. In this pooled analysis high-flow nasal cannula buys time rather than removing the risk of desaturation.. The extra apnoeic time is real, but in this meta-analysis it did not translate into fewer desaturations below 92% - plan as though the patient can still desaturate. [High-Flow Nasal Cannula for Apneic Oxygenation in Obese Patients for Elective Surgery: A Systematic Review and Meta-Analysis, Anesthesia and analgesia 2023]</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High-flow nasal cannula gave a lower end-tidal oxygen and more desaturation below 95% than non-invasive ventilation (30% versus 12%), although patients found high-flow far more comfortable. The oxygenation endpoints favoured non-invasive ventilation in this trial.. Comfort and oxygenation can point in opposite directions - in this trial the more comfortable technique was the one that desaturated more often. [High-Flow Nasal Cannulae Versus Non-Invasive Ventilation for Preoxygenation of Obese Patients: The PREOPTIPOP Randomized Trial, EClinicalMedicine 2019]</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It does not support it. The pooled data showed a higher PaO2 and about 131 seconds more safe apnoea time, but no reduction in desaturation during intubation - the oxygenation and time endpoints improved while the desaturation endpoint did not.. A better surrogate - PaO2, seconds of apnoea - is not the same as fewer desaturations, and here the two came apart. [A Comparison of High-Flow Nasal Cannula and Standard Facemask as Pre-Oxygenation Technique for General Anesthesia: A PRISMA-compliant Systemic Review and Meta-Analysis, Medicine 2022]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chart" Target="/ppt/charts/chart131.xml"/><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chart" Target="/ppt/charts/chart132.xml"/><Relationship Id="rId2" Type="http://schemas.openxmlformats.org/officeDocument/2006/relationships/slideLayout" Target="../slideLayouts/slideLayout1.xml"/><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chart" Target="/ppt/charts/chart130.xml"/><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233F"/>
        </a:solidFill>
      </p:bgPr>
    </p:bg>
    <p:spTree>
      <p:nvGrpSpPr>
        <p:cNvPr id="1" name=""/>
        <p:cNvGrpSpPr/>
        <p:nvPr/>
      </p:nvGrpSpPr>
      <p:grpSpPr>
        <a:xfrm>
          <a:off x="0" y="0"/>
          <a:ext cx="0" cy="0"/>
          <a:chOff x="0" y="0"/>
          <a:chExt cx="0" cy="0"/>
        </a:xfrm>
      </p:grpSpPr>
      <p:sp>
        <p:nvSpPr>
          <p:cNvPr id="2" name="Shape 0"/>
          <p:cNvSpPr/>
          <p:nvPr/>
        </p:nvSpPr>
        <p:spPr>
          <a:xfrm>
            <a:off x="8686800" y="-1005840"/>
            <a:ext cx="4754880" cy="4754880"/>
          </a:xfrm>
          <a:prstGeom prst="ellipse">
            <a:avLst/>
          </a:prstGeom>
          <a:solidFill>
            <a:srgbClr val="1B3255"/>
          </a:solidFill>
          <a:ln w="12700">
            <a:solidFill>
              <a:srgbClr val="333333"/>
            </a:solidFill>
            <a:prstDash val="solid"/>
          </a:ln>
        </p:spPr>
      </p:sp>
      <p:sp>
        <p:nvSpPr>
          <p:cNvPr id="3" name="Shape 1"/>
          <p:cNvSpPr/>
          <p:nvPr/>
        </p:nvSpPr>
        <p:spPr>
          <a:xfrm>
            <a:off x="10058400" y="3017520"/>
            <a:ext cx="3108960" cy="3108960"/>
          </a:xfrm>
          <a:prstGeom prst="ellipse">
            <a:avLst/>
          </a:prstGeom>
          <a:solidFill>
            <a:srgbClr val="17294A"/>
          </a:solidFill>
          <a:ln w="12700">
            <a:solidFill>
              <a:srgbClr val="333333"/>
            </a:solidFill>
            <a:prstDash val="solid"/>
          </a:ln>
        </p:spPr>
      </p:sp>
      <p:sp>
        <p:nvSpPr>
          <p:cNvPr id="4" name="Text 2"/>
          <p:cNvSpPr/>
          <p:nvPr/>
        </p:nvSpPr>
        <p:spPr>
          <a:xfrm>
            <a:off x="566928" y="1600200"/>
            <a:ext cx="7680960"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PHYSICS, MONITORING, AND ANESTHESIA DELIVERY DEVICES</a:t>
            </a:r>
            <a:endParaRPr lang="en-US" sz="1050" dirty="0"/>
          </a:p>
        </p:txBody>
      </p:sp>
      <p:sp>
        <p:nvSpPr>
          <p:cNvPr id="5" name="Text 3"/>
          <p:cNvSpPr/>
          <p:nvPr/>
        </p:nvSpPr>
        <p:spPr>
          <a:xfrm>
            <a:off x="566928" y="1920240"/>
            <a:ext cx="7680960" cy="1463040"/>
          </a:xfrm>
          <a:prstGeom prst="rect">
            <a:avLst/>
          </a:prstGeom>
          <a:noFill/>
          <a:ln/>
        </p:spPr>
        <p:txBody>
          <a:bodyPr wrap="square" rtlCol="0" anchor="t"/>
          <a:lstStyle/>
          <a:p>
            <a:pPr indent="0" marL="0">
              <a:buNone/>
            </a:pPr>
            <a:r>
              <a:rPr lang="en-US" sz="4000" b="1" dirty="0">
                <a:solidFill>
                  <a:srgbClr val="FFFFFF"/>
                </a:solidFill>
                <a:latin typeface="Cambria" pitchFamily="34" charset="0"/>
                <a:ea typeface="Cambria" pitchFamily="34" charset="-122"/>
                <a:cs typeface="Cambria" pitchFamily="34" charset="-120"/>
              </a:rPr>
              <a:t>High-Flow Nasal Oxygen for Preoxygenation</a:t>
            </a:r>
            <a:endParaRPr lang="en-US" sz="4000" dirty="0"/>
          </a:p>
        </p:txBody>
      </p:sp>
      <p:sp>
        <p:nvSpPr>
          <p:cNvPr id="6" name="Text 4"/>
          <p:cNvSpPr/>
          <p:nvPr/>
        </p:nvSpPr>
        <p:spPr>
          <a:xfrm>
            <a:off x="566928" y="3520440"/>
            <a:ext cx="7680960" cy="329184"/>
          </a:xfrm>
          <a:prstGeom prst="rect">
            <a:avLst/>
          </a:prstGeom>
          <a:noFill/>
          <a:ln/>
        </p:spPr>
        <p:txBody>
          <a:bodyPr wrap="square" rtlCol="0" anchor="ctr"/>
          <a:lstStyle/>
          <a:p>
            <a:pPr indent="0" marL="0">
              <a:buNone/>
            </a:pPr>
            <a:r>
              <a:rPr lang="en-US" sz="1500" dirty="0">
                <a:solidFill>
                  <a:srgbClr val="C6D4E6"/>
                </a:solidFill>
                <a:latin typeface="Calibri" pitchFamily="34" charset="0"/>
                <a:ea typeface="Calibri" pitchFamily="34" charset="-122"/>
                <a:cs typeface="Calibri" pitchFamily="34" charset="-120"/>
              </a:rPr>
              <a:t>Intraoperative teaching · CA-1</a:t>
            </a:r>
            <a:endParaRPr lang="en-US" sz="1500" dirty="0"/>
          </a:p>
        </p:txBody>
      </p:sp>
      <p:sp>
        <p:nvSpPr>
          <p:cNvPr id="7" name="Text 5"/>
          <p:cNvSpPr/>
          <p:nvPr/>
        </p:nvSpPr>
        <p:spPr>
          <a:xfrm>
            <a:off x="566928" y="4041648"/>
            <a:ext cx="7680960" cy="219456"/>
          </a:xfrm>
          <a:prstGeom prst="rect">
            <a:avLst/>
          </a:prstGeom>
          <a:noFill/>
          <a:ln/>
        </p:spPr>
        <p:txBody>
          <a:bodyPr wrap="square" rtlCol="0" anchor="ctr"/>
          <a:lstStyle/>
          <a:p>
            <a:pPr indent="0" marL="0">
              <a:buNone/>
            </a:pPr>
            <a:r>
              <a:rPr lang="en-US" sz="900" b="1" spc="220" kern="0" dirty="0">
                <a:solidFill>
                  <a:srgbClr val="8FA9C9"/>
                </a:solidFill>
                <a:latin typeface="Calibri" pitchFamily="34" charset="0"/>
                <a:ea typeface="Calibri" pitchFamily="34" charset="-122"/>
                <a:cs typeface="Calibri" pitchFamily="34" charset="-120"/>
              </a:rPr>
              <a:t>ABA CONTENT OUTLINE</a:t>
            </a:r>
            <a:endParaRPr lang="en-US" sz="900" dirty="0"/>
          </a:p>
        </p:txBody>
      </p:sp>
      <p:sp>
        <p:nvSpPr>
          <p:cNvPr id="8" name="Text 6"/>
          <p:cNvSpPr/>
          <p:nvPr/>
        </p:nvSpPr>
        <p:spPr>
          <a:xfrm>
            <a:off x="566928" y="4315968"/>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I.C.2.a.4.b</a:t>
            </a:r>
            <a:endParaRPr lang="en-US" sz="1050" dirty="0"/>
          </a:p>
        </p:txBody>
      </p:sp>
      <p:sp>
        <p:nvSpPr>
          <p:cNvPr id="9" name="Text 7"/>
          <p:cNvSpPr/>
          <p:nvPr/>
        </p:nvSpPr>
        <p:spPr>
          <a:xfrm>
            <a:off x="1984248" y="4315968"/>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Apneic Oxygenation, Diffusion Hypoxia</a:t>
            </a:r>
            <a:endParaRPr lang="en-US" sz="1000" dirty="0"/>
          </a:p>
        </p:txBody>
      </p:sp>
      <p:sp>
        <p:nvSpPr>
          <p:cNvPr id="10" name="Text 8"/>
          <p:cNvSpPr/>
          <p:nvPr/>
        </p:nvSpPr>
        <p:spPr>
          <a:xfrm>
            <a:off x="566928" y="4626864"/>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I.B.3.c.2</a:t>
            </a:r>
            <a:endParaRPr lang="en-US" sz="1050" dirty="0"/>
          </a:p>
        </p:txBody>
      </p:sp>
      <p:sp>
        <p:nvSpPr>
          <p:cNvPr id="11" name="Text 9"/>
          <p:cNvSpPr/>
          <p:nvPr/>
        </p:nvSpPr>
        <p:spPr>
          <a:xfrm>
            <a:off x="1984248" y="4626864"/>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Techniques for Managing Airway</a:t>
            </a:r>
            <a:endParaRPr lang="en-US" sz="1000" dirty="0"/>
          </a:p>
        </p:txBody>
      </p:sp>
      <p:sp>
        <p:nvSpPr>
          <p:cNvPr id="12" name="Text 10"/>
          <p:cNvSpPr/>
          <p:nvPr/>
        </p:nvSpPr>
        <p:spPr>
          <a:xfrm>
            <a:off x="566928" y="4937760"/>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I.B.1.d.6</a:t>
            </a:r>
            <a:endParaRPr lang="en-US" sz="1050" dirty="0"/>
          </a:p>
        </p:txBody>
      </p:sp>
      <p:sp>
        <p:nvSpPr>
          <p:cNvPr id="13" name="Text 11"/>
          <p:cNvSpPr/>
          <p:nvPr/>
        </p:nvSpPr>
        <p:spPr>
          <a:xfrm>
            <a:off x="1984248" y="4937760"/>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NPO and Full Stomach Status</a:t>
            </a:r>
            <a:endParaRPr lang="en-US" sz="1000" dirty="0"/>
          </a:p>
        </p:txBody>
      </p:sp>
      <p:sp>
        <p:nvSpPr>
          <p:cNvPr id="14" name="Text 1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Median apnoea time in morbidly obese patients reached 18 minutes with either</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Randomised trial · British journal of anaesthesia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Median apnoea time in morbidly obese patients reached 18 minutes with either high-flow nasal or low-flow facemask oxygen, but desaturation below 92% was less likely with high flow (hazard ratio 0.27).</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Apnoeic Oxygenation in Morbid Obesity: A Randomised Controlled Trial Comparing Facemask and High-Flow Nasal Oxygen Delivery, British journal of anaesthesia 2023 · PMID 35027169</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Compared with non-invasive ventilation, preoxygenating obese patients with high-flow</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Randomised trial · EClinicalMedicine</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Compared with non-invasive ventilation, preoxygenating obese patients with high-flow nasal cannula gave a lower end-tidal oxygen and more desaturation below 95% (30% versus 12%), although patients found it far more comfortable.</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High-Flow Nasal Cannulae Versus Non-Invasive Ventilation for Preoxygenation of Obese Patients: The PREOPTIPOP Randomized Trial, EClinicalMedicine 2019 · PMID 31528849</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Against non-invasive ventilation, high flow came off worse</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PREOPTIPOP, 100 obese patients.</a:t>
            </a:r>
            <a:endParaRPr lang="en-US" sz="1400" dirty="0"/>
          </a:p>
        </p:txBody>
      </p:sp>
      <p:graphicFrame>
        <p:nvGraphicFramePr>
          <p:cNvPr id="5" name="Chart 0" descr=""/>
          <p:cNvGraphicFramePr/>
          <p:nvPr/>
        </p:nvGraphicFramePr>
        <p:xfrm>
          <a:off x="566928" y="2194560"/>
          <a:ext cx="11057839" cy="2615184"/>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49560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0474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Better tolerated, but worse preoxygenation — comfort and effectiveness point in opposite directions here.</a:t>
            </a:r>
            <a:endParaRPr lang="en-US" sz="1300" dirty="0"/>
          </a:p>
        </p:txBody>
      </p:sp>
      <p:sp>
        <p:nvSpPr>
          <p:cNvPr id="8" name="Text 5"/>
          <p:cNvSpPr/>
          <p:nvPr/>
        </p:nvSpPr>
        <p:spPr>
          <a:xfrm>
            <a:off x="566928" y="5760720"/>
            <a:ext cx="11057839" cy="329184"/>
          </a:xfrm>
          <a:prstGeom prst="rect">
            <a:avLst/>
          </a:prstGeom>
          <a:noFill/>
          <a:ln/>
        </p:spPr>
        <p:txBody>
          <a:bodyPr wrap="square" rtlCol="0" anchor="ctr"/>
          <a:lstStyle/>
          <a:p>
            <a:pPr indent="0" marL="0">
              <a:buNone/>
            </a:pPr>
            <a:r>
              <a:rPr lang="en-US" sz="950" dirty="0">
                <a:solidFill>
                  <a:srgbClr val="5A6673"/>
                </a:solidFill>
                <a:latin typeface="Calibri" pitchFamily="34" charset="0"/>
                <a:ea typeface="Calibri" pitchFamily="34" charset="-122"/>
                <a:cs typeface="Calibri" pitchFamily="34" charset="-120"/>
              </a:rPr>
              <a:t>[1] High-Flow Nasal Cannulae Versus Non-Invasive Ventilation for Preoxygenation of Obese Patients: The PREOPTIPOP Randomized Trial, EClinicalMedicine 2019 · PMID 31528849</a:t>
            </a:r>
            <a:endParaRPr lang="en-US" sz="95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cohorts and reviews add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2 findings, each on the slide that follows.</a:t>
            </a:r>
            <a:endParaRPr lang="en-US" sz="1400" dirty="0"/>
          </a:p>
        </p:txBody>
      </p:sp>
      <p:sp>
        <p:nvSpPr>
          <p:cNvPr id="5" name="Shape 3"/>
          <p:cNvSpPr/>
          <p:nvPr/>
        </p:nvSpPr>
        <p:spPr>
          <a:xfrm>
            <a:off x="566928" y="1938528"/>
            <a:ext cx="5428336" cy="4206240"/>
          </a:xfrm>
          <a:prstGeom prst="roundRect">
            <a:avLst>
              <a:gd name="adj" fmla="val 1304"/>
            </a:avLst>
          </a:prstGeom>
          <a:solidFill>
            <a:srgbClr val="FBF3E6"/>
          </a:solidFill>
          <a:ln w="12700">
            <a:solidFill>
              <a:srgbClr val="FBF3E6"/>
            </a:solidFill>
            <a:prstDash val="solid"/>
          </a:ln>
        </p:spPr>
      </p:sp>
      <p:sp>
        <p:nvSpPr>
          <p:cNvPr id="6" name="Shape 4"/>
          <p:cNvSpPr/>
          <p:nvPr/>
        </p:nvSpPr>
        <p:spPr>
          <a:xfrm>
            <a:off x="566928" y="1938528"/>
            <a:ext cx="5428336" cy="54864"/>
          </a:xfrm>
          <a:prstGeom prst="rect">
            <a:avLst/>
          </a:prstGeom>
          <a:solidFill>
            <a:srgbClr val="C8892B"/>
          </a:solidFill>
          <a:ln w="12700">
            <a:solidFill>
              <a:srgbClr val="333333"/>
            </a:solidFill>
            <a:prstDash val="solid"/>
          </a:ln>
        </p:spPr>
      </p:sp>
      <p:sp>
        <p:nvSpPr>
          <p:cNvPr id="7" name="Text 5"/>
          <p:cNvSpPr/>
          <p:nvPr/>
        </p:nvSpPr>
        <p:spPr>
          <a:xfrm>
            <a:off x="749808" y="2157984"/>
            <a:ext cx="5062576" cy="139446"/>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CRITICAL CARE &amp; PAIN MEDICINE 2026</a:t>
            </a:r>
            <a:endParaRPr lang="en-US" sz="900" dirty="0"/>
          </a:p>
        </p:txBody>
      </p:sp>
      <p:sp>
        <p:nvSpPr>
          <p:cNvPr id="8" name="Text 6"/>
          <p:cNvSpPr/>
          <p:nvPr/>
        </p:nvSpPr>
        <p:spPr>
          <a:xfrm>
            <a:off x="749808"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HFNO prolongs safe apnoea time and decreases desaturation incidence compared to</a:t>
            </a:r>
            <a:endParaRPr lang="en-US" sz="1400" dirty="0"/>
          </a:p>
        </p:txBody>
      </p:sp>
      <p:sp>
        <p:nvSpPr>
          <p:cNvPr id="9" name="Text 7"/>
          <p:cNvSpPr/>
          <p:nvPr/>
        </p:nvSpPr>
        <p:spPr>
          <a:xfrm>
            <a:off x="749808"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HFNO prolongs safe apnoea time and decreases desaturation incidence compared to conventional oxygen therapy, especially in high-risk patients like…</a:t>
            </a:r>
            <a:endParaRPr lang="en-US" sz="1150" dirty="0"/>
          </a:p>
        </p:txBody>
      </p:sp>
      <p:sp>
        <p:nvSpPr>
          <p:cNvPr id="10" name="Shape 8"/>
          <p:cNvSpPr/>
          <p:nvPr/>
        </p:nvSpPr>
        <p:spPr>
          <a:xfrm>
            <a:off x="6196432" y="1938528"/>
            <a:ext cx="5428336" cy="4206240"/>
          </a:xfrm>
          <a:prstGeom prst="roundRect">
            <a:avLst>
              <a:gd name="adj" fmla="val 1304"/>
            </a:avLst>
          </a:prstGeom>
          <a:solidFill>
            <a:srgbClr val="FBF3E6"/>
          </a:solidFill>
          <a:ln w="12700">
            <a:solidFill>
              <a:srgbClr val="FBF3E6"/>
            </a:solidFill>
            <a:prstDash val="solid"/>
          </a:ln>
        </p:spPr>
      </p:sp>
      <p:sp>
        <p:nvSpPr>
          <p:cNvPr id="11" name="Shape 9"/>
          <p:cNvSpPr/>
          <p:nvPr/>
        </p:nvSpPr>
        <p:spPr>
          <a:xfrm>
            <a:off x="6196432" y="1938528"/>
            <a:ext cx="5428336" cy="54864"/>
          </a:xfrm>
          <a:prstGeom prst="rect">
            <a:avLst/>
          </a:prstGeom>
          <a:solidFill>
            <a:srgbClr val="C8892B"/>
          </a:solidFill>
          <a:ln w="12700">
            <a:solidFill>
              <a:srgbClr val="333333"/>
            </a:solidFill>
            <a:prstDash val="solid"/>
          </a:ln>
        </p:spPr>
      </p:sp>
      <p:sp>
        <p:nvSpPr>
          <p:cNvPr id="12" name="Text 10"/>
          <p:cNvSpPr/>
          <p:nvPr/>
        </p:nvSpPr>
        <p:spPr>
          <a:xfrm>
            <a:off x="6379312" y="2157984"/>
            <a:ext cx="5062576" cy="139446"/>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BRITISH JOURNAL OF ANAESTHESIA 2026</a:t>
            </a:r>
            <a:endParaRPr lang="en-US" sz="900" dirty="0"/>
          </a:p>
        </p:txBody>
      </p:sp>
      <p:sp>
        <p:nvSpPr>
          <p:cNvPr id="13" name="Text 11"/>
          <p:cNvSpPr/>
          <p:nvPr/>
        </p:nvSpPr>
        <p:spPr>
          <a:xfrm>
            <a:off x="6379312" y="2352294"/>
            <a:ext cx="5062576" cy="216916"/>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High-flow nasal oxygen does not clear carbon dioxide</a:t>
            </a:r>
            <a:endParaRPr lang="en-US" sz="1400" dirty="0"/>
          </a:p>
        </p:txBody>
      </p:sp>
      <p:sp>
        <p:nvSpPr>
          <p:cNvPr id="14" name="Text 12"/>
          <p:cNvSpPr/>
          <p:nvPr/>
        </p:nvSpPr>
        <p:spPr>
          <a:xfrm>
            <a:off x="6379312" y="2624074"/>
            <a:ext cx="5062576" cy="3301238"/>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High-flow nasal oxygen does not clear carbon dioxide: arterial CO2 accumulates across a wide range of flow rates, so treat it as apnoeic oxygenation…</a:t>
            </a:r>
            <a:endParaRPr lang="en-US" sz="1150" dirty="0"/>
          </a:p>
        </p:txBody>
      </p:sp>
      <p:sp>
        <p:nvSpPr>
          <p:cNvPr id="15" name="Text 1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HFNO prolongs safe apnoea time and decreases desaturation incidence compared to</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Review · critical care &amp; pain medicine</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HFNO prolongs safe apnoea time and decreases desaturation incidence compared to conventional oxygen therapy, especially in high-risk patients like obese or cardiothoracic surgical patients.</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High-Flow Nasal Oxygen in the Perioperative Setting: A Narrative Review, Anaesthesia, critical care &amp; pain medicine 2026 · PMID 41903885</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High-flow nasal oxygen does not clear carbon dioxide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Review · British journal of anaesthesia</a:t>
            </a:r>
            <a:endParaRPr lang="en-US" sz="1400" dirty="0"/>
          </a:p>
        </p:txBody>
      </p:sp>
      <p:sp>
        <p:nvSpPr>
          <p:cNvPr id="5" name="Shape 3"/>
          <p:cNvSpPr/>
          <p:nvPr/>
        </p:nvSpPr>
        <p:spPr>
          <a:xfrm>
            <a:off x="566928" y="1938528"/>
            <a:ext cx="11057839" cy="3419856"/>
          </a:xfrm>
          <a:prstGeom prst="roundRect">
            <a:avLst>
              <a:gd name="adj" fmla="val 1604"/>
            </a:avLst>
          </a:prstGeom>
          <a:solidFill>
            <a:srgbClr val="F4F6F8"/>
          </a:solidFill>
          <a:ln w="12700">
            <a:solidFill>
              <a:srgbClr val="DCE1E6"/>
            </a:solidFill>
            <a:prstDash val="solid"/>
          </a:ln>
        </p:spPr>
      </p:sp>
      <p:sp>
        <p:nvSpPr>
          <p:cNvPr id="6" name="Shape 4"/>
          <p:cNvSpPr/>
          <p:nvPr/>
        </p:nvSpPr>
        <p:spPr>
          <a:xfrm>
            <a:off x="566928" y="2029968"/>
            <a:ext cx="45720" cy="3236976"/>
          </a:xfrm>
          <a:prstGeom prst="rect">
            <a:avLst/>
          </a:prstGeom>
          <a:solidFill>
            <a:srgbClr val="1C7293"/>
          </a:solidFill>
          <a:ln w="12700">
            <a:solidFill>
              <a:srgbClr val="333333"/>
            </a:solidFill>
            <a:prstDash val="solid"/>
          </a:ln>
        </p:spPr>
      </p:sp>
      <p:sp>
        <p:nvSpPr>
          <p:cNvPr id="7" name="Text 5"/>
          <p:cNvSpPr/>
          <p:nvPr/>
        </p:nvSpPr>
        <p:spPr>
          <a:xfrm>
            <a:off x="932688" y="2121408"/>
            <a:ext cx="10326319" cy="3054096"/>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High-flow nasal oxygen does not clear carbon dioxide: arterial CO2 accumulates across a wide range of flow rates, so treat it as apnoeic oxygenation and monitor CO2 rather than assuming ventilation.</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High-Flow Nasal Oxygenation, Not Ventilation: Time to Stop Holding Our Breath, British journal of anaesthesia 2026 · PMID 41402219</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High-flow nasal oxygen extended safe apnoea time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Morbidly obese patients, safe apnoea time to SpO2 95%.</a:t>
            </a:r>
            <a:endParaRPr lang="en-US" sz="1400" dirty="0"/>
          </a:p>
        </p:txBody>
      </p:sp>
      <p:graphicFrame>
        <p:nvGraphicFramePr>
          <p:cNvPr id="5" name="Chart 0" descr=""/>
          <p:cNvGraphicFramePr/>
          <p:nvPr/>
        </p:nvGraphicFramePr>
        <p:xfrm>
          <a:off x="566928" y="1938528"/>
          <a:ext cx="11057839" cy="3328416"/>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54132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5046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About 76 seconds more, a 40% longer margin before desaturation, in exactly the patients who have least to spare.</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INDICATIONS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When this is the right block</a:t>
            </a:r>
            <a:endParaRPr lang="en-US" sz="2700" dirty="0"/>
          </a:p>
        </p:txBody>
      </p:sp>
      <p:sp>
        <p:nvSpPr>
          <p:cNvPr id="4" name="Shape 2"/>
          <p:cNvSpPr/>
          <p:nvPr/>
        </p:nvSpPr>
        <p:spPr>
          <a:xfrm>
            <a:off x="566928" y="1463040"/>
            <a:ext cx="3551834" cy="4681728"/>
          </a:xfrm>
          <a:prstGeom prst="roundRect">
            <a:avLst>
              <a:gd name="adj" fmla="val 1545"/>
            </a:avLst>
          </a:prstGeom>
          <a:solidFill>
            <a:srgbClr val="EDF4EF"/>
          </a:solidFill>
          <a:ln w="12700">
            <a:solidFill>
              <a:srgbClr val="EDF4EF"/>
            </a:solidFill>
            <a:prstDash val="solid"/>
          </a:ln>
        </p:spPr>
      </p:sp>
      <p:sp>
        <p:nvSpPr>
          <p:cNvPr id="5" name="Shape 3"/>
          <p:cNvSpPr/>
          <p:nvPr/>
        </p:nvSpPr>
        <p:spPr>
          <a:xfrm>
            <a:off x="566928" y="1463040"/>
            <a:ext cx="3551834" cy="54864"/>
          </a:xfrm>
          <a:prstGeom prst="rect">
            <a:avLst/>
          </a:prstGeom>
          <a:solidFill>
            <a:srgbClr val="3E7C59"/>
          </a:solidFill>
          <a:ln w="12700">
            <a:solidFill>
              <a:srgbClr val="333333"/>
            </a:solidFill>
            <a:prstDash val="solid"/>
          </a:ln>
        </p:spPr>
      </p:sp>
      <p:sp>
        <p:nvSpPr>
          <p:cNvPr id="6" name="Text 4"/>
          <p:cNvSpPr/>
          <p:nvPr/>
        </p:nvSpPr>
        <p:spPr>
          <a:xfrm>
            <a:off x="749808" y="1682496"/>
            <a:ext cx="3186074" cy="278892"/>
          </a:xfrm>
          <a:prstGeom prst="rect">
            <a:avLst/>
          </a:prstGeom>
          <a:noFill/>
          <a:ln/>
        </p:spPr>
        <p:txBody>
          <a:bodyPr wrap="square" rtlCol="0" anchor="ctr">
            <a:normAutofit/>
          </a:bodyPr>
          <a:lstStyle/>
          <a:p>
            <a:pPr indent="0" marL="0">
              <a:buNone/>
            </a:pPr>
            <a:r>
              <a:rPr lang="en-US" sz="900" b="1" spc="220" kern="0" dirty="0">
                <a:solidFill>
                  <a:srgbClr val="3E7C59"/>
                </a:solidFill>
                <a:latin typeface="Calibri" pitchFamily="34" charset="0"/>
                <a:ea typeface="Calibri" pitchFamily="34" charset="-122"/>
                <a:cs typeface="Calibri" pitchFamily="34" charset="-120"/>
              </a:rPr>
              <a:t>PREOXYGENATION STRATEGIES NETWORK META-ANALYSIS, BR J ANAESTH 2024</a:t>
            </a:r>
            <a:endParaRPr lang="en-US" sz="900" dirty="0"/>
          </a:p>
        </p:txBody>
      </p:sp>
      <p:sp>
        <p:nvSpPr>
          <p:cNvPr id="7" name="Text 5"/>
          <p:cNvSpPr/>
          <p:nvPr/>
        </p:nvSpPr>
        <p:spPr>
          <a:xfrm>
            <a:off x="749808"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Prolonging safe apnoea time before induction</a:t>
            </a:r>
            <a:endParaRPr lang="en-US" sz="1400" dirty="0"/>
          </a:p>
        </p:txBody>
      </p:sp>
      <p:sp>
        <p:nvSpPr>
          <p:cNvPr id="8" name="Text 6"/>
          <p:cNvSpPr/>
          <p:nvPr/>
        </p:nvSpPr>
        <p:spPr>
          <a:xfrm>
            <a:off x="749808"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a network meta-analysis of 52 studies and 3914 patients, high-flow nasal oxygen with the patient head-up was the technique most likely to prolong safe apnoea time, by a mean of 291 seconds (95% credible interval 138 to 456) against a supine facemask and 203 seconds against a head-up facemask.</a:t>
            </a:r>
            <a:endParaRPr lang="en-US" sz="1150" dirty="0"/>
          </a:p>
        </p:txBody>
      </p:sp>
      <p:sp>
        <p:nvSpPr>
          <p:cNvPr id="9" name="Shape 7"/>
          <p:cNvSpPr/>
          <p:nvPr/>
        </p:nvSpPr>
        <p:spPr>
          <a:xfrm>
            <a:off x="4319930" y="1463040"/>
            <a:ext cx="3551834" cy="4681728"/>
          </a:xfrm>
          <a:prstGeom prst="roundRect">
            <a:avLst>
              <a:gd name="adj" fmla="val 1545"/>
            </a:avLst>
          </a:prstGeom>
          <a:solidFill>
            <a:srgbClr val="EDF4EF"/>
          </a:solidFill>
          <a:ln w="12700">
            <a:solidFill>
              <a:srgbClr val="EDF4EF"/>
            </a:solidFill>
            <a:prstDash val="solid"/>
          </a:ln>
        </p:spPr>
      </p:sp>
      <p:sp>
        <p:nvSpPr>
          <p:cNvPr id="10" name="Shape 8"/>
          <p:cNvSpPr/>
          <p:nvPr/>
        </p:nvSpPr>
        <p:spPr>
          <a:xfrm>
            <a:off x="4319930" y="1463040"/>
            <a:ext cx="3551834" cy="54864"/>
          </a:xfrm>
          <a:prstGeom prst="rect">
            <a:avLst/>
          </a:prstGeom>
          <a:solidFill>
            <a:srgbClr val="3E7C59"/>
          </a:solidFill>
          <a:ln w="12700">
            <a:solidFill>
              <a:srgbClr val="333333"/>
            </a:solidFill>
            <a:prstDash val="solid"/>
          </a:ln>
        </p:spPr>
      </p:sp>
      <p:sp>
        <p:nvSpPr>
          <p:cNvPr id="11" name="Text 9"/>
          <p:cNvSpPr/>
          <p:nvPr/>
        </p:nvSpPr>
        <p:spPr>
          <a:xfrm>
            <a:off x="4502810" y="1682496"/>
            <a:ext cx="3186074" cy="139446"/>
          </a:xfrm>
          <a:prstGeom prst="rect">
            <a:avLst/>
          </a:prstGeom>
          <a:noFill/>
          <a:ln/>
        </p:spPr>
        <p:txBody>
          <a:bodyPr wrap="square" rtlCol="0" anchor="ctr">
            <a:normAutofit/>
          </a:bodyPr>
          <a:lstStyle/>
          <a:p>
            <a:pPr indent="0" marL="0">
              <a:buNone/>
            </a:pPr>
            <a:r>
              <a:rPr lang="en-US" sz="900" b="1" spc="220" kern="0" dirty="0">
                <a:solidFill>
                  <a:srgbClr val="3E7C59"/>
                </a:solidFill>
                <a:latin typeface="Calibri" pitchFamily="34" charset="0"/>
                <a:ea typeface="Calibri" pitchFamily="34" charset="-122"/>
                <a:cs typeface="Calibri" pitchFamily="34" charset="-120"/>
              </a:rPr>
              <a:t>THRIVE, ANAESTHESIA 2015</a:t>
            </a:r>
            <a:endParaRPr lang="en-US" sz="900" dirty="0"/>
          </a:p>
        </p:txBody>
      </p:sp>
      <p:sp>
        <p:nvSpPr>
          <p:cNvPr id="12" name="Text 10"/>
          <p:cNvSpPr/>
          <p:nvPr/>
        </p:nvSpPr>
        <p:spPr>
          <a:xfrm>
            <a:off x="4502810" y="1876806"/>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Difficult airways where the apnoeic window is the whole problem</a:t>
            </a:r>
            <a:endParaRPr lang="en-US" sz="1400" dirty="0"/>
          </a:p>
        </p:txBody>
      </p:sp>
      <p:sp>
        <p:nvSpPr>
          <p:cNvPr id="13" name="Text 11"/>
          <p:cNvSpPr/>
          <p:nvPr/>
        </p:nvSpPr>
        <p:spPr>
          <a:xfrm>
            <a:off x="4502810" y="2365502"/>
            <a:ext cx="3186074" cy="355981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25 patients with difficult airways undergoing hypopharyngeal or laryngotracheal surgery, transnasal humidified rapid-insufflation ventilatory exchange gave a median apnoea time of 14 minutes (range 5 to 65) with no patient desaturating below 90%.</a:t>
            </a:r>
            <a:endParaRPr lang="en-US" sz="1150" dirty="0"/>
          </a:p>
        </p:txBody>
      </p:sp>
      <p:sp>
        <p:nvSpPr>
          <p:cNvPr id="14" name="Shape 12"/>
          <p:cNvSpPr/>
          <p:nvPr/>
        </p:nvSpPr>
        <p:spPr>
          <a:xfrm>
            <a:off x="8072933" y="1463040"/>
            <a:ext cx="3551834" cy="4681728"/>
          </a:xfrm>
          <a:prstGeom prst="roundRect">
            <a:avLst>
              <a:gd name="adj" fmla="val 1545"/>
            </a:avLst>
          </a:prstGeom>
          <a:solidFill>
            <a:srgbClr val="FBF3E6"/>
          </a:solidFill>
          <a:ln w="12700">
            <a:solidFill>
              <a:srgbClr val="FBF3E6"/>
            </a:solidFill>
            <a:prstDash val="solid"/>
          </a:ln>
        </p:spPr>
      </p:sp>
      <p:sp>
        <p:nvSpPr>
          <p:cNvPr id="15" name="Shape 13"/>
          <p:cNvSpPr/>
          <p:nvPr/>
        </p:nvSpPr>
        <p:spPr>
          <a:xfrm>
            <a:off x="8072933" y="1463040"/>
            <a:ext cx="3551834" cy="54864"/>
          </a:xfrm>
          <a:prstGeom prst="rect">
            <a:avLst/>
          </a:prstGeom>
          <a:solidFill>
            <a:srgbClr val="C8892B"/>
          </a:solidFill>
          <a:ln w="12700">
            <a:solidFill>
              <a:srgbClr val="333333"/>
            </a:solidFill>
            <a:prstDash val="solid"/>
          </a:ln>
        </p:spPr>
      </p:sp>
      <p:sp>
        <p:nvSpPr>
          <p:cNvPr id="16" name="Text 14"/>
          <p:cNvSpPr/>
          <p:nvPr/>
        </p:nvSpPr>
        <p:spPr>
          <a:xfrm>
            <a:off x="8255813" y="1682496"/>
            <a:ext cx="3186074" cy="278892"/>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HFNC FOR APNOEIC OXYGENATION IN OBESE PATIENTS META-ANALYSIS, ANESTH ANALG 2023</a:t>
            </a:r>
            <a:endParaRPr lang="en-US" sz="900" dirty="0"/>
          </a:p>
        </p:txBody>
      </p:sp>
      <p:sp>
        <p:nvSpPr>
          <p:cNvPr id="17" name="Text 15"/>
          <p:cNvSpPr/>
          <p:nvPr/>
        </p:nvSpPr>
        <p:spPr>
          <a:xfrm>
            <a:off x="8255813"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Obese patients for elective surgery, with realistic expectations</a:t>
            </a:r>
            <a:endParaRPr lang="en-US" sz="1400" dirty="0"/>
          </a:p>
        </p:txBody>
      </p:sp>
      <p:sp>
        <p:nvSpPr>
          <p:cNvPr id="18" name="Text 16"/>
          <p:cNvSpPr/>
          <p:nvPr/>
        </p:nvSpPr>
        <p:spPr>
          <a:xfrm>
            <a:off x="8255813"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Across six studies in 351 obese patients, high-flow nasal cannula gave a significantly longer safe apnoea time than facemask preoxygenation (mean difference 124 seconds) and lower odds of discomfort (OR 0.13), but there was no difference in the odds of desaturation below 92% (OR 0.49, 95% CI 0.15 to 1.63) on low-certainty evidence.</a:t>
            </a:r>
            <a:endParaRPr lang="en-US" sz="115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CONTRAINDICATIONS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When it is not</a:t>
            </a:r>
            <a:endParaRPr lang="en-US" sz="2700" dirty="0"/>
          </a:p>
        </p:txBody>
      </p:sp>
      <p:sp>
        <p:nvSpPr>
          <p:cNvPr id="4" name="Shape 2"/>
          <p:cNvSpPr/>
          <p:nvPr/>
        </p:nvSpPr>
        <p:spPr>
          <a:xfrm>
            <a:off x="566928" y="1463040"/>
            <a:ext cx="2613584" cy="4681728"/>
          </a:xfrm>
          <a:prstGeom prst="roundRect">
            <a:avLst>
              <a:gd name="adj" fmla="val 2099"/>
            </a:avLst>
          </a:prstGeom>
          <a:solidFill>
            <a:srgbClr val="F8ECEA"/>
          </a:solidFill>
          <a:ln w="12700">
            <a:solidFill>
              <a:srgbClr val="F8ECEA"/>
            </a:solidFill>
            <a:prstDash val="solid"/>
          </a:ln>
        </p:spPr>
      </p:sp>
      <p:sp>
        <p:nvSpPr>
          <p:cNvPr id="5" name="Shape 3"/>
          <p:cNvSpPr/>
          <p:nvPr/>
        </p:nvSpPr>
        <p:spPr>
          <a:xfrm>
            <a:off x="566928" y="1463040"/>
            <a:ext cx="2613584" cy="54864"/>
          </a:xfrm>
          <a:prstGeom prst="rect">
            <a:avLst/>
          </a:prstGeom>
          <a:solidFill>
            <a:srgbClr val="B03A2E"/>
          </a:solidFill>
          <a:ln w="12700">
            <a:solidFill>
              <a:srgbClr val="333333"/>
            </a:solidFill>
            <a:prstDash val="solid"/>
          </a:ln>
        </p:spPr>
      </p:sp>
      <p:sp>
        <p:nvSpPr>
          <p:cNvPr id="6" name="Text 4"/>
          <p:cNvSpPr/>
          <p:nvPr/>
        </p:nvSpPr>
        <p:spPr>
          <a:xfrm>
            <a:off x="749808" y="1682496"/>
            <a:ext cx="2247824" cy="139446"/>
          </a:xfrm>
          <a:prstGeom prst="rect">
            <a:avLst/>
          </a:prstGeom>
          <a:noFill/>
          <a:ln/>
        </p:spPr>
        <p:txBody>
          <a:bodyPr wrap="square" rtlCol="0" anchor="ctr">
            <a:normAutofit/>
          </a:bodyPr>
          <a:lstStyle/>
          <a:p>
            <a:pPr indent="0" marL="0">
              <a:buNone/>
            </a:pPr>
            <a:r>
              <a:rPr lang="en-US" sz="900" b="1" spc="220" kern="0" dirty="0">
                <a:solidFill>
                  <a:srgbClr val="B03A2E"/>
                </a:solidFill>
                <a:latin typeface="Calibri" pitchFamily="34" charset="0"/>
                <a:ea typeface="Calibri" pitchFamily="34" charset="-122"/>
                <a:cs typeface="Calibri" pitchFamily="34" charset="-120"/>
              </a:rPr>
              <a:t>THRIVE, ANAESTHESIA 2015</a:t>
            </a:r>
            <a:endParaRPr lang="en-US" sz="900" dirty="0"/>
          </a:p>
        </p:txBody>
      </p:sp>
      <p:sp>
        <p:nvSpPr>
          <p:cNvPr id="7" name="Text 5"/>
          <p:cNvSpPr/>
          <p:nvPr/>
        </p:nvSpPr>
        <p:spPr>
          <a:xfrm>
            <a:off x="749808" y="1876806"/>
            <a:ext cx="224782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Treating apnoeic oxygenation as ventilation</a:t>
            </a:r>
            <a:endParaRPr lang="en-US" sz="1400" dirty="0"/>
          </a:p>
        </p:txBody>
      </p:sp>
      <p:sp>
        <p:nvSpPr>
          <p:cNvPr id="8" name="Text 6"/>
          <p:cNvSpPr/>
          <p:nvPr/>
        </p:nvSpPr>
        <p:spPr>
          <a:xfrm>
            <a:off x="749808" y="2365502"/>
            <a:ext cx="2247824" cy="355981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During THRIVE, end-tidal carbon dioxide rose at 0.15 kPa per minute and post-apnoea levels reached a mean of 7.8 kPa with a maximum of 15.3 kPa. Oxygenation buys time; it does not clear carbon dioxide, and the clock is running the whole time.</a:t>
            </a:r>
            <a:endParaRPr lang="en-US" sz="1150" dirty="0"/>
          </a:p>
        </p:txBody>
      </p:sp>
      <p:sp>
        <p:nvSpPr>
          <p:cNvPr id="9" name="Shape 7"/>
          <p:cNvSpPr/>
          <p:nvPr/>
        </p:nvSpPr>
        <p:spPr>
          <a:xfrm>
            <a:off x="3381680" y="1463040"/>
            <a:ext cx="2613584" cy="4681728"/>
          </a:xfrm>
          <a:prstGeom prst="roundRect">
            <a:avLst>
              <a:gd name="adj" fmla="val 2099"/>
            </a:avLst>
          </a:prstGeom>
          <a:solidFill>
            <a:srgbClr val="FBF3E6"/>
          </a:solidFill>
          <a:ln w="12700">
            <a:solidFill>
              <a:srgbClr val="FBF3E6"/>
            </a:solidFill>
            <a:prstDash val="solid"/>
          </a:ln>
        </p:spPr>
      </p:sp>
      <p:sp>
        <p:nvSpPr>
          <p:cNvPr id="10" name="Shape 8"/>
          <p:cNvSpPr/>
          <p:nvPr/>
        </p:nvSpPr>
        <p:spPr>
          <a:xfrm>
            <a:off x="3381680" y="1463040"/>
            <a:ext cx="2613584" cy="54864"/>
          </a:xfrm>
          <a:prstGeom prst="rect">
            <a:avLst/>
          </a:prstGeom>
          <a:solidFill>
            <a:srgbClr val="C8892B"/>
          </a:solidFill>
          <a:ln w="12700">
            <a:solidFill>
              <a:srgbClr val="333333"/>
            </a:solidFill>
            <a:prstDash val="solid"/>
          </a:ln>
        </p:spPr>
      </p:sp>
      <p:sp>
        <p:nvSpPr>
          <p:cNvPr id="11" name="Text 9"/>
          <p:cNvSpPr/>
          <p:nvPr/>
        </p:nvSpPr>
        <p:spPr>
          <a:xfrm>
            <a:off x="3564560" y="1682496"/>
            <a:ext cx="2247824" cy="278892"/>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PREOXI TRIAL, NONINVASIVE VENTILATION FOR PREOXYGENATION, N ENGL J MED 2024</a:t>
            </a:r>
            <a:endParaRPr lang="en-US" sz="900" dirty="0"/>
          </a:p>
        </p:txBody>
      </p:sp>
      <p:sp>
        <p:nvSpPr>
          <p:cNvPr id="12" name="Text 10"/>
          <p:cNvSpPr/>
          <p:nvPr/>
        </p:nvSpPr>
        <p:spPr>
          <a:xfrm>
            <a:off x="3564560" y="2016252"/>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Choosing it over noninvasive ventilation in the hypoxaemic critically ill</a:t>
            </a:r>
            <a:endParaRPr lang="en-US" sz="1400" dirty="0"/>
          </a:p>
        </p:txBody>
      </p:sp>
      <p:sp>
        <p:nvSpPr>
          <p:cNvPr id="13" name="Text 11"/>
          <p:cNvSpPr/>
          <p:nvPr/>
        </p:nvSpPr>
        <p:spPr>
          <a:xfrm>
            <a:off x="3564560" y="2721864"/>
            <a:ext cx="2247824" cy="3203448"/>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the PREOXI trial of 1301 critically ill adults, preoxygenation with noninvasive ventilation produced hypoxaemia in 9.1% versus 18.5% with an oxygen mask, and cardiac arrest in 0.2% versus 1.1%, with no increase in aspiration. In that population the randomised evidence sits with positive pressure.</a:t>
            </a:r>
            <a:endParaRPr lang="en-US" sz="1150" dirty="0"/>
          </a:p>
        </p:txBody>
      </p:sp>
      <p:sp>
        <p:nvSpPr>
          <p:cNvPr id="14" name="Shape 12"/>
          <p:cNvSpPr/>
          <p:nvPr/>
        </p:nvSpPr>
        <p:spPr>
          <a:xfrm>
            <a:off x="6196432" y="1463040"/>
            <a:ext cx="2613584" cy="4681728"/>
          </a:xfrm>
          <a:prstGeom prst="roundRect">
            <a:avLst>
              <a:gd name="adj" fmla="val 2099"/>
            </a:avLst>
          </a:prstGeom>
          <a:solidFill>
            <a:srgbClr val="FBF3E6"/>
          </a:solidFill>
          <a:ln w="12700">
            <a:solidFill>
              <a:srgbClr val="FBF3E6"/>
            </a:solidFill>
            <a:prstDash val="solid"/>
          </a:ln>
        </p:spPr>
      </p:sp>
      <p:sp>
        <p:nvSpPr>
          <p:cNvPr id="15" name="Shape 13"/>
          <p:cNvSpPr/>
          <p:nvPr/>
        </p:nvSpPr>
        <p:spPr>
          <a:xfrm>
            <a:off x="6196432" y="1463040"/>
            <a:ext cx="2613584" cy="54864"/>
          </a:xfrm>
          <a:prstGeom prst="rect">
            <a:avLst/>
          </a:prstGeom>
          <a:solidFill>
            <a:srgbClr val="C8892B"/>
          </a:solidFill>
          <a:ln w="12700">
            <a:solidFill>
              <a:srgbClr val="333333"/>
            </a:solidFill>
            <a:prstDash val="solid"/>
          </a:ln>
        </p:spPr>
      </p:sp>
      <p:sp>
        <p:nvSpPr>
          <p:cNvPr id="16" name="Text 14"/>
          <p:cNvSpPr/>
          <p:nvPr/>
        </p:nvSpPr>
        <p:spPr>
          <a:xfrm>
            <a:off x="6379312" y="1682496"/>
            <a:ext cx="2247824" cy="418338"/>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HFNC FOR APNOEIC OXYGENATION IN OBESE PATIENTS META-ANALYSIS, ANESTH ANALG 2023</a:t>
            </a:r>
            <a:endParaRPr lang="en-US" sz="900" dirty="0"/>
          </a:p>
        </p:txBody>
      </p:sp>
      <p:sp>
        <p:nvSpPr>
          <p:cNvPr id="17" name="Text 15"/>
          <p:cNvSpPr/>
          <p:nvPr/>
        </p:nvSpPr>
        <p:spPr>
          <a:xfrm>
            <a:off x="6379312" y="2155698"/>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Reading longer apnoea time as prevented desaturation</a:t>
            </a:r>
            <a:endParaRPr lang="en-US" sz="1400" dirty="0"/>
          </a:p>
        </p:txBody>
      </p:sp>
      <p:sp>
        <p:nvSpPr>
          <p:cNvPr id="18" name="Text 16"/>
          <p:cNvSpPr/>
          <p:nvPr/>
        </p:nvSpPr>
        <p:spPr>
          <a:xfrm>
            <a:off x="6379312" y="2861310"/>
            <a:ext cx="2247824" cy="306400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obese elective surgical patients, high-flow nasal cannula did not significantly change the odds of desaturation below 92%, the lowest arterial oxygen content, or the lowest peripheral saturation before intubation, despite extending the safe apnoea window.</a:t>
            </a:r>
            <a:endParaRPr lang="en-US" sz="1150" dirty="0"/>
          </a:p>
        </p:txBody>
      </p:sp>
      <p:sp>
        <p:nvSpPr>
          <p:cNvPr id="19" name="Shape 17"/>
          <p:cNvSpPr/>
          <p:nvPr/>
        </p:nvSpPr>
        <p:spPr>
          <a:xfrm>
            <a:off x="9011183" y="1463040"/>
            <a:ext cx="2613584" cy="4681728"/>
          </a:xfrm>
          <a:prstGeom prst="roundRect">
            <a:avLst>
              <a:gd name="adj" fmla="val 2099"/>
            </a:avLst>
          </a:prstGeom>
          <a:solidFill>
            <a:srgbClr val="FBF3E6"/>
          </a:solidFill>
          <a:ln w="12700">
            <a:solidFill>
              <a:srgbClr val="FBF3E6"/>
            </a:solidFill>
            <a:prstDash val="solid"/>
          </a:ln>
        </p:spPr>
      </p:sp>
      <p:sp>
        <p:nvSpPr>
          <p:cNvPr id="20" name="Shape 18"/>
          <p:cNvSpPr/>
          <p:nvPr/>
        </p:nvSpPr>
        <p:spPr>
          <a:xfrm>
            <a:off x="9011183" y="1463040"/>
            <a:ext cx="2613584" cy="54864"/>
          </a:xfrm>
          <a:prstGeom prst="rect">
            <a:avLst/>
          </a:prstGeom>
          <a:solidFill>
            <a:srgbClr val="C8892B"/>
          </a:solidFill>
          <a:ln w="12700">
            <a:solidFill>
              <a:srgbClr val="333333"/>
            </a:solidFill>
            <a:prstDash val="solid"/>
          </a:ln>
        </p:spPr>
      </p:sp>
      <p:sp>
        <p:nvSpPr>
          <p:cNvPr id="21" name="Text 19"/>
          <p:cNvSpPr/>
          <p:nvPr/>
        </p:nvSpPr>
        <p:spPr>
          <a:xfrm>
            <a:off x="9194063" y="1682496"/>
            <a:ext cx="2247824" cy="278892"/>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PREOXYGENATION STRATEGIES NETWORK META-ANALYSIS, BR J ANAESTH 2024</a:t>
            </a:r>
            <a:endParaRPr lang="en-US" sz="900" dirty="0"/>
          </a:p>
        </p:txBody>
      </p:sp>
      <p:sp>
        <p:nvSpPr>
          <p:cNvPr id="22" name="Text 20"/>
          <p:cNvSpPr/>
          <p:nvPr/>
        </p:nvSpPr>
        <p:spPr>
          <a:xfrm>
            <a:off x="9194063" y="2016252"/>
            <a:ext cx="224782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Assuming it wins on every endpoint</a:t>
            </a:r>
            <a:endParaRPr lang="en-US" sz="1400" dirty="0"/>
          </a:p>
        </p:txBody>
      </p:sp>
      <p:sp>
        <p:nvSpPr>
          <p:cNvPr id="23" name="Text 21"/>
          <p:cNvSpPr/>
          <p:nvPr/>
        </p:nvSpPr>
        <p:spPr>
          <a:xfrm>
            <a:off x="9194063" y="2504948"/>
            <a:ext cx="224782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the same network meta-analysis that ranked high-flow nasal oxygen first for safe apnoea time, arterial desaturation was less likely to occur when a facemask with pressure support was used than with the other techniques studied. The strategy that maximises the apnoeic window is not automatically the one that minimises every risk.</a:t>
            </a:r>
            <a:endParaRPr lang="en-US" sz="1150" dirty="0"/>
          </a:p>
        </p:txBody>
      </p:sp>
      <p:sp>
        <p:nvSpPr>
          <p:cNvPr id="24" name="Text 22"/>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PEARLS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experience adds</a:t>
            </a:r>
            <a:endParaRPr lang="en-US" sz="2700" dirty="0"/>
          </a:p>
        </p:txBody>
      </p:sp>
      <p:sp>
        <p:nvSpPr>
          <p:cNvPr id="4" name="Shape 2"/>
          <p:cNvSpPr/>
          <p:nvPr/>
        </p:nvSpPr>
        <p:spPr>
          <a:xfrm>
            <a:off x="566928" y="1463040"/>
            <a:ext cx="3551834" cy="4681728"/>
          </a:xfrm>
          <a:prstGeom prst="roundRect">
            <a:avLst>
              <a:gd name="adj" fmla="val 1545"/>
            </a:avLst>
          </a:prstGeom>
          <a:solidFill>
            <a:srgbClr val="F4F6F8"/>
          </a:solidFill>
          <a:ln w="12700">
            <a:solidFill>
              <a:srgbClr val="F4F6F8"/>
            </a:solidFill>
            <a:prstDash val="solid"/>
          </a:ln>
        </p:spPr>
      </p:sp>
      <p:sp>
        <p:nvSpPr>
          <p:cNvPr id="5" name="Shape 3"/>
          <p:cNvSpPr/>
          <p:nvPr/>
        </p:nvSpPr>
        <p:spPr>
          <a:xfrm>
            <a:off x="566928" y="1463040"/>
            <a:ext cx="3551834" cy="54864"/>
          </a:xfrm>
          <a:prstGeom prst="rect">
            <a:avLst/>
          </a:prstGeom>
          <a:solidFill>
            <a:srgbClr val="1C7293"/>
          </a:solidFill>
          <a:ln w="12700">
            <a:solidFill>
              <a:srgbClr val="333333"/>
            </a:solidFill>
            <a:prstDash val="solid"/>
          </a:ln>
        </p:spPr>
      </p:sp>
      <p:sp>
        <p:nvSpPr>
          <p:cNvPr id="6" name="Text 4"/>
          <p:cNvSpPr/>
          <p:nvPr/>
        </p:nvSpPr>
        <p:spPr>
          <a:xfrm>
            <a:off x="749808" y="1682496"/>
            <a:ext cx="3186074" cy="278892"/>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PREOXYGENATION STRATEGIES NETWORK META-ANALYSIS, BR J ANAESTH 2024</a:t>
            </a:r>
            <a:endParaRPr lang="en-US" sz="900" dirty="0"/>
          </a:p>
        </p:txBody>
      </p:sp>
      <p:sp>
        <p:nvSpPr>
          <p:cNvPr id="7" name="Text 5"/>
          <p:cNvSpPr/>
          <p:nvPr/>
        </p:nvSpPr>
        <p:spPr>
          <a:xfrm>
            <a:off x="749808" y="2016252"/>
            <a:ext cx="3186074" cy="216916"/>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Head-up is part of the intervention</a:t>
            </a:r>
            <a:endParaRPr lang="en-US" sz="1400" dirty="0"/>
          </a:p>
        </p:txBody>
      </p:sp>
      <p:sp>
        <p:nvSpPr>
          <p:cNvPr id="8" name="Text 6"/>
          <p:cNvSpPr/>
          <p:nvPr/>
        </p:nvSpPr>
        <p:spPr>
          <a:xfrm>
            <a:off x="749808" y="2288032"/>
            <a:ext cx="3186074" cy="363728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The technique that ranked highest for prolonged safe apnoea time was high-flow nasal oxygen with the patient in the head-up position, and it held that rank in the subgroup of studies that used no apnoeic oxygenation at all.</a:t>
            </a:r>
            <a:endParaRPr lang="en-US" sz="1150" dirty="0"/>
          </a:p>
        </p:txBody>
      </p:sp>
      <p:sp>
        <p:nvSpPr>
          <p:cNvPr id="9" name="Shape 7"/>
          <p:cNvSpPr/>
          <p:nvPr/>
        </p:nvSpPr>
        <p:spPr>
          <a:xfrm>
            <a:off x="4319930" y="1463040"/>
            <a:ext cx="3551834" cy="4681728"/>
          </a:xfrm>
          <a:prstGeom prst="roundRect">
            <a:avLst>
              <a:gd name="adj" fmla="val 1545"/>
            </a:avLst>
          </a:prstGeom>
          <a:solidFill>
            <a:srgbClr val="F4F6F8"/>
          </a:solidFill>
          <a:ln w="12700">
            <a:solidFill>
              <a:srgbClr val="F4F6F8"/>
            </a:solidFill>
            <a:prstDash val="solid"/>
          </a:ln>
        </p:spPr>
      </p:sp>
      <p:sp>
        <p:nvSpPr>
          <p:cNvPr id="10" name="Shape 8"/>
          <p:cNvSpPr/>
          <p:nvPr/>
        </p:nvSpPr>
        <p:spPr>
          <a:xfrm>
            <a:off x="4319930" y="1463040"/>
            <a:ext cx="3551834" cy="54864"/>
          </a:xfrm>
          <a:prstGeom prst="rect">
            <a:avLst/>
          </a:prstGeom>
          <a:solidFill>
            <a:srgbClr val="1C7293"/>
          </a:solidFill>
          <a:ln w="12700">
            <a:solidFill>
              <a:srgbClr val="333333"/>
            </a:solidFill>
            <a:prstDash val="solid"/>
          </a:ln>
        </p:spPr>
      </p:sp>
      <p:sp>
        <p:nvSpPr>
          <p:cNvPr id="11" name="Text 9"/>
          <p:cNvSpPr/>
          <p:nvPr/>
        </p:nvSpPr>
        <p:spPr>
          <a:xfrm>
            <a:off x="4502810" y="1682496"/>
            <a:ext cx="318607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THRIVE, ANAESTHESIA 2015</a:t>
            </a:r>
            <a:endParaRPr lang="en-US" sz="900" dirty="0"/>
          </a:p>
        </p:txBody>
      </p:sp>
      <p:sp>
        <p:nvSpPr>
          <p:cNvPr id="12" name="Text 10"/>
          <p:cNvSpPr/>
          <p:nvPr/>
        </p:nvSpPr>
        <p:spPr>
          <a:xfrm>
            <a:off x="4502810" y="1876806"/>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It only works through an open airway</a:t>
            </a:r>
            <a:endParaRPr lang="en-US" sz="1400" dirty="0"/>
          </a:p>
        </p:txBody>
      </p:sp>
      <p:sp>
        <p:nvSpPr>
          <p:cNvPr id="13" name="Text 11"/>
          <p:cNvSpPr/>
          <p:nvPr/>
        </p:nvSpPr>
        <p:spPr>
          <a:xfrm>
            <a:off x="4502810" y="2365502"/>
            <a:ext cx="3186074" cy="355981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the original THRIVE series, upper airway patency was maintained with jaw thrust throughout the apnoeic period, and the mechanism proposed was flow-dependent deadspace flushing with continuous positive airway pressure — all of which requires a patent passage from nose to trachea.</a:t>
            </a:r>
            <a:endParaRPr lang="en-US" sz="1150" dirty="0"/>
          </a:p>
        </p:txBody>
      </p:sp>
      <p:sp>
        <p:nvSpPr>
          <p:cNvPr id="14" name="Shape 12"/>
          <p:cNvSpPr/>
          <p:nvPr/>
        </p:nvSpPr>
        <p:spPr>
          <a:xfrm>
            <a:off x="8072933" y="1463040"/>
            <a:ext cx="3551834" cy="4681728"/>
          </a:xfrm>
          <a:prstGeom prst="roundRect">
            <a:avLst>
              <a:gd name="adj" fmla="val 1545"/>
            </a:avLst>
          </a:prstGeom>
          <a:solidFill>
            <a:srgbClr val="F4F6F8"/>
          </a:solidFill>
          <a:ln w="12700">
            <a:solidFill>
              <a:srgbClr val="F4F6F8"/>
            </a:solidFill>
            <a:prstDash val="solid"/>
          </a:ln>
        </p:spPr>
      </p:sp>
      <p:sp>
        <p:nvSpPr>
          <p:cNvPr id="15" name="Shape 13"/>
          <p:cNvSpPr/>
          <p:nvPr/>
        </p:nvSpPr>
        <p:spPr>
          <a:xfrm>
            <a:off x="8072933" y="1463040"/>
            <a:ext cx="3551834" cy="54864"/>
          </a:xfrm>
          <a:prstGeom prst="rect">
            <a:avLst/>
          </a:prstGeom>
          <a:solidFill>
            <a:srgbClr val="1C7293"/>
          </a:solidFill>
          <a:ln w="12700">
            <a:solidFill>
              <a:srgbClr val="333333"/>
            </a:solidFill>
            <a:prstDash val="solid"/>
          </a:ln>
        </p:spPr>
      </p:sp>
      <p:sp>
        <p:nvSpPr>
          <p:cNvPr id="16" name="Text 14"/>
          <p:cNvSpPr/>
          <p:nvPr/>
        </p:nvSpPr>
        <p:spPr>
          <a:xfrm>
            <a:off x="8255813" y="1682496"/>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Start the flow before the patient lies down</a:t>
            </a:r>
            <a:endParaRPr lang="en-US" sz="1400" dirty="0"/>
          </a:p>
        </p:txBody>
      </p:sp>
      <p:sp>
        <p:nvSpPr>
          <p:cNvPr id="17" name="Text 15"/>
          <p:cNvSpPr/>
          <p:nvPr/>
        </p:nvSpPr>
        <p:spPr>
          <a:xfrm>
            <a:off x="8255813" y="2171192"/>
            <a:ext cx="3186074" cy="375412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Get the cannula on and running while they are still sitting up and talking, and do not let anyone swap it for a facemask at induction. Treating the two as sequential steps throws away the part of the technique that was doing the work.</a:t>
            </a:r>
            <a:endParaRPr lang="en-US" sz="1150" dirty="0"/>
          </a:p>
        </p:txBody>
      </p:sp>
      <p:sp>
        <p:nvSpPr>
          <p:cNvPr id="18" name="Text 1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HOW TO USE THIS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Read the assertions, argue with the questions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6 evidence-linked points, then 4 questions you will actually be asked.</a:t>
            </a:r>
            <a:endParaRPr lang="en-US" sz="1400" dirty="0"/>
          </a:p>
        </p:txBody>
      </p:sp>
      <p:sp>
        <p:nvSpPr>
          <p:cNvPr id="5" name="Shape 3"/>
          <p:cNvSpPr/>
          <p:nvPr/>
        </p:nvSpPr>
        <p:spPr>
          <a:xfrm>
            <a:off x="566928" y="1938528"/>
            <a:ext cx="3551834" cy="3163824"/>
          </a:xfrm>
          <a:prstGeom prst="roundRect">
            <a:avLst>
              <a:gd name="adj" fmla="val 1734"/>
            </a:avLst>
          </a:prstGeom>
          <a:solidFill>
            <a:srgbClr val="EDF4EF"/>
          </a:solidFill>
          <a:ln w="12700">
            <a:solidFill>
              <a:srgbClr val="EDF4EF"/>
            </a:solidFill>
            <a:prstDash val="solid"/>
          </a:ln>
        </p:spPr>
      </p:sp>
      <p:sp>
        <p:nvSpPr>
          <p:cNvPr id="6" name="Shape 4"/>
          <p:cNvSpPr/>
          <p:nvPr/>
        </p:nvSpPr>
        <p:spPr>
          <a:xfrm>
            <a:off x="566928" y="1993392"/>
            <a:ext cx="41148" cy="3054096"/>
          </a:xfrm>
          <a:prstGeom prst="rect">
            <a:avLst/>
          </a:prstGeom>
          <a:solidFill>
            <a:srgbClr val="3E7C59"/>
          </a:solidFill>
          <a:ln w="12700">
            <a:solidFill>
              <a:srgbClr val="333333"/>
            </a:solidFill>
            <a:prstDash val="solid"/>
          </a:ln>
        </p:spPr>
      </p:sp>
      <p:sp>
        <p:nvSpPr>
          <p:cNvPr id="7" name="Text 5"/>
          <p:cNvSpPr/>
          <p:nvPr/>
        </p:nvSpPr>
        <p:spPr>
          <a:xfrm>
            <a:off x="786384"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Every point cites a paper</a:t>
            </a:r>
            <a:endParaRPr lang="en-US" sz="1350" dirty="0"/>
          </a:p>
        </p:txBody>
      </p:sp>
      <p:sp>
        <p:nvSpPr>
          <p:cNvPr id="8" name="Text 6"/>
          <p:cNvSpPr/>
          <p:nvPr/>
        </p:nvSpPr>
        <p:spPr>
          <a:xfrm>
            <a:off x="786384"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The footnote on each slide is the source it was drawn from. If a point matters to your case, open it.</a:t>
            </a:r>
            <a:endParaRPr lang="en-US" sz="1150" dirty="0"/>
          </a:p>
        </p:txBody>
      </p:sp>
      <p:sp>
        <p:nvSpPr>
          <p:cNvPr id="9" name="Shape 7"/>
          <p:cNvSpPr/>
          <p:nvPr/>
        </p:nvSpPr>
        <p:spPr>
          <a:xfrm>
            <a:off x="4319930" y="1938528"/>
            <a:ext cx="3551834" cy="3163824"/>
          </a:xfrm>
          <a:prstGeom prst="roundRect">
            <a:avLst>
              <a:gd name="adj" fmla="val 1734"/>
            </a:avLst>
          </a:prstGeom>
          <a:solidFill>
            <a:srgbClr val="F4F6F8"/>
          </a:solidFill>
          <a:ln w="12700">
            <a:solidFill>
              <a:srgbClr val="F4F6F8"/>
            </a:solidFill>
            <a:prstDash val="solid"/>
          </a:ln>
        </p:spPr>
      </p:sp>
      <p:sp>
        <p:nvSpPr>
          <p:cNvPr id="10" name="Shape 8"/>
          <p:cNvSpPr/>
          <p:nvPr/>
        </p:nvSpPr>
        <p:spPr>
          <a:xfrm>
            <a:off x="4319930" y="1993392"/>
            <a:ext cx="41148" cy="3054096"/>
          </a:xfrm>
          <a:prstGeom prst="rect">
            <a:avLst/>
          </a:prstGeom>
          <a:solidFill>
            <a:srgbClr val="1C7293"/>
          </a:solidFill>
          <a:ln w="12700">
            <a:solidFill>
              <a:srgbClr val="333333"/>
            </a:solidFill>
            <a:prstDash val="solid"/>
          </a:ln>
        </p:spPr>
      </p:sp>
      <p:sp>
        <p:nvSpPr>
          <p:cNvPr id="11" name="Text 9"/>
          <p:cNvSpPr/>
          <p:nvPr/>
        </p:nvSpPr>
        <p:spPr>
          <a:xfrm>
            <a:off x="4539386"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Your attending reviewed this</a:t>
            </a:r>
            <a:endParaRPr lang="en-US" sz="1350" dirty="0"/>
          </a:p>
        </p:txBody>
      </p:sp>
      <p:sp>
        <p:nvSpPr>
          <p:cNvPr id="12" name="Text 10"/>
          <p:cNvSpPr/>
          <p:nvPr/>
        </p:nvSpPr>
        <p:spPr>
          <a:xfrm>
            <a:off x="4539386"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Points that could not be traced to a resolvable source were removed before you saw it.</a:t>
            </a:r>
            <a:endParaRPr lang="en-US" sz="1150" dirty="0"/>
          </a:p>
        </p:txBody>
      </p:sp>
      <p:sp>
        <p:nvSpPr>
          <p:cNvPr id="13" name="Shape 11"/>
          <p:cNvSpPr/>
          <p:nvPr/>
        </p:nvSpPr>
        <p:spPr>
          <a:xfrm>
            <a:off x="8072933" y="1938528"/>
            <a:ext cx="3551834" cy="3163824"/>
          </a:xfrm>
          <a:prstGeom prst="roundRect">
            <a:avLst>
              <a:gd name="adj" fmla="val 1734"/>
            </a:avLst>
          </a:prstGeom>
          <a:solidFill>
            <a:srgbClr val="FBF3E6"/>
          </a:solidFill>
          <a:ln w="12700">
            <a:solidFill>
              <a:srgbClr val="FBF3E6"/>
            </a:solidFill>
            <a:prstDash val="solid"/>
          </a:ln>
        </p:spPr>
      </p:sp>
      <p:sp>
        <p:nvSpPr>
          <p:cNvPr id="14" name="Shape 12"/>
          <p:cNvSpPr/>
          <p:nvPr/>
        </p:nvSpPr>
        <p:spPr>
          <a:xfrm>
            <a:off x="8072933" y="1993392"/>
            <a:ext cx="41148" cy="3054096"/>
          </a:xfrm>
          <a:prstGeom prst="rect">
            <a:avLst/>
          </a:prstGeom>
          <a:solidFill>
            <a:srgbClr val="C8892B"/>
          </a:solidFill>
          <a:ln w="12700">
            <a:solidFill>
              <a:srgbClr val="333333"/>
            </a:solidFill>
            <a:prstDash val="solid"/>
          </a:ln>
        </p:spPr>
      </p:sp>
      <p:sp>
        <p:nvSpPr>
          <p:cNvPr id="15" name="Text 13"/>
          <p:cNvSpPr/>
          <p:nvPr/>
        </p:nvSpPr>
        <p:spPr>
          <a:xfrm>
            <a:off x="8292389"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It is not a protocol</a:t>
            </a:r>
            <a:endParaRPr lang="en-US" sz="1350" dirty="0"/>
          </a:p>
        </p:txBody>
      </p:sp>
      <p:sp>
        <p:nvSpPr>
          <p:cNvPr id="16" name="Text 14"/>
          <p:cNvSpPr/>
          <p:nvPr/>
        </p:nvSpPr>
        <p:spPr>
          <a:xfrm>
            <a:off x="8292389"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Institutional policy and the attending in the room both override anything here.</a:t>
            </a:r>
            <a:endParaRPr lang="en-US" sz="1150" dirty="0"/>
          </a:p>
        </p:txBody>
      </p:sp>
      <p:sp>
        <p:nvSpPr>
          <p:cNvPr id="17" name="Shape 15"/>
          <p:cNvSpPr/>
          <p:nvPr/>
        </p:nvSpPr>
        <p:spPr>
          <a:xfrm>
            <a:off x="566928" y="5376672"/>
            <a:ext cx="11057839" cy="822960"/>
          </a:xfrm>
          <a:prstGeom prst="roundRect">
            <a:avLst>
              <a:gd name="adj" fmla="val 5556"/>
            </a:avLst>
          </a:prstGeom>
          <a:solidFill>
            <a:srgbClr val="12233F"/>
          </a:solidFill>
          <a:ln w="12700">
            <a:solidFill>
              <a:srgbClr val="333333"/>
            </a:solidFill>
            <a:prstDash val="solid"/>
          </a:ln>
        </p:spPr>
      </p:sp>
      <p:sp>
        <p:nvSpPr>
          <p:cNvPr id="18" name="Text 16"/>
          <p:cNvSpPr/>
          <p:nvPr/>
        </p:nvSpPr>
        <p:spPr>
          <a:xfrm>
            <a:off x="841248" y="5468112"/>
            <a:ext cx="10509199" cy="640080"/>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Every point on the following slides resolved to a source that exists. Open any of them.</a:t>
            </a:r>
            <a:endParaRPr lang="en-US" sz="130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this changes about the next case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Colour is the strength of the evidence behind each step, not the urgency.</a:t>
            </a:r>
            <a:endParaRPr lang="en-US" sz="1400" dirty="0"/>
          </a:p>
        </p:txBody>
      </p:sp>
      <p:sp>
        <p:nvSpPr>
          <p:cNvPr id="5" name="Shape 3"/>
          <p:cNvSpPr/>
          <p:nvPr/>
        </p:nvSpPr>
        <p:spPr>
          <a:xfrm>
            <a:off x="566928" y="1938528"/>
            <a:ext cx="11057839" cy="647395"/>
          </a:xfrm>
          <a:prstGeom prst="roundRect">
            <a:avLst>
              <a:gd name="adj" fmla="val 8475"/>
            </a:avLst>
          </a:prstGeom>
          <a:solidFill>
            <a:srgbClr val="F4F6F8"/>
          </a:solidFill>
          <a:ln w="12700">
            <a:solidFill>
              <a:srgbClr val="F4F6F8"/>
            </a:solidFill>
            <a:prstDash val="solid"/>
          </a:ln>
        </p:spPr>
      </p:sp>
      <p:sp>
        <p:nvSpPr>
          <p:cNvPr id="6" name="Shape 4"/>
          <p:cNvSpPr/>
          <p:nvPr/>
        </p:nvSpPr>
        <p:spPr>
          <a:xfrm>
            <a:off x="566928" y="1993392"/>
            <a:ext cx="41148" cy="537667"/>
          </a:xfrm>
          <a:prstGeom prst="rect">
            <a:avLst/>
          </a:prstGeom>
          <a:solidFill>
            <a:srgbClr val="1C7293"/>
          </a:solidFill>
          <a:ln w="12700">
            <a:solidFill>
              <a:srgbClr val="333333"/>
            </a:solidFill>
            <a:prstDash val="solid"/>
          </a:ln>
        </p:spPr>
      </p:sp>
      <p:sp>
        <p:nvSpPr>
          <p:cNvPr id="7" name="Shape 5"/>
          <p:cNvSpPr/>
          <p:nvPr/>
        </p:nvSpPr>
        <p:spPr>
          <a:xfrm>
            <a:off x="768096" y="2106778"/>
            <a:ext cx="310896" cy="310896"/>
          </a:xfrm>
          <a:prstGeom prst="ellipse">
            <a:avLst/>
          </a:prstGeom>
          <a:solidFill>
            <a:srgbClr val="1C7293"/>
          </a:solidFill>
          <a:ln w="12700">
            <a:solidFill>
              <a:srgbClr val="333333"/>
            </a:solidFill>
            <a:prstDash val="solid"/>
          </a:ln>
        </p:spPr>
      </p:sp>
      <p:sp>
        <p:nvSpPr>
          <p:cNvPr id="8" name="Text 6"/>
          <p:cNvSpPr/>
          <p:nvPr/>
        </p:nvSpPr>
        <p:spPr>
          <a:xfrm>
            <a:off x="768096" y="2106778"/>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In obese patients high-flow nasal cannula lengthened safe apnoea time and was more comfortable, but did not reduce the odds of desaturating below 92% — it buys time rather than removing the risk.</a:t>
            </a:r>
            <a:endParaRPr lang="en-US" sz="1150" dirty="0"/>
          </a:p>
        </p:txBody>
      </p:sp>
      <p:sp>
        <p:nvSpPr>
          <p:cNvPr id="10" name="Shape 8"/>
          <p:cNvSpPr/>
          <p:nvPr/>
        </p:nvSpPr>
        <p:spPr>
          <a:xfrm>
            <a:off x="566928" y="2713939"/>
            <a:ext cx="11057839" cy="647395"/>
          </a:xfrm>
          <a:prstGeom prst="roundRect">
            <a:avLst>
              <a:gd name="adj" fmla="val 8475"/>
            </a:avLst>
          </a:prstGeom>
          <a:solidFill>
            <a:srgbClr val="F4F6F8"/>
          </a:solidFill>
          <a:ln w="12700">
            <a:solidFill>
              <a:srgbClr val="F4F6F8"/>
            </a:solidFill>
            <a:prstDash val="solid"/>
          </a:ln>
        </p:spPr>
      </p:sp>
      <p:sp>
        <p:nvSpPr>
          <p:cNvPr id="11" name="Shape 9"/>
          <p:cNvSpPr/>
          <p:nvPr/>
        </p:nvSpPr>
        <p:spPr>
          <a:xfrm>
            <a:off x="566928" y="2768803"/>
            <a:ext cx="41148" cy="537667"/>
          </a:xfrm>
          <a:prstGeom prst="rect">
            <a:avLst/>
          </a:prstGeom>
          <a:solidFill>
            <a:srgbClr val="1C7293"/>
          </a:solidFill>
          <a:ln w="12700">
            <a:solidFill>
              <a:srgbClr val="333333"/>
            </a:solidFill>
            <a:prstDash val="solid"/>
          </a:ln>
        </p:spPr>
      </p:sp>
      <p:sp>
        <p:nvSpPr>
          <p:cNvPr id="12" name="Shape 10"/>
          <p:cNvSpPr/>
          <p:nvPr/>
        </p:nvSpPr>
        <p:spPr>
          <a:xfrm>
            <a:off x="768096" y="2882189"/>
            <a:ext cx="310896" cy="310896"/>
          </a:xfrm>
          <a:prstGeom prst="ellipse">
            <a:avLst/>
          </a:prstGeom>
          <a:solidFill>
            <a:srgbClr val="1C7293"/>
          </a:solidFill>
          <a:ln w="12700">
            <a:solidFill>
              <a:srgbClr val="333333"/>
            </a:solidFill>
            <a:prstDash val="solid"/>
          </a:ln>
        </p:spPr>
      </p:sp>
      <p:sp>
        <p:nvSpPr>
          <p:cNvPr id="13" name="Text 11"/>
          <p:cNvSpPr/>
          <p:nvPr/>
        </p:nvSpPr>
        <p:spPr>
          <a:xfrm>
            <a:off x="768096" y="2882189"/>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1188720" y="2805379"/>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High-flow nasal oxygen achieved a higher PaO2 and about 131 seconds more safe apnoea time than facemask, without reducing desaturation during intubation.</a:t>
            </a:r>
            <a:endParaRPr lang="en-US" sz="1150" dirty="0"/>
          </a:p>
        </p:txBody>
      </p:sp>
      <p:sp>
        <p:nvSpPr>
          <p:cNvPr id="15" name="Shape 13"/>
          <p:cNvSpPr/>
          <p:nvPr/>
        </p:nvSpPr>
        <p:spPr>
          <a:xfrm>
            <a:off x="566928" y="3489350"/>
            <a:ext cx="11057839" cy="647395"/>
          </a:xfrm>
          <a:prstGeom prst="roundRect">
            <a:avLst>
              <a:gd name="adj" fmla="val 8475"/>
            </a:avLst>
          </a:prstGeom>
          <a:solidFill>
            <a:srgbClr val="F4F6F8"/>
          </a:solidFill>
          <a:ln w="12700">
            <a:solidFill>
              <a:srgbClr val="F4F6F8"/>
            </a:solidFill>
            <a:prstDash val="solid"/>
          </a:ln>
        </p:spPr>
      </p:sp>
      <p:sp>
        <p:nvSpPr>
          <p:cNvPr id="16" name="Shape 14"/>
          <p:cNvSpPr/>
          <p:nvPr/>
        </p:nvSpPr>
        <p:spPr>
          <a:xfrm>
            <a:off x="566928" y="3544214"/>
            <a:ext cx="41148" cy="537667"/>
          </a:xfrm>
          <a:prstGeom prst="rect">
            <a:avLst/>
          </a:prstGeom>
          <a:solidFill>
            <a:srgbClr val="1C7293"/>
          </a:solidFill>
          <a:ln w="12700">
            <a:solidFill>
              <a:srgbClr val="333333"/>
            </a:solidFill>
            <a:prstDash val="solid"/>
          </a:ln>
        </p:spPr>
      </p:sp>
      <p:sp>
        <p:nvSpPr>
          <p:cNvPr id="17" name="Shape 15"/>
          <p:cNvSpPr/>
          <p:nvPr/>
        </p:nvSpPr>
        <p:spPr>
          <a:xfrm>
            <a:off x="768096" y="3657600"/>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657600"/>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580790"/>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Median apnoea time in morbidly obese patients reached 18 minutes with either high-flow nasal or low-flow facemask oxygen, but desaturation below 92% was less likely with high flow (hazard ratio 0.27).</a:t>
            </a:r>
            <a:endParaRPr lang="en-US" sz="1150" dirty="0"/>
          </a:p>
        </p:txBody>
      </p:sp>
      <p:sp>
        <p:nvSpPr>
          <p:cNvPr id="20" name="Shape 18"/>
          <p:cNvSpPr/>
          <p:nvPr/>
        </p:nvSpPr>
        <p:spPr>
          <a:xfrm>
            <a:off x="566928" y="4264762"/>
            <a:ext cx="11057839" cy="647395"/>
          </a:xfrm>
          <a:prstGeom prst="roundRect">
            <a:avLst>
              <a:gd name="adj" fmla="val 8475"/>
            </a:avLst>
          </a:prstGeom>
          <a:solidFill>
            <a:srgbClr val="F4F6F8"/>
          </a:solidFill>
          <a:ln w="12700">
            <a:solidFill>
              <a:srgbClr val="F4F6F8"/>
            </a:solidFill>
            <a:prstDash val="solid"/>
          </a:ln>
        </p:spPr>
      </p:sp>
      <p:sp>
        <p:nvSpPr>
          <p:cNvPr id="21" name="Shape 19"/>
          <p:cNvSpPr/>
          <p:nvPr/>
        </p:nvSpPr>
        <p:spPr>
          <a:xfrm>
            <a:off x="566928" y="4319626"/>
            <a:ext cx="41148" cy="537667"/>
          </a:xfrm>
          <a:prstGeom prst="rect">
            <a:avLst/>
          </a:prstGeom>
          <a:solidFill>
            <a:srgbClr val="1C7293"/>
          </a:solidFill>
          <a:ln w="12700">
            <a:solidFill>
              <a:srgbClr val="333333"/>
            </a:solidFill>
            <a:prstDash val="solid"/>
          </a:ln>
        </p:spPr>
      </p:sp>
      <p:sp>
        <p:nvSpPr>
          <p:cNvPr id="22" name="Shape 20"/>
          <p:cNvSpPr/>
          <p:nvPr/>
        </p:nvSpPr>
        <p:spPr>
          <a:xfrm>
            <a:off x="768096" y="4433011"/>
            <a:ext cx="310896" cy="310896"/>
          </a:xfrm>
          <a:prstGeom prst="ellipse">
            <a:avLst/>
          </a:prstGeom>
          <a:solidFill>
            <a:srgbClr val="1C7293"/>
          </a:solidFill>
          <a:ln w="12700">
            <a:solidFill>
              <a:srgbClr val="333333"/>
            </a:solidFill>
            <a:prstDash val="solid"/>
          </a:ln>
        </p:spPr>
      </p:sp>
      <p:sp>
        <p:nvSpPr>
          <p:cNvPr id="23" name="Text 21"/>
          <p:cNvSpPr/>
          <p:nvPr/>
        </p:nvSpPr>
        <p:spPr>
          <a:xfrm>
            <a:off x="768096" y="4433011"/>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1188720" y="4356202"/>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Compared with non-invasive ventilation, preoxygenating obese patients with high-flow nasal cannula gave a lower end-tidal oxygen and more desaturation below 95% (30% versus 12%), although patients found it far more comfortable.</a:t>
            </a:r>
            <a:endParaRPr lang="en-US" sz="1150" dirty="0"/>
          </a:p>
        </p:txBody>
      </p:sp>
      <p:sp>
        <p:nvSpPr>
          <p:cNvPr id="25" name="Shape 23"/>
          <p:cNvSpPr/>
          <p:nvPr/>
        </p:nvSpPr>
        <p:spPr>
          <a:xfrm>
            <a:off x="566928" y="5040173"/>
            <a:ext cx="11057839" cy="647395"/>
          </a:xfrm>
          <a:prstGeom prst="roundRect">
            <a:avLst>
              <a:gd name="adj" fmla="val 8475"/>
            </a:avLst>
          </a:prstGeom>
          <a:solidFill>
            <a:srgbClr val="FBF3E6"/>
          </a:solidFill>
          <a:ln w="12700">
            <a:solidFill>
              <a:srgbClr val="FBF3E6"/>
            </a:solidFill>
            <a:prstDash val="solid"/>
          </a:ln>
        </p:spPr>
      </p:sp>
      <p:sp>
        <p:nvSpPr>
          <p:cNvPr id="26" name="Shape 24"/>
          <p:cNvSpPr/>
          <p:nvPr/>
        </p:nvSpPr>
        <p:spPr>
          <a:xfrm>
            <a:off x="566928" y="5095037"/>
            <a:ext cx="41148" cy="537667"/>
          </a:xfrm>
          <a:prstGeom prst="rect">
            <a:avLst/>
          </a:prstGeom>
          <a:solidFill>
            <a:srgbClr val="C8892B"/>
          </a:solidFill>
          <a:ln w="12700">
            <a:solidFill>
              <a:srgbClr val="333333"/>
            </a:solidFill>
            <a:prstDash val="solid"/>
          </a:ln>
        </p:spPr>
      </p:sp>
      <p:sp>
        <p:nvSpPr>
          <p:cNvPr id="27" name="Shape 25"/>
          <p:cNvSpPr/>
          <p:nvPr/>
        </p:nvSpPr>
        <p:spPr>
          <a:xfrm>
            <a:off x="768096" y="5208422"/>
            <a:ext cx="310896" cy="310896"/>
          </a:xfrm>
          <a:prstGeom prst="ellipse">
            <a:avLst/>
          </a:prstGeom>
          <a:solidFill>
            <a:srgbClr val="C8892B"/>
          </a:solidFill>
          <a:ln w="12700">
            <a:solidFill>
              <a:srgbClr val="333333"/>
            </a:solidFill>
            <a:prstDash val="solid"/>
          </a:ln>
        </p:spPr>
      </p:sp>
      <p:sp>
        <p:nvSpPr>
          <p:cNvPr id="28" name="Text 26"/>
          <p:cNvSpPr/>
          <p:nvPr/>
        </p:nvSpPr>
        <p:spPr>
          <a:xfrm>
            <a:off x="768096" y="5208422"/>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5</a:t>
            </a:r>
            <a:endParaRPr lang="en-US" sz="1200" dirty="0"/>
          </a:p>
        </p:txBody>
      </p:sp>
      <p:sp>
        <p:nvSpPr>
          <p:cNvPr id="29" name="Text 27"/>
          <p:cNvSpPr/>
          <p:nvPr/>
        </p:nvSpPr>
        <p:spPr>
          <a:xfrm>
            <a:off x="1188720" y="5131613"/>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HFNO prolongs safe apnoea time and decreases desaturation incidence compared to conventional oxygen therapy, especially in high-risk patients like obese or cardiothoracic surgical patients.</a:t>
            </a:r>
            <a:endParaRPr lang="en-US" sz="1150" dirty="0"/>
          </a:p>
        </p:txBody>
      </p:sp>
      <p:sp>
        <p:nvSpPr>
          <p:cNvPr id="30" name="Text 28"/>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The oral-boards stem on the next slide puts these into one scenario.</a:t>
            </a:r>
            <a:endParaRPr lang="en-US" sz="900" dirty="0"/>
          </a:p>
        </p:txBody>
      </p:sp>
      <p:sp>
        <p:nvSpPr>
          <p:cNvPr id="31" name="Text 29"/>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KEY TAKEAWAYS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to carry into the next case</a:t>
            </a:r>
            <a:endParaRPr lang="en-US" sz="2700" dirty="0"/>
          </a:p>
        </p:txBody>
      </p:sp>
      <p:sp>
        <p:nvSpPr>
          <p:cNvPr id="4" name="Shape 2"/>
          <p:cNvSpPr/>
          <p:nvPr/>
        </p:nvSpPr>
        <p:spPr>
          <a:xfrm>
            <a:off x="566928" y="1463040"/>
            <a:ext cx="2613584" cy="4114800"/>
          </a:xfrm>
          <a:prstGeom prst="roundRect">
            <a:avLst>
              <a:gd name="adj" fmla="val 2099"/>
            </a:avLst>
          </a:prstGeom>
          <a:solidFill>
            <a:srgbClr val="F4F6F8"/>
          </a:solidFill>
          <a:ln w="12700">
            <a:solidFill>
              <a:srgbClr val="F4F6F8"/>
            </a:solidFill>
            <a:prstDash val="solid"/>
          </a:ln>
        </p:spPr>
      </p:sp>
      <p:sp>
        <p:nvSpPr>
          <p:cNvPr id="5" name="Shape 3"/>
          <p:cNvSpPr/>
          <p:nvPr/>
        </p:nvSpPr>
        <p:spPr>
          <a:xfrm>
            <a:off x="566928" y="1463040"/>
            <a:ext cx="2613584" cy="54864"/>
          </a:xfrm>
          <a:prstGeom prst="rect">
            <a:avLst/>
          </a:prstGeom>
          <a:solidFill>
            <a:srgbClr val="1C7293"/>
          </a:solidFill>
          <a:ln w="12700">
            <a:solidFill>
              <a:srgbClr val="333333"/>
            </a:solidFill>
            <a:prstDash val="solid"/>
          </a:ln>
        </p:spPr>
      </p:sp>
      <p:sp>
        <p:nvSpPr>
          <p:cNvPr id="6" name="Text 4"/>
          <p:cNvSpPr/>
          <p:nvPr/>
        </p:nvSpPr>
        <p:spPr>
          <a:xfrm>
            <a:off x="749808"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In obese patients high-flow nasal cannula lengthened safe apnoea time and was more</a:t>
            </a:r>
            <a:endParaRPr lang="en-US" sz="1400" dirty="0"/>
          </a:p>
        </p:txBody>
      </p:sp>
      <p:sp>
        <p:nvSpPr>
          <p:cNvPr id="7" name="Text 5"/>
          <p:cNvSpPr/>
          <p:nvPr/>
        </p:nvSpPr>
        <p:spPr>
          <a:xfrm>
            <a:off x="749808"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Anesthesia and analgesia 2023</a:t>
            </a:r>
            <a:endParaRPr lang="en-US" sz="1150" dirty="0"/>
          </a:p>
        </p:txBody>
      </p:sp>
      <p:sp>
        <p:nvSpPr>
          <p:cNvPr id="8" name="Shape 6"/>
          <p:cNvSpPr/>
          <p:nvPr/>
        </p:nvSpPr>
        <p:spPr>
          <a:xfrm>
            <a:off x="3381680" y="1463040"/>
            <a:ext cx="2613584" cy="4114800"/>
          </a:xfrm>
          <a:prstGeom prst="roundRect">
            <a:avLst>
              <a:gd name="adj" fmla="val 2099"/>
            </a:avLst>
          </a:prstGeom>
          <a:solidFill>
            <a:srgbClr val="F4F6F8"/>
          </a:solidFill>
          <a:ln w="12700">
            <a:solidFill>
              <a:srgbClr val="F4F6F8"/>
            </a:solidFill>
            <a:prstDash val="solid"/>
          </a:ln>
        </p:spPr>
      </p:sp>
      <p:sp>
        <p:nvSpPr>
          <p:cNvPr id="9" name="Shape 7"/>
          <p:cNvSpPr/>
          <p:nvPr/>
        </p:nvSpPr>
        <p:spPr>
          <a:xfrm>
            <a:off x="3381680" y="1463040"/>
            <a:ext cx="2613584" cy="54864"/>
          </a:xfrm>
          <a:prstGeom prst="rect">
            <a:avLst/>
          </a:prstGeom>
          <a:solidFill>
            <a:srgbClr val="1C7293"/>
          </a:solidFill>
          <a:ln w="12700">
            <a:solidFill>
              <a:srgbClr val="333333"/>
            </a:solidFill>
            <a:prstDash val="solid"/>
          </a:ln>
        </p:spPr>
      </p:sp>
      <p:sp>
        <p:nvSpPr>
          <p:cNvPr id="10" name="Text 8"/>
          <p:cNvSpPr/>
          <p:nvPr/>
        </p:nvSpPr>
        <p:spPr>
          <a:xfrm>
            <a:off x="3564560"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High-flow nasal oxygen achieved a higher PaO2 and about 131 seconds more safe apnoea</a:t>
            </a:r>
            <a:endParaRPr lang="en-US" sz="1400" dirty="0"/>
          </a:p>
        </p:txBody>
      </p:sp>
      <p:sp>
        <p:nvSpPr>
          <p:cNvPr id="11" name="Text 9"/>
          <p:cNvSpPr/>
          <p:nvPr/>
        </p:nvSpPr>
        <p:spPr>
          <a:xfrm>
            <a:off x="3564560"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Medicine 2022</a:t>
            </a:r>
            <a:endParaRPr lang="en-US" sz="1150" dirty="0"/>
          </a:p>
        </p:txBody>
      </p:sp>
      <p:sp>
        <p:nvSpPr>
          <p:cNvPr id="12" name="Shape 10"/>
          <p:cNvSpPr/>
          <p:nvPr/>
        </p:nvSpPr>
        <p:spPr>
          <a:xfrm>
            <a:off x="6196432" y="1463040"/>
            <a:ext cx="2613584" cy="4114800"/>
          </a:xfrm>
          <a:prstGeom prst="roundRect">
            <a:avLst>
              <a:gd name="adj" fmla="val 2099"/>
            </a:avLst>
          </a:prstGeom>
          <a:solidFill>
            <a:srgbClr val="F4F6F8"/>
          </a:solidFill>
          <a:ln w="12700">
            <a:solidFill>
              <a:srgbClr val="F4F6F8"/>
            </a:solidFill>
            <a:prstDash val="solid"/>
          </a:ln>
        </p:spPr>
      </p:sp>
      <p:sp>
        <p:nvSpPr>
          <p:cNvPr id="13" name="Shape 11"/>
          <p:cNvSpPr/>
          <p:nvPr/>
        </p:nvSpPr>
        <p:spPr>
          <a:xfrm>
            <a:off x="6196432" y="1463040"/>
            <a:ext cx="2613584" cy="54864"/>
          </a:xfrm>
          <a:prstGeom prst="rect">
            <a:avLst/>
          </a:prstGeom>
          <a:solidFill>
            <a:srgbClr val="1C7293"/>
          </a:solidFill>
          <a:ln w="12700">
            <a:solidFill>
              <a:srgbClr val="333333"/>
            </a:solidFill>
            <a:prstDash val="solid"/>
          </a:ln>
        </p:spPr>
      </p:sp>
      <p:sp>
        <p:nvSpPr>
          <p:cNvPr id="14" name="Text 12"/>
          <p:cNvSpPr/>
          <p:nvPr/>
        </p:nvSpPr>
        <p:spPr>
          <a:xfrm>
            <a:off x="6379312"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HFNO prolongs safe apnoea time and decreases desaturation incidence compared to</a:t>
            </a:r>
            <a:endParaRPr lang="en-US" sz="1400" dirty="0"/>
          </a:p>
        </p:txBody>
      </p:sp>
      <p:sp>
        <p:nvSpPr>
          <p:cNvPr id="15" name="Text 13"/>
          <p:cNvSpPr/>
          <p:nvPr/>
        </p:nvSpPr>
        <p:spPr>
          <a:xfrm>
            <a:off x="6379312"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critical care &amp; pain medicine 2026</a:t>
            </a:r>
            <a:endParaRPr lang="en-US" sz="1150" dirty="0"/>
          </a:p>
        </p:txBody>
      </p:sp>
      <p:sp>
        <p:nvSpPr>
          <p:cNvPr id="16" name="Shape 14"/>
          <p:cNvSpPr/>
          <p:nvPr/>
        </p:nvSpPr>
        <p:spPr>
          <a:xfrm>
            <a:off x="9011183" y="1463040"/>
            <a:ext cx="2613584" cy="4114800"/>
          </a:xfrm>
          <a:prstGeom prst="roundRect">
            <a:avLst>
              <a:gd name="adj" fmla="val 2099"/>
            </a:avLst>
          </a:prstGeom>
          <a:solidFill>
            <a:srgbClr val="F4F6F8"/>
          </a:solidFill>
          <a:ln w="12700">
            <a:solidFill>
              <a:srgbClr val="F4F6F8"/>
            </a:solidFill>
            <a:prstDash val="solid"/>
          </a:ln>
        </p:spPr>
      </p:sp>
      <p:sp>
        <p:nvSpPr>
          <p:cNvPr id="17" name="Shape 15"/>
          <p:cNvSpPr/>
          <p:nvPr/>
        </p:nvSpPr>
        <p:spPr>
          <a:xfrm>
            <a:off x="9011183" y="1463040"/>
            <a:ext cx="2613584" cy="54864"/>
          </a:xfrm>
          <a:prstGeom prst="rect">
            <a:avLst/>
          </a:prstGeom>
          <a:solidFill>
            <a:srgbClr val="1C7293"/>
          </a:solidFill>
          <a:ln w="12700">
            <a:solidFill>
              <a:srgbClr val="333333"/>
            </a:solidFill>
            <a:prstDash val="solid"/>
          </a:ln>
        </p:spPr>
      </p:sp>
      <p:sp>
        <p:nvSpPr>
          <p:cNvPr id="18" name="Text 16"/>
          <p:cNvSpPr/>
          <p:nvPr/>
        </p:nvSpPr>
        <p:spPr>
          <a:xfrm>
            <a:off x="9194063"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Median apnoea time in morbidly obese patients reached 18 minutes with either</a:t>
            </a:r>
            <a:endParaRPr lang="en-US" sz="1400" dirty="0"/>
          </a:p>
        </p:txBody>
      </p:sp>
      <p:sp>
        <p:nvSpPr>
          <p:cNvPr id="19" name="Text 17"/>
          <p:cNvSpPr/>
          <p:nvPr/>
        </p:nvSpPr>
        <p:spPr>
          <a:xfrm>
            <a:off x="9194063"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British journal of anaesthesia 2023</a:t>
            </a:r>
            <a:endParaRPr lang="en-US" sz="1150" dirty="0"/>
          </a:p>
        </p:txBody>
      </p:sp>
      <p:sp>
        <p:nvSpPr>
          <p:cNvPr id="20" name="Shape 18"/>
          <p:cNvSpPr/>
          <p:nvPr/>
        </p:nvSpPr>
        <p:spPr>
          <a:xfrm>
            <a:off x="566928" y="5577840"/>
            <a:ext cx="11057839" cy="566928"/>
          </a:xfrm>
          <a:prstGeom prst="roundRect">
            <a:avLst>
              <a:gd name="adj" fmla="val 8065"/>
            </a:avLst>
          </a:prstGeom>
          <a:solidFill>
            <a:srgbClr val="12233F"/>
          </a:solidFill>
          <a:ln w="12700">
            <a:solidFill>
              <a:srgbClr val="333333"/>
            </a:solidFill>
            <a:prstDash val="solid"/>
          </a:ln>
        </p:spPr>
      </p:sp>
      <p:sp>
        <p:nvSpPr>
          <p:cNvPr id="21" name="Text 19"/>
          <p:cNvSpPr/>
          <p:nvPr/>
        </p:nvSpPr>
        <p:spPr>
          <a:xfrm>
            <a:off x="841248" y="5669280"/>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In obese patients high-flow nasal cannula lengthened safe apnoea time and was more</a:t>
            </a:r>
            <a:endParaRPr lang="en-US" sz="1300" dirty="0"/>
          </a:p>
        </p:txBody>
      </p:sp>
      <p:sp>
        <p:nvSpPr>
          <p:cNvPr id="22" name="Text 20"/>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Questions I'll ask you</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Think them through before we start, not while I am asking.</a:t>
            </a:r>
            <a:endParaRPr lang="en-US" sz="1400" dirty="0"/>
          </a:p>
        </p:txBody>
      </p:sp>
      <p:sp>
        <p:nvSpPr>
          <p:cNvPr id="5" name="Shape 3"/>
          <p:cNvSpPr/>
          <p:nvPr/>
        </p:nvSpPr>
        <p:spPr>
          <a:xfrm>
            <a:off x="566928" y="1938528"/>
            <a:ext cx="5400904" cy="1170432"/>
          </a:xfrm>
          <a:prstGeom prst="roundRect">
            <a:avLst>
              <a:gd name="adj" fmla="val 4688"/>
            </a:avLst>
          </a:prstGeom>
          <a:solidFill>
            <a:srgbClr val="F4F6F8"/>
          </a:solidFill>
          <a:ln w="12700">
            <a:solidFill>
              <a:srgbClr val="F4F6F8"/>
            </a:solidFill>
            <a:prstDash val="solid"/>
          </a:ln>
        </p:spPr>
      </p:sp>
      <p:sp>
        <p:nvSpPr>
          <p:cNvPr id="6" name="Shape 4"/>
          <p:cNvSpPr/>
          <p:nvPr/>
        </p:nvSpPr>
        <p:spPr>
          <a:xfrm>
            <a:off x="566928" y="1993392"/>
            <a:ext cx="41148" cy="1060704"/>
          </a:xfrm>
          <a:prstGeom prst="rect">
            <a:avLst/>
          </a:prstGeom>
          <a:solidFill>
            <a:srgbClr val="1C7293"/>
          </a:solidFill>
          <a:ln w="12700">
            <a:solidFill>
              <a:srgbClr val="333333"/>
            </a:solidFill>
            <a:prstDash val="solid"/>
          </a:ln>
        </p:spPr>
      </p:sp>
      <p:sp>
        <p:nvSpPr>
          <p:cNvPr id="7" name="Shape 5"/>
          <p:cNvSpPr/>
          <p:nvPr/>
        </p:nvSpPr>
        <p:spPr>
          <a:xfrm>
            <a:off x="768096" y="2368296"/>
            <a:ext cx="310896" cy="310896"/>
          </a:xfrm>
          <a:prstGeom prst="ellipse">
            <a:avLst/>
          </a:prstGeom>
          <a:solidFill>
            <a:srgbClr val="1C7293"/>
          </a:solidFill>
          <a:ln w="12700">
            <a:solidFill>
              <a:srgbClr val="333333"/>
            </a:solidFill>
            <a:prstDash val="solid"/>
          </a:ln>
        </p:spPr>
      </p:sp>
      <p:sp>
        <p:nvSpPr>
          <p:cNvPr id="8" name="Text 6"/>
          <p:cNvSpPr/>
          <p:nvPr/>
        </p:nvSpPr>
        <p:spPr>
          <a:xfrm>
            <a:off x="768096"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Walk me through your setup for this before we start.</a:t>
            </a:r>
            <a:endParaRPr lang="en-US" sz="1150" dirty="0"/>
          </a:p>
        </p:txBody>
      </p:sp>
      <p:sp>
        <p:nvSpPr>
          <p:cNvPr id="10" name="Shape 8"/>
          <p:cNvSpPr/>
          <p:nvPr/>
        </p:nvSpPr>
        <p:spPr>
          <a:xfrm>
            <a:off x="6223864" y="1938528"/>
            <a:ext cx="5400904" cy="1170432"/>
          </a:xfrm>
          <a:prstGeom prst="roundRect">
            <a:avLst>
              <a:gd name="adj" fmla="val 4688"/>
            </a:avLst>
          </a:prstGeom>
          <a:solidFill>
            <a:srgbClr val="F4F6F8"/>
          </a:solidFill>
          <a:ln w="12700">
            <a:solidFill>
              <a:srgbClr val="F4F6F8"/>
            </a:solidFill>
            <a:prstDash val="solid"/>
          </a:ln>
        </p:spPr>
      </p:sp>
      <p:sp>
        <p:nvSpPr>
          <p:cNvPr id="11" name="Shape 9"/>
          <p:cNvSpPr/>
          <p:nvPr/>
        </p:nvSpPr>
        <p:spPr>
          <a:xfrm>
            <a:off x="6223864" y="1993392"/>
            <a:ext cx="41148" cy="1060704"/>
          </a:xfrm>
          <a:prstGeom prst="rect">
            <a:avLst/>
          </a:prstGeom>
          <a:solidFill>
            <a:srgbClr val="1C7293"/>
          </a:solidFill>
          <a:ln w="12700">
            <a:solidFill>
              <a:srgbClr val="333333"/>
            </a:solidFill>
            <a:prstDash val="solid"/>
          </a:ln>
        </p:spPr>
      </p:sp>
      <p:sp>
        <p:nvSpPr>
          <p:cNvPr id="12" name="Shape 10"/>
          <p:cNvSpPr/>
          <p:nvPr/>
        </p:nvSpPr>
        <p:spPr>
          <a:xfrm>
            <a:off x="6425032" y="2368296"/>
            <a:ext cx="310896" cy="310896"/>
          </a:xfrm>
          <a:prstGeom prst="ellipse">
            <a:avLst/>
          </a:prstGeom>
          <a:solidFill>
            <a:srgbClr val="1C7293"/>
          </a:solidFill>
          <a:ln w="12700">
            <a:solidFill>
              <a:srgbClr val="333333"/>
            </a:solidFill>
            <a:prstDash val="solid"/>
          </a:ln>
        </p:spPr>
      </p:sp>
      <p:sp>
        <p:nvSpPr>
          <p:cNvPr id="13" name="Text 11"/>
          <p:cNvSpPr/>
          <p:nvPr/>
        </p:nvSpPr>
        <p:spPr>
          <a:xfrm>
            <a:off x="6425032"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6845656"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are you watching on the monitor that would tell you this is going wrong?</a:t>
            </a:r>
            <a:endParaRPr lang="en-US" sz="1150" dirty="0"/>
          </a:p>
        </p:txBody>
      </p:sp>
      <p:sp>
        <p:nvSpPr>
          <p:cNvPr id="15" name="Shape 13"/>
          <p:cNvSpPr/>
          <p:nvPr/>
        </p:nvSpPr>
        <p:spPr>
          <a:xfrm>
            <a:off x="566928" y="3328416"/>
            <a:ext cx="5400904" cy="1170432"/>
          </a:xfrm>
          <a:prstGeom prst="roundRect">
            <a:avLst>
              <a:gd name="adj" fmla="val 4688"/>
            </a:avLst>
          </a:prstGeom>
          <a:solidFill>
            <a:srgbClr val="F4F6F8"/>
          </a:solidFill>
          <a:ln w="12700">
            <a:solidFill>
              <a:srgbClr val="F4F6F8"/>
            </a:solidFill>
            <a:prstDash val="solid"/>
          </a:ln>
        </p:spPr>
      </p:sp>
      <p:sp>
        <p:nvSpPr>
          <p:cNvPr id="16" name="Shape 14"/>
          <p:cNvSpPr/>
          <p:nvPr/>
        </p:nvSpPr>
        <p:spPr>
          <a:xfrm>
            <a:off x="566928" y="3383280"/>
            <a:ext cx="41148" cy="1060704"/>
          </a:xfrm>
          <a:prstGeom prst="rect">
            <a:avLst/>
          </a:prstGeom>
          <a:solidFill>
            <a:srgbClr val="1C7293"/>
          </a:solidFill>
          <a:ln w="12700">
            <a:solidFill>
              <a:srgbClr val="333333"/>
            </a:solidFill>
            <a:prstDash val="solid"/>
          </a:ln>
        </p:spPr>
      </p:sp>
      <p:sp>
        <p:nvSpPr>
          <p:cNvPr id="17" name="Shape 15"/>
          <p:cNvSpPr/>
          <p:nvPr/>
        </p:nvSpPr>
        <p:spPr>
          <a:xfrm>
            <a:off x="768096" y="3758184"/>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is your first move if it does?</a:t>
            </a:r>
            <a:endParaRPr lang="en-US" sz="1150" dirty="0"/>
          </a:p>
        </p:txBody>
      </p:sp>
      <p:sp>
        <p:nvSpPr>
          <p:cNvPr id="20" name="Shape 18"/>
          <p:cNvSpPr/>
          <p:nvPr/>
        </p:nvSpPr>
        <p:spPr>
          <a:xfrm>
            <a:off x="6223864" y="3328416"/>
            <a:ext cx="5400904" cy="1170432"/>
          </a:xfrm>
          <a:prstGeom prst="roundRect">
            <a:avLst>
              <a:gd name="adj" fmla="val 4688"/>
            </a:avLst>
          </a:prstGeom>
          <a:solidFill>
            <a:srgbClr val="F4F6F8"/>
          </a:solidFill>
          <a:ln w="12700">
            <a:solidFill>
              <a:srgbClr val="F4F6F8"/>
            </a:solidFill>
            <a:prstDash val="solid"/>
          </a:ln>
        </p:spPr>
      </p:sp>
      <p:sp>
        <p:nvSpPr>
          <p:cNvPr id="21" name="Shape 19"/>
          <p:cNvSpPr/>
          <p:nvPr/>
        </p:nvSpPr>
        <p:spPr>
          <a:xfrm>
            <a:off x="6223864" y="3383280"/>
            <a:ext cx="41148" cy="1060704"/>
          </a:xfrm>
          <a:prstGeom prst="rect">
            <a:avLst/>
          </a:prstGeom>
          <a:solidFill>
            <a:srgbClr val="1C7293"/>
          </a:solidFill>
          <a:ln w="12700">
            <a:solidFill>
              <a:srgbClr val="333333"/>
            </a:solidFill>
            <a:prstDash val="solid"/>
          </a:ln>
        </p:spPr>
      </p:sp>
      <p:sp>
        <p:nvSpPr>
          <p:cNvPr id="22" name="Shape 20"/>
          <p:cNvSpPr/>
          <p:nvPr/>
        </p:nvSpPr>
        <p:spPr>
          <a:xfrm>
            <a:off x="6425032" y="3758184"/>
            <a:ext cx="310896" cy="310896"/>
          </a:xfrm>
          <a:prstGeom prst="ellipse">
            <a:avLst/>
          </a:prstGeom>
          <a:solidFill>
            <a:srgbClr val="1C7293"/>
          </a:solidFill>
          <a:ln w="12700">
            <a:solidFill>
              <a:srgbClr val="333333"/>
            </a:solidFill>
            <a:prstDash val="solid"/>
          </a:ln>
        </p:spPr>
      </p:sp>
      <p:sp>
        <p:nvSpPr>
          <p:cNvPr id="23" name="Text 21"/>
          <p:cNvSpPr/>
          <p:nvPr/>
        </p:nvSpPr>
        <p:spPr>
          <a:xfrm>
            <a:off x="6425032"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6845656"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would you want ready in the room before induction?</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ORAL BOARDS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this stem out loud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Same topic, examiner framing. Say your reasoning as you go.</a:t>
            </a:r>
            <a:endParaRPr lang="en-US" sz="1400" dirty="0"/>
          </a:p>
        </p:txBody>
      </p:sp>
      <p:sp>
        <p:nvSpPr>
          <p:cNvPr id="5" name="Shape 3"/>
          <p:cNvSpPr/>
          <p:nvPr/>
        </p:nvSpPr>
        <p:spPr>
          <a:xfrm>
            <a:off x="566928" y="1938528"/>
            <a:ext cx="11057839" cy="4261104"/>
          </a:xfrm>
          <a:prstGeom prst="roundRect">
            <a:avLst>
              <a:gd name="adj" fmla="val 1073"/>
            </a:avLst>
          </a:prstGeom>
          <a:solidFill>
            <a:srgbClr val="DCE9EF"/>
          </a:solidFill>
          <a:ln w="12700">
            <a:solidFill>
              <a:srgbClr val="333333"/>
            </a:solidFill>
            <a:prstDash val="solid"/>
          </a:ln>
        </p:spPr>
      </p:sp>
      <p:sp>
        <p:nvSpPr>
          <p:cNvPr id="6" name="Shape 4"/>
          <p:cNvSpPr/>
          <p:nvPr/>
        </p:nvSpPr>
        <p:spPr>
          <a:xfrm>
            <a:off x="566928" y="2011680"/>
            <a:ext cx="45720" cy="4114800"/>
          </a:xfrm>
          <a:prstGeom prst="rect">
            <a:avLst/>
          </a:prstGeom>
          <a:solidFill>
            <a:srgbClr val="1C7293"/>
          </a:solidFill>
          <a:ln w="12700">
            <a:solidFill>
              <a:srgbClr val="333333"/>
            </a:solidFill>
            <a:prstDash val="solid"/>
          </a:ln>
        </p:spPr>
      </p:sp>
      <p:sp>
        <p:nvSpPr>
          <p:cNvPr id="7" name="Text 5"/>
          <p:cNvSpPr/>
          <p:nvPr/>
        </p:nvSpPr>
        <p:spPr>
          <a:xfrm>
            <a:off x="950976" y="2212848"/>
            <a:ext cx="10289743" cy="2343607"/>
          </a:xfrm>
          <a:prstGeom prst="rect">
            <a:avLst/>
          </a:prstGeom>
          <a:noFill/>
          <a:ln/>
        </p:spPr>
        <p:txBody>
          <a:bodyPr wrap="square" rtlCol="0" anchor="t"/>
          <a:lstStyle/>
          <a:p>
            <a:pPr indent="0" marL="0">
              <a:lnSpc>
                <a:spcPct val="116000"/>
              </a:lnSpc>
              <a:buNone/>
            </a:pPr>
            <a:r>
              <a:rPr lang="en-US" sz="2000" i="1" dirty="0">
                <a:solidFill>
                  <a:srgbClr val="12233F"/>
                </a:solidFill>
                <a:latin typeface="Calibri" pitchFamily="34" charset="0"/>
                <a:ea typeface="Calibri" pitchFamily="34" charset="-122"/>
                <a:cs typeface="Calibri" pitchFamily="34" charset="-120"/>
              </a:rPr>
              <a:t>A 47-year-old with a BMI of 45 and a short neck is scheduled for laparoscopic cholecystectomy. You anticipate a short safe apnoea time and the resident asks how best to preoxygenate.</a:t>
            </a:r>
            <a:endParaRPr lang="en-US" sz="2000" dirty="0"/>
          </a:p>
        </p:txBody>
      </p:sp>
      <p:sp>
        <p:nvSpPr>
          <p:cNvPr id="8" name="Text 6"/>
          <p:cNvSpPr/>
          <p:nvPr/>
        </p:nvSpPr>
        <p:spPr>
          <a:xfrm>
            <a:off x="950976" y="5632704"/>
            <a:ext cx="10289743" cy="365760"/>
          </a:xfrm>
          <a:prstGeom prst="rect">
            <a:avLst/>
          </a:prstGeom>
          <a:noFill/>
          <a:ln/>
        </p:spPr>
        <p:txBody>
          <a:bodyPr wrap="square" rtlCol="0" anchor="b"/>
          <a:lstStyle/>
          <a:p>
            <a:pPr indent="0" marL="0">
              <a:buNone/>
            </a:pPr>
            <a:r>
              <a:rPr lang="en-US" sz="1150" dirty="0">
                <a:solidFill>
                  <a:srgbClr val="5A6673"/>
                </a:solidFill>
                <a:latin typeface="Calibri" pitchFamily="34" charset="0"/>
                <a:ea typeface="Calibri" pitchFamily="34" charset="-122"/>
                <a:cs typeface="Calibri" pitchFamily="34" charset="-120"/>
              </a:rPr>
              <a:t>Say your reasoning out loud. The examiner scores what you say, not what you know.</a:t>
            </a:r>
            <a:endParaRPr lang="en-US" sz="1150" dirty="0"/>
          </a:p>
        </p:txBody>
      </p:sp>
      <p:sp>
        <p:nvSpPr>
          <p:cNvPr id="9" name="Text 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A colleague states that high-flow nasal oxygen "ventilates" an apnoeic patient. In one or two sentences, say what high-flow nasal oxygen does and does not do to arterial CO2 during apnoea, and what that means for how you monitor the patient.</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It does not clear carbon dioxide. Arterial CO2 accumulates across a wide range of flow rates, so treat high-flow nasal oxygen as apnoeic oxygenation and monitor CO2 rather than assuming the patient is being ventilated.</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Call it apnoeic oxygenation, not ventilation - the oxygen buys you time while the CO2 keeps climbing.</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High-Flow Nasal Oxygenation, Not Ventilation: Time to Stop Holding Our Breath, British journal of anaesthesia 2026 · PMID 41402219</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A systematic review and meta-analysis compared high-flow nasal cannula with standard preoxygenation in obese patients having elective surgery. Name the two outcomes that favoured high-flow nasal cannula, name the outcome that did not improve, and state in one sentence what that pattern means for how you use the technique.</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Safe apnoea time was longer and patients found it more comfortable, but the odds of desaturating below 92% were not reduced. In this pooled analysis high-flow nasal cannula buys time rather than removing the risk of desaturation.</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The extra apnoeic time is real, but in this meta-analysis it did not translate into fewer desaturations below 92% - plan as though the patient can still desaturate.</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High-Flow Nasal Cannula for Apneic Oxygenation in Obese Patients for Elective Surgery: A Systematic Review and Meta-Analysis, Anesthesia and analgesia 2023 · PMID 36469483</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A randomised trial compared high-flow nasal cannula with non-invasive ventilation for preoxygenating obese patients. Describe how the two techniques compared on end-tidal oxygen, on desaturation below 95%, and on patient comfort, and say which technique the oxygenation endpoints favoured.</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High-flow nasal cannula gave a lower end-tidal oxygen and more desaturation below 95% than non-invasive ventilation (30% versus 12%), although patients found high-flow far more comfortable. The oxygenation endpoints favoured non-invasive ventilation in this trial.</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Comfort and oxygenation can point in opposite directions - in this trial the more comfortable technique was the one that desaturated more often.</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High-Flow Nasal Cannulae Versus Non-Invasive Ventilation for Preoxygenation of Obese Patients: The PREOPTIPOP Randomized Trial, EClinicalMedicine 2019 · PMID 31528849</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1371600"/>
            <a:ext cx="11057839" cy="274320"/>
          </a:xfrm>
          <a:prstGeom prst="rect">
            <a:avLst/>
          </a:prstGeom>
          <a:noFill/>
          <a:ln/>
        </p:spPr>
        <p:txBody>
          <a:bodyPr wrap="square" rtlCol="0" anchor="ctr"/>
          <a:lstStyle/>
          <a:p>
            <a:pPr indent="0" marL="0">
              <a:buNone/>
            </a:pPr>
            <a:r>
              <a:rPr lang="en-US" sz="1050" b="1" spc="220" kern="0" dirty="0">
                <a:solidFill>
                  <a:srgbClr val="DCE9EF"/>
                </a:solidFill>
                <a:latin typeface="Calibri" pitchFamily="34" charset="0"/>
                <a:ea typeface="Calibri" pitchFamily="34" charset="-122"/>
                <a:cs typeface="Calibri" pitchFamily="34" charset="-120"/>
              </a:rPr>
              <a:t>THE QUESTION</a:t>
            </a:r>
            <a:endParaRPr lang="en-US" sz="1050" dirty="0"/>
          </a:p>
        </p:txBody>
      </p:sp>
      <p:sp>
        <p:nvSpPr>
          <p:cNvPr id="3" name="Text 1"/>
          <p:cNvSpPr/>
          <p:nvPr/>
        </p:nvSpPr>
        <p:spPr>
          <a:xfrm>
            <a:off x="566928" y="1737360"/>
            <a:ext cx="11057839" cy="1005840"/>
          </a:xfrm>
          <a:prstGeom prst="rect">
            <a:avLst/>
          </a:prstGeom>
          <a:noFill/>
          <a:ln/>
        </p:spPr>
        <p:txBody>
          <a:bodyPr wrap="square"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Where the evidence disagrees</a:t>
            </a:r>
            <a:endParaRPr lang="en-US" sz="3400" dirty="0"/>
          </a:p>
        </p:txBody>
      </p:sp>
      <p:sp>
        <p:nvSpPr>
          <p:cNvPr id="4" name="Shape 2"/>
          <p:cNvSpPr/>
          <p:nvPr/>
        </p:nvSpPr>
        <p:spPr>
          <a:xfrm>
            <a:off x="566928" y="2834640"/>
            <a:ext cx="1463040" cy="45720"/>
          </a:xfrm>
          <a:prstGeom prst="rect">
            <a:avLst/>
          </a:prstGeom>
          <a:solidFill>
            <a:srgbClr val="1C7293"/>
          </a:solidFill>
          <a:ln w="12700">
            <a:solidFill>
              <a:srgbClr val="333333"/>
            </a:solidFill>
            <a:prstDash val="solid"/>
          </a:ln>
        </p:spPr>
      </p:sp>
      <p:sp>
        <p:nvSpPr>
          <p:cNvPr id="5" name="Text 3"/>
          <p:cNvSpPr/>
          <p:nvPr/>
        </p:nvSpPr>
        <p:spPr>
          <a:xfrm>
            <a:off x="566928" y="3108960"/>
            <a:ext cx="9509742" cy="2011680"/>
          </a:xfrm>
          <a:prstGeom prst="rect">
            <a:avLst/>
          </a:prstGeom>
          <a:noFill/>
          <a:ln/>
        </p:spPr>
        <p:txBody>
          <a:bodyPr wrap="square" rtlCol="0" anchor="t"/>
          <a:lstStyle/>
          <a:p>
            <a:pPr indent="0" marL="0">
              <a:lnSpc>
                <a:spcPct val="120000"/>
              </a:lnSpc>
              <a:buNone/>
            </a:pPr>
            <a:r>
              <a:rPr lang="en-US" sz="1500" dirty="0">
                <a:solidFill>
                  <a:srgbClr val="DCE9EF"/>
                </a:solidFill>
                <a:latin typeface="Calibri" pitchFamily="34" charset="0"/>
                <a:ea typeface="Calibri" pitchFamily="34" charset="-122"/>
                <a:cs typeface="Calibri" pitchFamily="34" charset="-120"/>
              </a:rPr>
              <a:t>This topic was selected because an evidence synthesis beats a textbook on it: the trials disagree, or the guidance has moved recently.</a:t>
            </a:r>
            <a:endParaRPr lang="en-US" sz="1500" dirty="0"/>
          </a:p>
        </p:txBody>
      </p:sp>
      <p:sp>
        <p:nvSpPr>
          <p:cNvPr id="6"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4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A meta-analysis reports that high-flow nasal oxygen achieved a higher PaO2 and about 131 seconds more safe apnoea time than facemask preoxygenation. A resident concludes that high-flow nasal oxygen therefore prevents desaturation during intubation. State whether the cited result supports that conclusion, and explain what the data did and did not show.</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4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It does not support it. The pooled data showed a higher PaO2 and about 131 seconds more safe apnoea time, but no reduction in desaturation during intubation - the oxygenation and time endpoints improved while the desaturation endpoint did not.</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A better surrogate - PaO2, seconds of apnoea - is not the same as fewer desaturations, and here the two came apart.</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A Comparison of High-Flow Nasal Cannula and Standard Facemask as Pre-Oxygenation Technique for General Anesthesia: A PRISMA-compliant Systemic Review and Meta-Analysis, Medicine 2022 · PMID 35451383</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Sources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Each was resolved against PubMed or a DOI resolver before reaching this deck.</a:t>
            </a:r>
            <a:endParaRPr lang="en-US" sz="1400" dirty="0"/>
          </a:p>
        </p:txBody>
      </p:sp>
      <p:graphicFrame>
        <p:nvGraphicFramePr>
          <p:cNvPr id="33"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914400"/>
        </p:xfrm>
        <a:graphic>
          <a:graphicData uri="http://schemas.openxmlformats.org/drawingml/2006/table">
            <a:tbl>
              <a:tblPr/>
              <a:tblGrid>
                <a:gridCol w="411480"/>
                <a:gridCol w="8726119"/>
                <a:gridCol w="1920240"/>
              </a:tblGrid>
              <a:tr h="38608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High-Flow Nasal Cannula for Apneic Oxygenation in Obese Patients for Elective Surgery: A Systematic Review and Meta-Analysis, Anesthesia and analgesia 2023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36469483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8608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A Comparison of High-Flow Nasal Cannula and Standard Facemask as Pre-Oxygenation Technique for General Anesthesia: A PRISMA-compliant Systemic Review and Meta-Analysis, Medicine 2022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35451383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8608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High-Flow Nasal Oxygen in the Perioperative Setting: A Narrative Review, Anaesthesia, critical care &amp; pain medicine 2026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41903885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8608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Apnoeic Oxygenation in Morbid Obesity: A Randomised Controlled Trial Comparing Facemask and High-Flow Nasal Oxygen Delivery, British journal of anaesthesia 2023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35027169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8608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High-Flow Nasal Oxygenation, Not Ventilation: Time to Stop Holding Our Breath, British journal of anaesthesia 2026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41402219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8608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High-Flow Nasal Cannulae Versus Non-Invasive Ventilation for Preoxygenation of Obese Patients: The PREOPTIPOP Randomized Trial, EClinicalMedicine 2019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31528849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8608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Preoxygenation strategies network meta-analysis, Br J Anaesth 2024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38599916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8608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THRIVE, Anaesthesia 2015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25388828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8608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PREOXI trial, noninvasive ventilation for preoxygenation, N Engl J Med 2024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38869091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bl>
          </a:graphicData>
        </a:graphic>
      </p:graphicFrame>
      <p:sp>
        <p:nvSpPr>
          <p:cNvPr id="6" name="Shape 3"/>
          <p:cNvSpPr/>
          <p:nvPr/>
        </p:nvSpPr>
        <p:spPr>
          <a:xfrm>
            <a:off x="566928" y="5632704"/>
            <a:ext cx="11057839" cy="566928"/>
          </a:xfrm>
          <a:prstGeom prst="roundRect">
            <a:avLst>
              <a:gd name="adj" fmla="val 8065"/>
            </a:avLst>
          </a:prstGeom>
          <a:solidFill>
            <a:srgbClr val="12233F"/>
          </a:solidFill>
          <a:ln w="12700">
            <a:solidFill>
              <a:srgbClr val="333333"/>
            </a:solidFill>
            <a:prstDash val="solid"/>
          </a:ln>
        </p:spPr>
      </p:sp>
      <p:sp>
        <p:nvSpPr>
          <p:cNvPr id="7" name="Text 4"/>
          <p:cNvSpPr/>
          <p:nvPr/>
        </p:nvSpPr>
        <p:spPr>
          <a:xfrm>
            <a:off x="841248" y="5724144"/>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Nothing was removed at the citation check for this topic.</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2103120"/>
            <a:ext cx="11057839"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THE ONE THING</a:t>
            </a:r>
            <a:endParaRPr lang="en-US" sz="1050" dirty="0"/>
          </a:p>
        </p:txBody>
      </p:sp>
      <p:sp>
        <p:nvSpPr>
          <p:cNvPr id="3" name="Text 1"/>
          <p:cNvSpPr/>
          <p:nvPr/>
        </p:nvSpPr>
        <p:spPr>
          <a:xfrm>
            <a:off x="566928" y="2468880"/>
            <a:ext cx="9777679" cy="1828800"/>
          </a:xfrm>
          <a:prstGeom prst="rect">
            <a:avLst/>
          </a:prstGeom>
          <a:noFill/>
          <a:ln/>
        </p:spPr>
        <p:txBody>
          <a:bodyPr wrap="square" rtlCol="0" anchor="t"/>
          <a:lstStyle/>
          <a:p>
            <a:pPr indent="0" marL="0">
              <a:buNone/>
            </a:pPr>
            <a:r>
              <a:rPr lang="en-US" sz="2800" b="1" dirty="0">
                <a:solidFill>
                  <a:srgbClr val="FFFFFF"/>
                </a:solidFill>
                <a:latin typeface="Cambria" pitchFamily="34" charset="0"/>
                <a:ea typeface="Cambria" pitchFamily="34" charset="-122"/>
                <a:cs typeface="Cambria" pitchFamily="34" charset="-120"/>
              </a:rPr>
              <a:t>In obese patients high-flow nasal cannula lengthened safe apnoea time and was more</a:t>
            </a:r>
            <a:endParaRPr lang="en-US" sz="2800" dirty="0"/>
          </a:p>
        </p:txBody>
      </p:sp>
      <p:sp>
        <p:nvSpPr>
          <p:cNvPr id="4" name="Text 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each source contributes, and how strong it is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Study design first — a cohort and a randomised trial do not carry the same weight.</a:t>
            </a:r>
            <a:endParaRPr lang="en-US" sz="14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3749040"/>
        </p:xfrm>
        <a:graphic>
          <a:graphicData uri="http://schemas.openxmlformats.org/drawingml/2006/table">
            <a:tbl>
              <a:tblPr/>
              <a:tblGrid>
                <a:gridCol w="1371600"/>
                <a:gridCol w="640080"/>
                <a:gridCol w="2103120"/>
                <a:gridCol w="6943039"/>
              </a:tblGrid>
              <a:tr h="535577">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Design</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Year</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Journal</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What it found</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Meta-analysis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2023</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Anesthesia and analgesia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In obese patients high-flow nasal cannula lengthened safe apnoea time and was more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Meta-analysis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2022</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Medicine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High-flow nasal oxygen achieved a higher PaO2 and about 131 seconds more safe apnoea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Review</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2026</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critical care &amp; pain medicine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HFNO prolongs safe apnoea time and decreases desaturation incidence compared to</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Randomised trial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2023</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British journal of anaesthesia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Median apnoea time in morbidly obese patients reached 18 minutes with either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Review</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2026</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British journal of anaesthesia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High-flow nasal oxygen does not clear carbon dioxide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Randomised trial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2019</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EClinicalMedicine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Compared with non-invasive ventilation, preoxygenating obese patients with high-flow</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bl>
          </a:graphicData>
        </a:graphic>
      </p:graphicFrame>
      <p:sp>
        <p:nvSpPr>
          <p:cNvPr id="6" name="Text 3"/>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6 resolved citations behind this deck; every point above traces to one of them.</a:t>
            </a:r>
            <a:endParaRPr lang="en-US" sz="900" dirty="0"/>
          </a:p>
        </p:txBody>
      </p:sp>
      <p:sp>
        <p:nvSpPr>
          <p:cNvPr id="7"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guidelines and pooled evidence say</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2 findings, each on the slide that follows.</a:t>
            </a:r>
            <a:endParaRPr lang="en-US" sz="1400" dirty="0"/>
          </a:p>
        </p:txBody>
      </p:sp>
      <p:sp>
        <p:nvSpPr>
          <p:cNvPr id="5" name="Shape 3"/>
          <p:cNvSpPr/>
          <p:nvPr/>
        </p:nvSpPr>
        <p:spPr>
          <a:xfrm>
            <a:off x="566928" y="1938528"/>
            <a:ext cx="5428336" cy="4206240"/>
          </a:xfrm>
          <a:prstGeom prst="roundRect">
            <a:avLst>
              <a:gd name="adj" fmla="val 1304"/>
            </a:avLst>
          </a:prstGeom>
          <a:solidFill>
            <a:srgbClr val="F4F6F8"/>
          </a:solidFill>
          <a:ln w="12700">
            <a:solidFill>
              <a:srgbClr val="F4F6F8"/>
            </a:solidFill>
            <a:prstDash val="solid"/>
          </a:ln>
        </p:spPr>
      </p:sp>
      <p:sp>
        <p:nvSpPr>
          <p:cNvPr id="6" name="Shape 4"/>
          <p:cNvSpPr/>
          <p:nvPr/>
        </p:nvSpPr>
        <p:spPr>
          <a:xfrm>
            <a:off x="566928" y="1938528"/>
            <a:ext cx="5428336" cy="54864"/>
          </a:xfrm>
          <a:prstGeom prst="rect">
            <a:avLst/>
          </a:prstGeom>
          <a:solidFill>
            <a:srgbClr val="1C7293"/>
          </a:solidFill>
          <a:ln w="12700">
            <a:solidFill>
              <a:srgbClr val="333333"/>
            </a:solidFill>
            <a:prstDash val="solid"/>
          </a:ln>
        </p:spPr>
      </p:sp>
      <p:sp>
        <p:nvSpPr>
          <p:cNvPr id="7" name="Text 5"/>
          <p:cNvSpPr/>
          <p:nvPr/>
        </p:nvSpPr>
        <p:spPr>
          <a:xfrm>
            <a:off x="749808" y="2157984"/>
            <a:ext cx="5062576"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ANESTHESIA AND ANALGESIA 2023</a:t>
            </a:r>
            <a:endParaRPr lang="en-US" sz="900" dirty="0"/>
          </a:p>
        </p:txBody>
      </p:sp>
      <p:sp>
        <p:nvSpPr>
          <p:cNvPr id="8" name="Text 6"/>
          <p:cNvSpPr/>
          <p:nvPr/>
        </p:nvSpPr>
        <p:spPr>
          <a:xfrm>
            <a:off x="749808"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In obese patients high-flow nasal cannula lengthened safe apnoea time and was more</a:t>
            </a:r>
            <a:endParaRPr lang="en-US" sz="1400" dirty="0"/>
          </a:p>
        </p:txBody>
      </p:sp>
      <p:sp>
        <p:nvSpPr>
          <p:cNvPr id="9" name="Text 7"/>
          <p:cNvSpPr/>
          <p:nvPr/>
        </p:nvSpPr>
        <p:spPr>
          <a:xfrm>
            <a:off x="749808"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obese patients high-flow nasal cannula lengthened safe apnoea time and was more comfortable</a:t>
            </a:r>
            <a:endParaRPr lang="en-US" sz="1150" dirty="0"/>
          </a:p>
        </p:txBody>
      </p:sp>
      <p:sp>
        <p:nvSpPr>
          <p:cNvPr id="10" name="Shape 8"/>
          <p:cNvSpPr/>
          <p:nvPr/>
        </p:nvSpPr>
        <p:spPr>
          <a:xfrm>
            <a:off x="6196432" y="1938528"/>
            <a:ext cx="5428336" cy="4206240"/>
          </a:xfrm>
          <a:prstGeom prst="roundRect">
            <a:avLst>
              <a:gd name="adj" fmla="val 1304"/>
            </a:avLst>
          </a:prstGeom>
          <a:solidFill>
            <a:srgbClr val="F4F6F8"/>
          </a:solidFill>
          <a:ln w="12700">
            <a:solidFill>
              <a:srgbClr val="F4F6F8"/>
            </a:solidFill>
            <a:prstDash val="solid"/>
          </a:ln>
        </p:spPr>
      </p:sp>
      <p:sp>
        <p:nvSpPr>
          <p:cNvPr id="11" name="Shape 9"/>
          <p:cNvSpPr/>
          <p:nvPr/>
        </p:nvSpPr>
        <p:spPr>
          <a:xfrm>
            <a:off x="6196432" y="1938528"/>
            <a:ext cx="5428336" cy="54864"/>
          </a:xfrm>
          <a:prstGeom prst="rect">
            <a:avLst/>
          </a:prstGeom>
          <a:solidFill>
            <a:srgbClr val="1C7293"/>
          </a:solidFill>
          <a:ln w="12700">
            <a:solidFill>
              <a:srgbClr val="333333"/>
            </a:solidFill>
            <a:prstDash val="solid"/>
          </a:ln>
        </p:spPr>
      </p:sp>
      <p:sp>
        <p:nvSpPr>
          <p:cNvPr id="12" name="Text 10"/>
          <p:cNvSpPr/>
          <p:nvPr/>
        </p:nvSpPr>
        <p:spPr>
          <a:xfrm>
            <a:off x="6379312" y="2157984"/>
            <a:ext cx="5062576"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MEDICINE 2022</a:t>
            </a:r>
            <a:endParaRPr lang="en-US" sz="900" dirty="0"/>
          </a:p>
        </p:txBody>
      </p:sp>
      <p:sp>
        <p:nvSpPr>
          <p:cNvPr id="13" name="Text 11"/>
          <p:cNvSpPr/>
          <p:nvPr/>
        </p:nvSpPr>
        <p:spPr>
          <a:xfrm>
            <a:off x="6379312"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High-flow nasal oxygen achieved a higher PaO2 and about 131 seconds more safe apnoea</a:t>
            </a:r>
            <a:endParaRPr lang="en-US" sz="1400" dirty="0"/>
          </a:p>
        </p:txBody>
      </p:sp>
      <p:sp>
        <p:nvSpPr>
          <p:cNvPr id="14" name="Text 12"/>
          <p:cNvSpPr/>
          <p:nvPr/>
        </p:nvSpPr>
        <p:spPr>
          <a:xfrm>
            <a:off x="6379312"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High-flow nasal oxygen achieved a higher PaO2 and about 131 seconds more safe apnoea time than facemask, without reducing desaturation during…</a:t>
            </a:r>
            <a:endParaRPr lang="en-US" sz="1150" dirty="0"/>
          </a:p>
        </p:txBody>
      </p:sp>
      <p:sp>
        <p:nvSpPr>
          <p:cNvPr id="15" name="Text 1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In obese patients high-flow nasal cannula lengthened safe apnoea time and was more</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Meta-analysis · Anesthesia and analgesia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In obese patients high-flow nasal cannula lengthened safe apnoea time and was more comfortable, but did not reduce the odds of desaturating below 92% — it buys time rather than removing the risk.</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High-Flow Nasal Cannula for Apneic Oxygenation in Obese Patients for Elective Surgery: A Systematic Review and Meta-Analysis, Anesthesia and analgesia 2023 · PMID 36469483</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It lengthens apnoea time without removing the risk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Obese patients, six trials pooled.</a:t>
            </a:r>
            <a:endParaRPr lang="en-US" sz="1400" dirty="0"/>
          </a:p>
        </p:txBody>
      </p:sp>
      <p:graphicFrame>
        <p:nvGraphicFramePr>
          <p:cNvPr id="5" name="Chart 0" descr=""/>
          <p:cNvGraphicFramePr/>
          <p:nvPr/>
        </p:nvGraphicFramePr>
        <p:xfrm>
          <a:off x="566928" y="1938528"/>
          <a:ext cx="11057839" cy="2871216"/>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49560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0474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The desaturation difference did not reach significance — it buys time, it does not remove the problem.</a:t>
            </a:r>
            <a:endParaRPr lang="en-US" sz="1300" dirty="0"/>
          </a:p>
        </p:txBody>
      </p:sp>
      <p:sp>
        <p:nvSpPr>
          <p:cNvPr id="8" name="Text 5"/>
          <p:cNvSpPr/>
          <p:nvPr/>
        </p:nvSpPr>
        <p:spPr>
          <a:xfrm>
            <a:off x="566928" y="5760720"/>
            <a:ext cx="11057839" cy="329184"/>
          </a:xfrm>
          <a:prstGeom prst="rect">
            <a:avLst/>
          </a:prstGeom>
          <a:noFill/>
          <a:ln/>
        </p:spPr>
        <p:txBody>
          <a:bodyPr wrap="square" rtlCol="0" anchor="ctr"/>
          <a:lstStyle/>
          <a:p>
            <a:pPr indent="0" marL="0">
              <a:buNone/>
            </a:pPr>
            <a:r>
              <a:rPr lang="en-US" sz="950" dirty="0">
                <a:solidFill>
                  <a:srgbClr val="5A6673"/>
                </a:solidFill>
                <a:latin typeface="Calibri" pitchFamily="34" charset="0"/>
                <a:ea typeface="Calibri" pitchFamily="34" charset="-122"/>
                <a:cs typeface="Calibri" pitchFamily="34" charset="-120"/>
              </a:rPr>
              <a:t>[1] High-Flow Nasal Cannula for Apneic Oxygenation in Obese Patients for Elective Surgery: A Systematic Review and Meta-Analysis, Anesthesia and analgesia 2023 · PMID 36469483</a:t>
            </a:r>
            <a:endParaRPr lang="en-US" sz="95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High-flow nasal oxygen achieved a higher PaO2 and about 131 seconds more safe apnoea</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Meta-analysis · Medicine</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High-flow nasal oxygen achieved a higher PaO2 and about 131 seconds more safe apnoea time than facemask, without reducing desaturation during intubation.</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A Comparison of High-Flow Nasal Cannula and Standard Facemask as Pre-Oxygenation Technique for General Anesthesia: A PRISMA-compliant Systemic Review and Meta-Analysis, Medicine 2022 · PMID 35451383</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Where randomised evidence moved the question</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2 findings, each on the slide that follows.</a:t>
            </a:r>
            <a:endParaRPr lang="en-US" sz="1400" dirty="0"/>
          </a:p>
        </p:txBody>
      </p:sp>
      <p:sp>
        <p:nvSpPr>
          <p:cNvPr id="5" name="Shape 3"/>
          <p:cNvSpPr/>
          <p:nvPr/>
        </p:nvSpPr>
        <p:spPr>
          <a:xfrm>
            <a:off x="566928" y="1938528"/>
            <a:ext cx="5428336" cy="4206240"/>
          </a:xfrm>
          <a:prstGeom prst="roundRect">
            <a:avLst>
              <a:gd name="adj" fmla="val 1304"/>
            </a:avLst>
          </a:prstGeom>
          <a:solidFill>
            <a:srgbClr val="F4F6F8"/>
          </a:solidFill>
          <a:ln w="12700">
            <a:solidFill>
              <a:srgbClr val="F4F6F8"/>
            </a:solidFill>
            <a:prstDash val="solid"/>
          </a:ln>
        </p:spPr>
      </p:sp>
      <p:sp>
        <p:nvSpPr>
          <p:cNvPr id="6" name="Shape 4"/>
          <p:cNvSpPr/>
          <p:nvPr/>
        </p:nvSpPr>
        <p:spPr>
          <a:xfrm>
            <a:off x="566928" y="1938528"/>
            <a:ext cx="5428336" cy="54864"/>
          </a:xfrm>
          <a:prstGeom prst="rect">
            <a:avLst/>
          </a:prstGeom>
          <a:solidFill>
            <a:srgbClr val="1C7293"/>
          </a:solidFill>
          <a:ln w="12700">
            <a:solidFill>
              <a:srgbClr val="333333"/>
            </a:solidFill>
            <a:prstDash val="solid"/>
          </a:ln>
        </p:spPr>
      </p:sp>
      <p:sp>
        <p:nvSpPr>
          <p:cNvPr id="7" name="Text 5"/>
          <p:cNvSpPr/>
          <p:nvPr/>
        </p:nvSpPr>
        <p:spPr>
          <a:xfrm>
            <a:off x="749808" y="2157984"/>
            <a:ext cx="5062576"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BRITISH JOURNAL OF ANAESTHESIA 2023</a:t>
            </a:r>
            <a:endParaRPr lang="en-US" sz="900" dirty="0"/>
          </a:p>
        </p:txBody>
      </p:sp>
      <p:sp>
        <p:nvSpPr>
          <p:cNvPr id="8" name="Text 6"/>
          <p:cNvSpPr/>
          <p:nvPr/>
        </p:nvSpPr>
        <p:spPr>
          <a:xfrm>
            <a:off x="749808"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Median apnoea time in morbidly obese patients reached 18 minutes with either</a:t>
            </a:r>
            <a:endParaRPr lang="en-US" sz="1400" dirty="0"/>
          </a:p>
        </p:txBody>
      </p:sp>
      <p:sp>
        <p:nvSpPr>
          <p:cNvPr id="9" name="Text 7"/>
          <p:cNvSpPr/>
          <p:nvPr/>
        </p:nvSpPr>
        <p:spPr>
          <a:xfrm>
            <a:off x="749808"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Median apnoea time in morbidly obese patients reached 18 minutes with either high-flow nasal or low-flow facemask oxygen</a:t>
            </a:r>
            <a:endParaRPr lang="en-US" sz="1150" dirty="0"/>
          </a:p>
        </p:txBody>
      </p:sp>
      <p:sp>
        <p:nvSpPr>
          <p:cNvPr id="10" name="Shape 8"/>
          <p:cNvSpPr/>
          <p:nvPr/>
        </p:nvSpPr>
        <p:spPr>
          <a:xfrm>
            <a:off x="6196432" y="1938528"/>
            <a:ext cx="5428336" cy="4206240"/>
          </a:xfrm>
          <a:prstGeom prst="roundRect">
            <a:avLst>
              <a:gd name="adj" fmla="val 1304"/>
            </a:avLst>
          </a:prstGeom>
          <a:solidFill>
            <a:srgbClr val="F4F6F8"/>
          </a:solidFill>
          <a:ln w="12700">
            <a:solidFill>
              <a:srgbClr val="F4F6F8"/>
            </a:solidFill>
            <a:prstDash val="solid"/>
          </a:ln>
        </p:spPr>
      </p:sp>
      <p:sp>
        <p:nvSpPr>
          <p:cNvPr id="11" name="Shape 9"/>
          <p:cNvSpPr/>
          <p:nvPr/>
        </p:nvSpPr>
        <p:spPr>
          <a:xfrm>
            <a:off x="6196432" y="1938528"/>
            <a:ext cx="5428336" cy="54864"/>
          </a:xfrm>
          <a:prstGeom prst="rect">
            <a:avLst/>
          </a:prstGeom>
          <a:solidFill>
            <a:srgbClr val="1C7293"/>
          </a:solidFill>
          <a:ln w="12700">
            <a:solidFill>
              <a:srgbClr val="333333"/>
            </a:solidFill>
            <a:prstDash val="solid"/>
          </a:ln>
        </p:spPr>
      </p:sp>
      <p:sp>
        <p:nvSpPr>
          <p:cNvPr id="12" name="Text 10"/>
          <p:cNvSpPr/>
          <p:nvPr/>
        </p:nvSpPr>
        <p:spPr>
          <a:xfrm>
            <a:off x="6379312" y="2157984"/>
            <a:ext cx="5062576"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ECLINICALMEDICINE 2019</a:t>
            </a:r>
            <a:endParaRPr lang="en-US" sz="900" dirty="0"/>
          </a:p>
        </p:txBody>
      </p:sp>
      <p:sp>
        <p:nvSpPr>
          <p:cNvPr id="13" name="Text 11"/>
          <p:cNvSpPr/>
          <p:nvPr/>
        </p:nvSpPr>
        <p:spPr>
          <a:xfrm>
            <a:off x="6379312"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Compared with non-invasive ventilation, preoxygenating obese patients with high-flow</a:t>
            </a:r>
            <a:endParaRPr lang="en-US" sz="1400" dirty="0"/>
          </a:p>
        </p:txBody>
      </p:sp>
      <p:sp>
        <p:nvSpPr>
          <p:cNvPr id="14" name="Text 12"/>
          <p:cNvSpPr/>
          <p:nvPr/>
        </p:nvSpPr>
        <p:spPr>
          <a:xfrm>
            <a:off x="6379312"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Compared with non-invasive ventilation, preoxygenating obese patients with high-flow nasal cannula gave a lower end-tidal oxygen and more…</a:t>
            </a:r>
            <a:endParaRPr lang="en-US" sz="1150" dirty="0"/>
          </a:p>
        </p:txBody>
      </p:sp>
      <p:sp>
        <p:nvSpPr>
          <p:cNvPr id="15" name="Text 1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33</Slides>
  <Notes>33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33</vt:i4>
      </vt:variant>
    </vt:vector>
  </HeadingPairs>
  <TitlesOfParts>
    <vt:vector size="3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High-Flow Nasal Oxygen for Preoxygenation</dc:title>
  <dc:subject>Intraoperative teaching</dc:subject>
  <dc:creator>Intraop Teaching Companion</dc:creator>
  <cp:lastModifiedBy>Intraop Teaching Companion</cp:lastModifiedBy>
  <cp:revision>1</cp:revision>
  <dcterms:created xsi:type="dcterms:W3CDTF">2026-07-29T06:02:22Z</dcterms:created>
  <dcterms:modified xsi:type="dcterms:W3CDTF">2026-07-29T06:02:22Z</dcterms:modified>
</cp:coreProperties>
</file>