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notesMasterIdLst>
    <p:notesMasterId r:id="rId3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presProps" Target="presProps.xml"/><Relationship Id="rId32" Type="http://schemas.openxmlformats.org/officeDocument/2006/relationships/viewProps" Target="viewProps.xml"/><Relationship Id="rId33" Type="http://schemas.openxmlformats.org/officeDocument/2006/relationships/theme" Target="theme/theme1.xml"/><Relationship Id="rId3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All 13, with paradoxical hemidiaphragmatic motion within 5 minutes of injection. Thirteen of thirteen, eleven of them within two minutes, and diaphragmatic motion did not return to normal until three to five hours after injection. The authors' conclusion is that diaphragmatic paresis appears to be an inevitable consequence of an interscalene block giving anaesthesia sufficient for shoulder surgery — a strong statement resting on 13 patients given 34-52 ml by a paresthesia technique, volumes far above what is injected today. Read at that width it is a reason to treat the block as a respiratory decision as much as an analgesic one, rather than a rule about which patients may never receive one. [Urmey WF et al., One hundred percent incidence of hemidiaphragmatic paresis associated with interscalene brachial plexus anesthesia as diagnosed by ultrasonography, Anesth Analg 1991]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It was unchanged — 14 of 15 patients in each group. Halving the volume at the cricoid level bought nothing: the same paresis rate, the same reduction in forced vital capacity, forced expiratory volume in 1 second and peak flow, and 13 of 15 in each group still paretic at recovery-room discharge. What the trial shows is that reducing volume alone, at the cricoid level, does not spare the phrenic nerve. It did not compare injection levels or planes, so it cannot tell you that a lower or more lateral injection would do better — only that the millilitres were not the lever here. [Sinha SK et al., Decreasing the local anesthetic volume from 20 to 10 mL for ultrasound-guided interscalene block at the cricoid level does not reduce the incidence of hemidiaphragmatic paresis, Reg Anesth Pain Med 2011]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Paresis on postoperative day 1 was 41% with the intrafascial tip and 15% with the extrafascial tip. No analgesic cost could be measured: the investigators were unable to detect a difference between the groups in forced vital capacity, forced expiratory volume in 1 second, or rest pain scores, which were a median of 3 on a 1-10 scale in both (p = 0.93). With 70 patients that is a failure to detect a difference rather than a demonstration that none exists. The authors' conclusion is that routine placement of the catheter tip inside the sheath is not supported.. Moving the tip outside the sheath more than halved the rate of paresis while the trial could detect no difference in rest pain — the trade the study was designed to look for. The familiar explanation, that the local anaesthetic still reaches the plexus and simply has further to travel towards the phrenic nerve, is an account offered for that result and not something the trial measured. Note also that the intrafascial rate here was 41%, not 100%: a low-volume continuous infusion is a different exposure from a large single-shot bolus. [Albrecht E et al., Reduced hemidiaphragmatic paresis with extrafascial compared with conventional intrafascial tip placement for continuous interscalene brachial plexus block: a randomized, controlled, double-blind trial, Br J Anaesth 2017]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REGIONAL ANESTHESIA</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Interscalene Brachial Plexus Block</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Same-day build — drafted on https://ollama.com (glm-5.2:cloud)</a:t>
            </a:r>
            <a:endParaRPr lang="en-US" sz="1000" dirty="0"/>
          </a:p>
        </p:txBody>
      </p:sp>
      <p:sp>
        <p:nvSpPr>
          <p:cNvPr id="8" name="Text 6"/>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9" name="Text 7"/>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II.B.1.a.2</a:t>
            </a:r>
            <a:endParaRPr lang="en-US" sz="1050" dirty="0"/>
          </a:p>
        </p:txBody>
      </p:sp>
      <p:sp>
        <p:nvSpPr>
          <p:cNvPr id="10" name="Text 8"/>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Extremities Including Brachial Plexus</a:t>
            </a:r>
            <a:endParaRPr lang="en-US" sz="1000" dirty="0"/>
          </a:p>
        </p:txBody>
      </p:sp>
      <p:sp>
        <p:nvSpPr>
          <p:cNvPr id="11" name="Text 9"/>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randomized trial found that for ASA I or II patients undergoing humeral surgery</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development and therapy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trial found that for ASA I or II patients undergoing humeral surgery with an interscalene block, low-dose esketamine (0.2 mg/kg bolus, 0.15 mg/kg/h infusion) improved postoperative day 1 recovery quality and caused less sedation and heart rate reduction than dexmedetomidine.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Comparison Between Low-Dose Esketamine and Dexmedetomidine on Postoperative Recovery Quality Among Patients Undergoing Humeral Trauma Surgery in Interscalene Brachial Plexus Block: A Randomized, Double-Blind, Controlled Trial, Drug design, development and therapy 2025 · PMID 40351348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randomized controlled trial found that adding 5 mg of perineural dexamethasone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The Clinical journal of pain</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controlled trial found that adding 5 mg of perineural dexamethasone to ropivacaine for interscalene brachial plexus block in shoulder arthroscopy patients did not significantly prolong the duration of analgesia compared to ropivacaine alone.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Postoperative Analgesia Effect Evaluation of Perineural Dexamethasone Plus Various Doses of Ropivacaine in Interscalene Brachial Plexus Block: A Randomized Controlled Trial, The Clinical journal of pain 2025 · PMID 40401460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LITHUANIA) 2024</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found that interscalene catheter position can be altered by neck or</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review found that interscalene catheter position can be altered by neck or shoulder movement, such as during physiotherapy, leading to secondary…</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CUREUS 2023</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article highlights evidence that adding the alpha-2 adrenergic agonist</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review article highlights evidence that adding the alpha-2 adrenergic agonist dexmedetomidine as an adjunct to interscalene brachial plexus…</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review found that interscalene catheter position can be altered by neck or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Lithuania)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review found that interscalene catheter position can be altered by neck or shoulder movement, such as during physiotherapy, leading to secondary dislocation that causes side effects or loss of effectiveness hours or days after initially correct placement.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Continuous Interscalene Brachial Plexus Blocks: An Anatomical Challenge between Scylla and Charybdis?, Medicina (Kaunas, Lithuania) 2024 · PMID 38399521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review article highlights evidence that adding the alpha-2 adrenergic agonist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Cureus</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review article highlights evidence that adding the alpha-2 adrenergic agonist dexmedetomidine as an adjunct to interscalene brachial plexus blocks for shoulder surgery improves pain control and patient outcomes compared to traditional techniques.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Advances in Anesthesia for Shoulder Surgery: A Comprehensive Review of Dexmedetomidine-Enhanced Interscalene Brachial Plexus Block, Cureus 2023 · PMID 38106768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this is the right block</a:t>
            </a:r>
            <a:endParaRPr lang="en-US" sz="2700" dirty="0"/>
          </a:p>
        </p:txBody>
      </p:sp>
      <p:sp>
        <p:nvSpPr>
          <p:cNvPr id="4" name="Shape 2"/>
          <p:cNvSpPr/>
          <p:nvPr/>
        </p:nvSpPr>
        <p:spPr>
          <a:xfrm>
            <a:off x="566928" y="1463040"/>
            <a:ext cx="3551834" cy="4681728"/>
          </a:xfrm>
          <a:prstGeom prst="roundRect">
            <a:avLst>
              <a:gd name="adj" fmla="val 1545"/>
            </a:avLst>
          </a:prstGeom>
          <a:solidFill>
            <a:srgbClr val="EDF4EF"/>
          </a:solidFill>
          <a:ln w="12700">
            <a:solidFill>
              <a:srgbClr val="EDF4EF"/>
            </a:solidFill>
            <a:prstDash val="solid"/>
          </a:ln>
        </p:spPr>
      </p:sp>
      <p:sp>
        <p:nvSpPr>
          <p:cNvPr id="5" name="Shape 3"/>
          <p:cNvSpPr/>
          <p:nvPr/>
        </p:nvSpPr>
        <p:spPr>
          <a:xfrm>
            <a:off x="566928" y="1463040"/>
            <a:ext cx="3551834" cy="54864"/>
          </a:xfrm>
          <a:prstGeom prst="rect">
            <a:avLst/>
          </a:prstGeom>
          <a:solidFill>
            <a:srgbClr val="3E7C59"/>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SUPRASCAPULAR VERSUS INTERSCALENE BLOCK META-ANALYSIS, ANESTHESIOLOGY 2017</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Shoulder surgery, where it remains the reference block</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meta-analysis of 16 trials and 1152 patients, interscalene block reduced pain during recovery room stay by 1.5 cm compared with suprascapular block, and the 24-hour area-under-curve difference of 1.1 cm/h favoured it, although that difference was not clinically important.</a:t>
            </a:r>
            <a:endParaRPr lang="en-US" sz="1150" dirty="0"/>
          </a:p>
        </p:txBody>
      </p:sp>
      <p:sp>
        <p:nvSpPr>
          <p:cNvPr id="9" name="Shape 7"/>
          <p:cNvSpPr/>
          <p:nvPr/>
        </p:nvSpPr>
        <p:spPr>
          <a:xfrm>
            <a:off x="4319930" y="1463040"/>
            <a:ext cx="3551834" cy="4681728"/>
          </a:xfrm>
          <a:prstGeom prst="roundRect">
            <a:avLst>
              <a:gd name="adj" fmla="val 1545"/>
            </a:avLst>
          </a:prstGeom>
          <a:solidFill>
            <a:srgbClr val="EDF4EF"/>
          </a:solidFill>
          <a:ln w="12700">
            <a:solidFill>
              <a:srgbClr val="EDF4EF"/>
            </a:solidFill>
            <a:prstDash val="solid"/>
          </a:ln>
        </p:spPr>
      </p:sp>
      <p:sp>
        <p:nvSpPr>
          <p:cNvPr id="10" name="Shape 8"/>
          <p:cNvSpPr/>
          <p:nvPr/>
        </p:nvSpPr>
        <p:spPr>
          <a:xfrm>
            <a:off x="4319930" y="1463040"/>
            <a:ext cx="3551834" cy="54864"/>
          </a:xfrm>
          <a:prstGeom prst="rect">
            <a:avLst/>
          </a:prstGeom>
          <a:solidFill>
            <a:srgbClr val="3E7C59"/>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REBOUND PAIN AFTER INTERSCALENE BLOCK RCT, CAN J ANAESTH 2024</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Arthroscopic shoulder surgery, to carry the first half-day</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two-centre randomised trial, mean time to first rescue analgesia after a single-injection interscalene block was 11.3 hours and mean time to worst pain was 14.6 hours. Plan the oral regimen around that window rather than around discharge time.</a:t>
            </a:r>
            <a:endParaRPr lang="en-US" sz="1150" dirty="0"/>
          </a:p>
        </p:txBody>
      </p:sp>
      <p:sp>
        <p:nvSpPr>
          <p:cNvPr id="14" name="Shape 12"/>
          <p:cNvSpPr/>
          <p:nvPr/>
        </p:nvSpPr>
        <p:spPr>
          <a:xfrm>
            <a:off x="8072933" y="1463040"/>
            <a:ext cx="3551834" cy="4681728"/>
          </a:xfrm>
          <a:prstGeom prst="roundRect">
            <a:avLst>
              <a:gd name="adj" fmla="val 1545"/>
            </a:avLst>
          </a:prstGeom>
          <a:solidFill>
            <a:srgbClr val="EDF4EF"/>
          </a:solidFill>
          <a:ln w="12700">
            <a:solidFill>
              <a:srgbClr val="EDF4EF"/>
            </a:solidFill>
            <a:prstDash val="solid"/>
          </a:ln>
        </p:spPr>
      </p:sp>
      <p:sp>
        <p:nvSpPr>
          <p:cNvPr id="15" name="Shape 13"/>
          <p:cNvSpPr/>
          <p:nvPr/>
        </p:nvSpPr>
        <p:spPr>
          <a:xfrm>
            <a:off x="8072933" y="1463040"/>
            <a:ext cx="3551834" cy="54864"/>
          </a:xfrm>
          <a:prstGeom prst="rect">
            <a:avLst/>
          </a:prstGeom>
          <a:solidFill>
            <a:srgbClr val="3E7C59"/>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LOW-DOSE ULTRASOUND-GUIDED INTERSCALENE BLOCK RCT, REG ANESTH PAIN MED 2009</a:t>
            </a:r>
            <a:endParaRPr lang="en-US" sz="900" dirty="0"/>
          </a:p>
        </p:txBody>
      </p:sp>
      <p:sp>
        <p:nvSpPr>
          <p:cNvPr id="17" name="Text 15"/>
          <p:cNvSpPr/>
          <p:nvPr/>
        </p:nvSpPr>
        <p:spPr>
          <a:xfrm>
            <a:off x="8255813"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Low-volume ultrasound technique when respiratory reserve is tight</a:t>
            </a:r>
            <a:endParaRPr lang="en-US" sz="1400" dirty="0"/>
          </a:p>
        </p:txBody>
      </p:sp>
      <p:sp>
        <p:nvSpPr>
          <p:cNvPr id="18" name="Text 16"/>
          <p:cNvSpPr/>
          <p:nvPr/>
        </p:nvSpPr>
        <p:spPr>
          <a:xfrm>
            <a:off x="8255813"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With 10 mL of ropivacaine 0.75% delivered under ultrasound at the C7 root, hemidiaphragmatic paresis occurred in 13% of patients versus 93% with nerve stimulation at the same dose, and forced expiratory volume, forced vital capacity and peak expiratory flow were all better preserved.</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CONTRAINDICATIONS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it is not</a:t>
            </a:r>
            <a:endParaRPr lang="en-US" sz="2700" dirty="0"/>
          </a:p>
        </p:txBody>
      </p:sp>
      <p:sp>
        <p:nvSpPr>
          <p:cNvPr id="4" name="Shape 2"/>
          <p:cNvSpPr/>
          <p:nvPr/>
        </p:nvSpPr>
        <p:spPr>
          <a:xfrm>
            <a:off x="566928" y="1463040"/>
            <a:ext cx="2613584" cy="4681728"/>
          </a:xfrm>
          <a:prstGeom prst="roundRect">
            <a:avLst>
              <a:gd name="adj" fmla="val 2099"/>
            </a:avLst>
          </a:prstGeom>
          <a:solidFill>
            <a:srgbClr val="F8ECEA"/>
          </a:solidFill>
          <a:ln w="12700">
            <a:solidFill>
              <a:srgbClr val="F8ECEA"/>
            </a:solidFill>
            <a:prstDash val="solid"/>
          </a:ln>
        </p:spPr>
      </p:sp>
      <p:sp>
        <p:nvSpPr>
          <p:cNvPr id="5" name="Shape 3"/>
          <p:cNvSpPr/>
          <p:nvPr/>
        </p:nvSpPr>
        <p:spPr>
          <a:xfrm>
            <a:off x="566928" y="1463040"/>
            <a:ext cx="2613584" cy="54864"/>
          </a:xfrm>
          <a:prstGeom prst="rect">
            <a:avLst/>
          </a:prstGeom>
          <a:solidFill>
            <a:srgbClr val="B03A2E"/>
          </a:solidFill>
          <a:ln w="12700">
            <a:solidFill>
              <a:srgbClr val="333333"/>
            </a:solidFill>
            <a:prstDash val="solid"/>
          </a:ln>
        </p:spPr>
      </p:sp>
      <p:sp>
        <p:nvSpPr>
          <p:cNvPr id="6" name="Text 4"/>
          <p:cNvSpPr/>
          <p:nvPr/>
        </p:nvSpPr>
        <p:spPr>
          <a:xfrm>
            <a:off x="749808" y="1682496"/>
            <a:ext cx="2247824" cy="418338"/>
          </a:xfrm>
          <a:prstGeom prst="rect">
            <a:avLst/>
          </a:prstGeom>
          <a:noFill/>
          <a:ln/>
        </p:spPr>
        <p:txBody>
          <a:bodyPr wrap="square" rtlCol="0" anchor="ctr">
            <a:normAutofit/>
          </a:bodyPr>
          <a:lstStyle/>
          <a:p>
            <a:pPr indent="0" marL="0">
              <a:buNone/>
            </a:pPr>
            <a:r>
              <a:rPr lang="en-US" sz="900" b="1" spc="220" kern="0" dirty="0">
                <a:solidFill>
                  <a:srgbClr val="B03A2E"/>
                </a:solidFill>
                <a:latin typeface="Calibri" pitchFamily="34" charset="0"/>
                <a:ea typeface="Calibri" pitchFamily="34" charset="-122"/>
                <a:cs typeface="Calibri" pitchFamily="34" charset="-120"/>
              </a:rPr>
              <a:t>HEMIDIAPHRAGMATIC PARALYSIS AFTER SUPRACLAVICULAR VERSUS INTERSCALENE BLOCK, BRAZ J ANESTHESIOL 2019</a:t>
            </a:r>
            <a:endParaRPr lang="en-US" sz="900" dirty="0"/>
          </a:p>
        </p:txBody>
      </p:sp>
      <p:sp>
        <p:nvSpPr>
          <p:cNvPr id="7" name="Text 5"/>
          <p:cNvSpPr/>
          <p:nvPr/>
        </p:nvSpPr>
        <p:spPr>
          <a:xfrm>
            <a:off x="749808" y="2155698"/>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Severe respiratory disease or a contralateral diaphragm you cannot lose</a:t>
            </a:r>
            <a:endParaRPr lang="en-US" sz="1400" dirty="0"/>
          </a:p>
        </p:txBody>
      </p:sp>
      <p:sp>
        <p:nvSpPr>
          <p:cNvPr id="8" name="Text 6"/>
          <p:cNvSpPr/>
          <p:nvPr/>
        </p:nvSpPr>
        <p:spPr>
          <a:xfrm>
            <a:off x="749808" y="2861310"/>
            <a:ext cx="2247824" cy="306400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prospective cohort of shoulder surgery patients, hemidiaphragmatic paralysis followed interscalene block in 95.3% of cases, and paradoxical diaphragm movement was twice as common as after supraclavicular block. Phrenic palsy is close to universal, so this is the wrong block for a patient whose other hemidiaphragm is already compromised.</a:t>
            </a:r>
            <a:endParaRPr lang="en-US" sz="1150" dirty="0"/>
          </a:p>
        </p:txBody>
      </p:sp>
      <p:sp>
        <p:nvSpPr>
          <p:cNvPr id="9" name="Shape 7"/>
          <p:cNvSpPr/>
          <p:nvPr/>
        </p:nvSpPr>
        <p:spPr>
          <a:xfrm>
            <a:off x="3381680" y="1463040"/>
            <a:ext cx="2613584" cy="4681728"/>
          </a:xfrm>
          <a:prstGeom prst="roundRect">
            <a:avLst>
              <a:gd name="adj" fmla="val 2099"/>
            </a:avLst>
          </a:prstGeom>
          <a:solidFill>
            <a:srgbClr val="FBF3E6"/>
          </a:solidFill>
          <a:ln w="12700">
            <a:solidFill>
              <a:srgbClr val="FBF3E6"/>
            </a:solidFill>
            <a:prstDash val="solid"/>
          </a:ln>
        </p:spPr>
      </p:sp>
      <p:sp>
        <p:nvSpPr>
          <p:cNvPr id="10" name="Shape 8"/>
          <p:cNvSpPr/>
          <p:nvPr/>
        </p:nvSpPr>
        <p:spPr>
          <a:xfrm>
            <a:off x="3381680" y="1463040"/>
            <a:ext cx="2613584" cy="54864"/>
          </a:xfrm>
          <a:prstGeom prst="rect">
            <a:avLst/>
          </a:prstGeom>
          <a:solidFill>
            <a:srgbClr val="C8892B"/>
          </a:solidFill>
          <a:ln w="12700">
            <a:solidFill>
              <a:srgbClr val="333333"/>
            </a:solidFill>
            <a:prstDash val="solid"/>
          </a:ln>
        </p:spPr>
      </p:sp>
      <p:sp>
        <p:nvSpPr>
          <p:cNvPr id="11" name="Text 9"/>
          <p:cNvSpPr/>
          <p:nvPr/>
        </p:nvSpPr>
        <p:spPr>
          <a:xfrm>
            <a:off x="3564560"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SUPRASCAPULAR VERSUS INTERSCALENE BLOCK META-ANALYSIS, ANESTHESIOLOGY 2017</a:t>
            </a:r>
            <a:endParaRPr lang="en-US" sz="900" dirty="0"/>
          </a:p>
        </p:txBody>
      </p:sp>
      <p:sp>
        <p:nvSpPr>
          <p:cNvPr id="12" name="Text 10"/>
          <p:cNvSpPr/>
          <p:nvPr/>
        </p:nvSpPr>
        <p:spPr>
          <a:xfrm>
            <a:off x="3564560" y="2016252"/>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patient for whom a suprascapular block would do</a:t>
            </a:r>
            <a:endParaRPr lang="en-US" sz="1400" dirty="0"/>
          </a:p>
        </p:txBody>
      </p:sp>
      <p:sp>
        <p:nvSpPr>
          <p:cNvPr id="13" name="Text 11"/>
          <p:cNvSpPr/>
          <p:nvPr/>
        </p:nvSpPr>
        <p:spPr>
          <a:xfrm>
            <a:off x="3564560" y="2504948"/>
            <a:ext cx="224782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Suprascapular block matched interscalene on 24-hour morphine consumption and on pain at every time point except the recovery room, while reducing the odds of block-related and respiratory complications. When the analgesic gap is that small, the side-effect difference decides.</a:t>
            </a:r>
            <a:endParaRPr lang="en-US" sz="1150" dirty="0"/>
          </a:p>
        </p:txBody>
      </p:sp>
      <p:sp>
        <p:nvSpPr>
          <p:cNvPr id="14" name="Shape 12"/>
          <p:cNvSpPr/>
          <p:nvPr/>
        </p:nvSpPr>
        <p:spPr>
          <a:xfrm>
            <a:off x="6196432" y="1463040"/>
            <a:ext cx="2613584" cy="4681728"/>
          </a:xfrm>
          <a:prstGeom prst="roundRect">
            <a:avLst>
              <a:gd name="adj" fmla="val 2099"/>
            </a:avLst>
          </a:prstGeom>
          <a:solidFill>
            <a:srgbClr val="FBF3E6"/>
          </a:solidFill>
          <a:ln w="12700">
            <a:solidFill>
              <a:srgbClr val="FBF3E6"/>
            </a:solidFill>
            <a:prstDash val="solid"/>
          </a:ln>
        </p:spPr>
      </p:sp>
      <p:sp>
        <p:nvSpPr>
          <p:cNvPr id="15" name="Shape 13"/>
          <p:cNvSpPr/>
          <p:nvPr/>
        </p:nvSpPr>
        <p:spPr>
          <a:xfrm>
            <a:off x="6196432" y="1463040"/>
            <a:ext cx="2613584" cy="54864"/>
          </a:xfrm>
          <a:prstGeom prst="rect">
            <a:avLst/>
          </a:prstGeom>
          <a:solidFill>
            <a:srgbClr val="C8892B"/>
          </a:solidFill>
          <a:ln w="12700">
            <a:solidFill>
              <a:srgbClr val="333333"/>
            </a:solidFill>
            <a:prstDash val="solid"/>
          </a:ln>
        </p:spPr>
      </p:sp>
      <p:sp>
        <p:nvSpPr>
          <p:cNvPr id="16" name="Text 14"/>
          <p:cNvSpPr/>
          <p:nvPr/>
        </p:nvSpPr>
        <p:spPr>
          <a:xfrm>
            <a:off x="6379312" y="1682496"/>
            <a:ext cx="2247824" cy="418338"/>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POSTOPERATIVE NEUROLOGICAL SYMPTOMS AFTER INTERSCALENE BLOCK, REG ANESTH PAIN MED 2023</a:t>
            </a:r>
            <a:endParaRPr lang="en-US" sz="900" dirty="0"/>
          </a:p>
        </p:txBody>
      </p:sp>
      <p:sp>
        <p:nvSpPr>
          <p:cNvPr id="17" name="Text 15"/>
          <p:cNvSpPr/>
          <p:nvPr/>
        </p:nvSpPr>
        <p:spPr>
          <a:xfrm>
            <a:off x="6379312" y="2155698"/>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Pre-existing brachial plexopathy or an unrecorded neurologic baseline</a:t>
            </a:r>
            <a:endParaRPr lang="en-US" sz="1400" dirty="0"/>
          </a:p>
        </p:txBody>
      </p:sp>
      <p:sp>
        <p:nvSpPr>
          <p:cNvPr id="18" name="Text 16"/>
          <p:cNvSpPr/>
          <p:nvPr/>
        </p:nvSpPr>
        <p:spPr>
          <a:xfrm>
            <a:off x="6379312" y="2861310"/>
            <a:ext cx="2247824" cy="306400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After single-injection ultrasound-guided interscalene block for arthroscopic shoulder surgery, postoperative neurological symptoms occurred in 83 of 477 patients (17.4%) at 14 days, and 12% of those still had symptoms at six months. No patient, surgical or anaesthetic factor reliably predicted who. Consent and baseline documentation carry the weight here.</a:t>
            </a:r>
            <a:endParaRPr lang="en-US" sz="1150" dirty="0"/>
          </a:p>
        </p:txBody>
      </p:sp>
      <p:sp>
        <p:nvSpPr>
          <p:cNvPr id="19" name="Shape 17"/>
          <p:cNvSpPr/>
          <p:nvPr/>
        </p:nvSpPr>
        <p:spPr>
          <a:xfrm>
            <a:off x="9011183" y="1463040"/>
            <a:ext cx="2613584" cy="4681728"/>
          </a:xfrm>
          <a:prstGeom prst="roundRect">
            <a:avLst>
              <a:gd name="adj" fmla="val 2099"/>
            </a:avLst>
          </a:prstGeom>
          <a:solidFill>
            <a:srgbClr val="FBF3E6"/>
          </a:solidFill>
          <a:ln w="12700">
            <a:solidFill>
              <a:srgbClr val="FBF3E6"/>
            </a:solidFill>
            <a:prstDash val="solid"/>
          </a:ln>
        </p:spPr>
      </p:sp>
      <p:sp>
        <p:nvSpPr>
          <p:cNvPr id="20" name="Shape 18"/>
          <p:cNvSpPr/>
          <p:nvPr/>
        </p:nvSpPr>
        <p:spPr>
          <a:xfrm>
            <a:off x="9011183" y="1463040"/>
            <a:ext cx="2613584" cy="54864"/>
          </a:xfrm>
          <a:prstGeom prst="rect">
            <a:avLst/>
          </a:prstGeom>
          <a:solidFill>
            <a:srgbClr val="C8892B"/>
          </a:solidFill>
          <a:ln w="12700">
            <a:solidFill>
              <a:srgbClr val="333333"/>
            </a:solidFill>
            <a:prstDash val="solid"/>
          </a:ln>
        </p:spPr>
      </p:sp>
      <p:sp>
        <p:nvSpPr>
          <p:cNvPr id="21" name="Text 19"/>
          <p:cNvSpPr/>
          <p:nvPr/>
        </p:nvSpPr>
        <p:spPr>
          <a:xfrm>
            <a:off x="9194063"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ASRA ANTITHROMBOTIC GUIDELINES, 5TH EDITION, REG ANESTH PAIN MED 2025</a:t>
            </a:r>
            <a:endParaRPr lang="en-US" sz="900" dirty="0"/>
          </a:p>
        </p:txBody>
      </p:sp>
      <p:sp>
        <p:nvSpPr>
          <p:cNvPr id="22" name="Text 20"/>
          <p:cNvSpPr/>
          <p:nvPr/>
        </p:nvSpPr>
        <p:spPr>
          <a:xfrm>
            <a:off x="9194063"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Antithrombotic therapy still inside the ASRA interval</a:t>
            </a:r>
            <a:endParaRPr lang="en-US" sz="1400" dirty="0"/>
          </a:p>
        </p:txBody>
      </p:sp>
      <p:sp>
        <p:nvSpPr>
          <p:cNvPr id="23" name="Text 21"/>
          <p:cNvSpPr/>
          <p:nvPr/>
        </p:nvSpPr>
        <p:spPr>
          <a:xfrm>
            <a:off x="9194063"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ASRA's fifth edition proposes conservative interruption times before neural blockade and now describes anticoagulant doses as low or high rather than prophylactic or therapeutic, because the same dose serves different indications. Check the interval against the agent before the patient is positioned.</a:t>
            </a:r>
            <a:endParaRPr lang="en-US" sz="1150" dirty="0"/>
          </a:p>
        </p:txBody>
      </p:sp>
      <p:sp>
        <p:nvSpPr>
          <p:cNvPr id="24"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PEARLS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experience adds</a:t>
            </a:r>
            <a:endParaRPr lang="en-US" sz="2700" dirty="0"/>
          </a:p>
        </p:txBody>
      </p:sp>
      <p:sp>
        <p:nvSpPr>
          <p:cNvPr id="4" name="Shape 2"/>
          <p:cNvSpPr/>
          <p:nvPr/>
        </p:nvSpPr>
        <p:spPr>
          <a:xfrm>
            <a:off x="566928" y="1463040"/>
            <a:ext cx="3551834" cy="4681728"/>
          </a:xfrm>
          <a:prstGeom prst="roundRect">
            <a:avLst>
              <a:gd name="adj" fmla="val 1545"/>
            </a:avLst>
          </a:prstGeom>
          <a:solidFill>
            <a:srgbClr val="F4F6F8"/>
          </a:solidFill>
          <a:ln w="12700">
            <a:solidFill>
              <a:srgbClr val="F4F6F8"/>
            </a:solidFill>
            <a:prstDash val="solid"/>
          </a:ln>
        </p:spPr>
      </p:sp>
      <p:sp>
        <p:nvSpPr>
          <p:cNvPr id="5" name="Shape 3"/>
          <p:cNvSpPr/>
          <p:nvPr/>
        </p:nvSpPr>
        <p:spPr>
          <a:xfrm>
            <a:off x="566928" y="1463040"/>
            <a:ext cx="3551834" cy="54864"/>
          </a:xfrm>
          <a:prstGeom prst="rect">
            <a:avLst/>
          </a:prstGeom>
          <a:solidFill>
            <a:srgbClr val="1C7293"/>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REBOUND PAIN AFTER INTERSCALENE BLOCK RCT, CAN J ANAESTH 2024</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Rebound pain is not fixed by an oral opioid on a timer</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Oral hydromorphone 2 mg given six hours after the block did not reduce the worst 24-hour pain score compared with placebo (6.5 versus 5.9), nor change the pain trajectory or opioid use.</a:t>
            </a:r>
            <a:endParaRPr lang="en-US" sz="1150" dirty="0"/>
          </a:p>
        </p:txBody>
      </p:sp>
      <p:sp>
        <p:nvSpPr>
          <p:cNvPr id="9" name="Shape 7"/>
          <p:cNvSpPr/>
          <p:nvPr/>
        </p:nvSpPr>
        <p:spPr>
          <a:xfrm>
            <a:off x="4319930" y="1463040"/>
            <a:ext cx="3551834" cy="4681728"/>
          </a:xfrm>
          <a:prstGeom prst="roundRect">
            <a:avLst>
              <a:gd name="adj" fmla="val 1545"/>
            </a:avLst>
          </a:prstGeom>
          <a:solidFill>
            <a:srgbClr val="F4F6F8"/>
          </a:solidFill>
          <a:ln w="12700">
            <a:solidFill>
              <a:srgbClr val="F4F6F8"/>
            </a:solidFill>
            <a:prstDash val="solid"/>
          </a:ln>
        </p:spPr>
      </p:sp>
      <p:sp>
        <p:nvSpPr>
          <p:cNvPr id="10" name="Shape 8"/>
          <p:cNvSpPr/>
          <p:nvPr/>
        </p:nvSpPr>
        <p:spPr>
          <a:xfrm>
            <a:off x="4319930" y="1463040"/>
            <a:ext cx="3551834" cy="54864"/>
          </a:xfrm>
          <a:prstGeom prst="rect">
            <a:avLst/>
          </a:prstGeom>
          <a:solidFill>
            <a:srgbClr val="1C7293"/>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PROPHYLACTIC DEXAMETHASONE FOR REBOUND PAIN META-ANALYSIS, BR J ANAESTH 2024</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Dexamethasone is what has moved rebound pain</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seven randomised trials in 574 patients, prophylactic dexamethasone reduced the incidence of rebound pain with an odds ratio of 0.16, and trial sequential analysis confirmed an adequate information size. Both intravenous and perineural routes worked.</a:t>
            </a:r>
            <a:endParaRPr lang="en-US" sz="1150" dirty="0"/>
          </a:p>
        </p:txBody>
      </p:sp>
      <p:sp>
        <p:nvSpPr>
          <p:cNvPr id="14" name="Shape 12"/>
          <p:cNvSpPr/>
          <p:nvPr/>
        </p:nvSpPr>
        <p:spPr>
          <a:xfrm>
            <a:off x="8072933" y="1463040"/>
            <a:ext cx="3551834" cy="4681728"/>
          </a:xfrm>
          <a:prstGeom prst="roundRect">
            <a:avLst>
              <a:gd name="adj" fmla="val 1545"/>
            </a:avLst>
          </a:prstGeom>
          <a:solidFill>
            <a:srgbClr val="F4F6F8"/>
          </a:solidFill>
          <a:ln w="12700">
            <a:solidFill>
              <a:srgbClr val="F4F6F8"/>
            </a:solidFill>
            <a:prstDash val="solid"/>
          </a:ln>
        </p:spPr>
      </p:sp>
      <p:sp>
        <p:nvSpPr>
          <p:cNvPr id="15" name="Shape 13"/>
          <p:cNvSpPr/>
          <p:nvPr/>
        </p:nvSpPr>
        <p:spPr>
          <a:xfrm>
            <a:off x="8072933" y="1463040"/>
            <a:ext cx="3551834" cy="54864"/>
          </a:xfrm>
          <a:prstGeom prst="rect">
            <a:avLst/>
          </a:prstGeom>
          <a:solidFill>
            <a:srgbClr val="1C7293"/>
          </a:solidFill>
          <a:ln w="12700">
            <a:solidFill>
              <a:srgbClr val="333333"/>
            </a:solidFill>
            <a:prstDash val="solid"/>
          </a:ln>
        </p:spPr>
      </p:sp>
      <p:sp>
        <p:nvSpPr>
          <p:cNvPr id="16" name="Text 14"/>
          <p:cNvSpPr/>
          <p:nvPr/>
        </p:nvSpPr>
        <p:spPr>
          <a:xfrm>
            <a:off x="8255813" y="168249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Trace the trunk in from the supraclavicular fossa</a:t>
            </a:r>
            <a:endParaRPr lang="en-US" sz="1400" dirty="0"/>
          </a:p>
        </p:txBody>
      </p:sp>
      <p:sp>
        <p:nvSpPr>
          <p:cNvPr id="17" name="Text 15"/>
          <p:cNvSpPr/>
          <p:nvPr/>
        </p:nvSpPr>
        <p:spPr>
          <a:xfrm>
            <a:off x="8255813" y="2171192"/>
            <a:ext cx="3186074" cy="375412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Start the probe low, find the plexus where it is unmistakable, and slide up counting what you follow rather than dropping straight onto the interscalene groove and naming what you hope you see. The structure you traced is the structure you can defend.</a:t>
            </a:r>
            <a:endParaRPr lang="en-US" sz="1150" dirty="0"/>
          </a:p>
        </p:txBody>
      </p:sp>
      <p:sp>
        <p:nvSpPr>
          <p:cNvPr id="18" name="Text 1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738835"/>
          </a:xfrm>
          <a:prstGeom prst="roundRect">
            <a:avLst>
              <a:gd name="adj" fmla="val 7426"/>
            </a:avLst>
          </a:prstGeom>
          <a:solidFill>
            <a:srgbClr val="F4F6F8"/>
          </a:solidFill>
          <a:ln w="12700">
            <a:solidFill>
              <a:srgbClr val="F4F6F8"/>
            </a:solidFill>
            <a:prstDash val="solid"/>
          </a:ln>
        </p:spPr>
      </p:sp>
      <p:sp>
        <p:nvSpPr>
          <p:cNvPr id="6" name="Shape 4"/>
          <p:cNvSpPr/>
          <p:nvPr/>
        </p:nvSpPr>
        <p:spPr>
          <a:xfrm>
            <a:off x="566928" y="1993392"/>
            <a:ext cx="41148" cy="629107"/>
          </a:xfrm>
          <a:prstGeom prst="rect">
            <a:avLst/>
          </a:prstGeom>
          <a:solidFill>
            <a:srgbClr val="1C7293"/>
          </a:solidFill>
          <a:ln w="12700">
            <a:solidFill>
              <a:srgbClr val="333333"/>
            </a:solidFill>
            <a:prstDash val="solid"/>
          </a:ln>
        </p:spPr>
      </p:sp>
      <p:sp>
        <p:nvSpPr>
          <p:cNvPr id="7" name="Shape 5"/>
          <p:cNvSpPr/>
          <p:nvPr/>
        </p:nvSpPr>
        <p:spPr>
          <a:xfrm>
            <a:off x="768096" y="215249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5249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co-administering bupivacaine and liposomal bupivacaine for interscalene blocks in shoulder surgery reduces opioid consumption on POD 3 and improves pain scores on POD 2, but increases the risk of hoarseness on POD 1 compared to bupivacaine alone or with other adjuvants.</a:t>
            </a:r>
            <a:endParaRPr lang="en-US" sz="1150" dirty="0"/>
          </a:p>
        </p:txBody>
      </p:sp>
      <p:sp>
        <p:nvSpPr>
          <p:cNvPr id="10" name="Shape 8"/>
          <p:cNvSpPr/>
          <p:nvPr/>
        </p:nvSpPr>
        <p:spPr>
          <a:xfrm>
            <a:off x="566928" y="2805379"/>
            <a:ext cx="11057839" cy="738835"/>
          </a:xfrm>
          <a:prstGeom prst="roundRect">
            <a:avLst>
              <a:gd name="adj" fmla="val 7426"/>
            </a:avLst>
          </a:prstGeom>
          <a:solidFill>
            <a:srgbClr val="F4F6F8"/>
          </a:solidFill>
          <a:ln w="12700">
            <a:solidFill>
              <a:srgbClr val="F4F6F8"/>
            </a:solidFill>
            <a:prstDash val="solid"/>
          </a:ln>
        </p:spPr>
      </p:sp>
      <p:sp>
        <p:nvSpPr>
          <p:cNvPr id="11" name="Shape 9"/>
          <p:cNvSpPr/>
          <p:nvPr/>
        </p:nvSpPr>
        <p:spPr>
          <a:xfrm>
            <a:off x="566928" y="2860243"/>
            <a:ext cx="41148" cy="629107"/>
          </a:xfrm>
          <a:prstGeom prst="rect">
            <a:avLst/>
          </a:prstGeom>
          <a:solidFill>
            <a:srgbClr val="1C7293"/>
          </a:solidFill>
          <a:ln w="12700">
            <a:solidFill>
              <a:srgbClr val="333333"/>
            </a:solidFill>
            <a:prstDash val="solid"/>
          </a:ln>
        </p:spPr>
      </p:sp>
      <p:sp>
        <p:nvSpPr>
          <p:cNvPr id="12" name="Shape 10"/>
          <p:cNvSpPr/>
          <p:nvPr/>
        </p:nvSpPr>
        <p:spPr>
          <a:xfrm>
            <a:off x="768096" y="301934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301934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96819"/>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of six randomized controlled trials found no statistically significant difference between anterior and posterior approaches in complete sensory block rates or time to block completion, so the choice should be based on provider comfort and proficiency rather than expected superiority of either technique.</a:t>
            </a:r>
            <a:endParaRPr lang="en-US" sz="1150" dirty="0"/>
          </a:p>
        </p:txBody>
      </p:sp>
      <p:sp>
        <p:nvSpPr>
          <p:cNvPr id="15" name="Shape 13"/>
          <p:cNvSpPr/>
          <p:nvPr/>
        </p:nvSpPr>
        <p:spPr>
          <a:xfrm>
            <a:off x="566928" y="3672230"/>
            <a:ext cx="11057839" cy="738835"/>
          </a:xfrm>
          <a:prstGeom prst="roundRect">
            <a:avLst>
              <a:gd name="adj" fmla="val 7426"/>
            </a:avLst>
          </a:prstGeom>
          <a:solidFill>
            <a:srgbClr val="F4F6F8"/>
          </a:solidFill>
          <a:ln w="12700">
            <a:solidFill>
              <a:srgbClr val="F4F6F8"/>
            </a:solidFill>
            <a:prstDash val="solid"/>
          </a:ln>
        </p:spPr>
      </p:sp>
      <p:sp>
        <p:nvSpPr>
          <p:cNvPr id="16" name="Shape 14"/>
          <p:cNvSpPr/>
          <p:nvPr/>
        </p:nvSpPr>
        <p:spPr>
          <a:xfrm>
            <a:off x="566928" y="3727094"/>
            <a:ext cx="41148" cy="629107"/>
          </a:xfrm>
          <a:prstGeom prst="rect">
            <a:avLst/>
          </a:prstGeom>
          <a:solidFill>
            <a:srgbClr val="1C7293"/>
          </a:solidFill>
          <a:ln w="12700">
            <a:solidFill>
              <a:srgbClr val="333333"/>
            </a:solidFill>
            <a:prstDash val="solid"/>
          </a:ln>
        </p:spPr>
      </p:sp>
      <p:sp>
        <p:nvSpPr>
          <p:cNvPr id="17" name="Shape 15"/>
          <p:cNvSpPr/>
          <p:nvPr/>
        </p:nvSpPr>
        <p:spPr>
          <a:xfrm>
            <a:off x="768096" y="38862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8862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763670"/>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for ASA I or II patients undergoing humeral surgery with an interscalene block, low-dose esketamine (0.2 mg/kg bolus, 0.15 mg/kg/h infusion) improved postoperative day 1 recovery quality and caused less sedation and heart rate reduction than dexmedetomidine.</a:t>
            </a:r>
            <a:endParaRPr lang="en-US" sz="1150" dirty="0"/>
          </a:p>
        </p:txBody>
      </p:sp>
      <p:sp>
        <p:nvSpPr>
          <p:cNvPr id="20" name="Shape 18"/>
          <p:cNvSpPr/>
          <p:nvPr/>
        </p:nvSpPr>
        <p:spPr>
          <a:xfrm>
            <a:off x="566928" y="4539082"/>
            <a:ext cx="11057839" cy="738835"/>
          </a:xfrm>
          <a:prstGeom prst="roundRect">
            <a:avLst>
              <a:gd name="adj" fmla="val 7426"/>
            </a:avLst>
          </a:prstGeom>
          <a:solidFill>
            <a:srgbClr val="F4F6F8"/>
          </a:solidFill>
          <a:ln w="12700">
            <a:solidFill>
              <a:srgbClr val="F4F6F8"/>
            </a:solidFill>
            <a:prstDash val="solid"/>
          </a:ln>
        </p:spPr>
      </p:sp>
      <p:sp>
        <p:nvSpPr>
          <p:cNvPr id="21" name="Shape 19"/>
          <p:cNvSpPr/>
          <p:nvPr/>
        </p:nvSpPr>
        <p:spPr>
          <a:xfrm>
            <a:off x="566928" y="4593946"/>
            <a:ext cx="41148" cy="629107"/>
          </a:xfrm>
          <a:prstGeom prst="rect">
            <a:avLst/>
          </a:prstGeom>
          <a:solidFill>
            <a:srgbClr val="1C7293"/>
          </a:solidFill>
          <a:ln w="12700">
            <a:solidFill>
              <a:srgbClr val="333333"/>
            </a:solidFill>
            <a:prstDash val="solid"/>
          </a:ln>
        </p:spPr>
      </p:sp>
      <p:sp>
        <p:nvSpPr>
          <p:cNvPr id="22" name="Shape 20"/>
          <p:cNvSpPr/>
          <p:nvPr/>
        </p:nvSpPr>
        <p:spPr>
          <a:xfrm>
            <a:off x="768096" y="475305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75305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630522"/>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randomized controlled trial found that adding 5 mg of perineural dexamethasone to ropivacaine for interscalene brachial plexus block in shoulder arthroscopy patients did not significantly prolong the duration of analgesia compared to ropivacaine alone.</a:t>
            </a:r>
            <a:endParaRPr lang="en-US" sz="1150" dirty="0"/>
          </a:p>
        </p:txBody>
      </p:sp>
      <p:sp>
        <p:nvSpPr>
          <p:cNvPr id="25" name="Shape 23"/>
          <p:cNvSpPr/>
          <p:nvPr/>
        </p:nvSpPr>
        <p:spPr>
          <a:xfrm>
            <a:off x="566928" y="5405933"/>
            <a:ext cx="11057839" cy="738835"/>
          </a:xfrm>
          <a:prstGeom prst="roundRect">
            <a:avLst>
              <a:gd name="adj" fmla="val 7426"/>
            </a:avLst>
          </a:prstGeom>
          <a:solidFill>
            <a:srgbClr val="FBF3E6"/>
          </a:solidFill>
          <a:ln w="12700">
            <a:solidFill>
              <a:srgbClr val="FBF3E6"/>
            </a:solidFill>
            <a:prstDash val="solid"/>
          </a:ln>
        </p:spPr>
      </p:sp>
      <p:sp>
        <p:nvSpPr>
          <p:cNvPr id="26" name="Shape 24"/>
          <p:cNvSpPr/>
          <p:nvPr/>
        </p:nvSpPr>
        <p:spPr>
          <a:xfrm>
            <a:off x="566928" y="5460797"/>
            <a:ext cx="41148" cy="629107"/>
          </a:xfrm>
          <a:prstGeom prst="rect">
            <a:avLst/>
          </a:prstGeom>
          <a:solidFill>
            <a:srgbClr val="C8892B"/>
          </a:solidFill>
          <a:ln w="12700">
            <a:solidFill>
              <a:srgbClr val="333333"/>
            </a:solidFill>
            <a:prstDash val="solid"/>
          </a:ln>
        </p:spPr>
      </p:sp>
      <p:sp>
        <p:nvSpPr>
          <p:cNvPr id="27" name="Shape 25"/>
          <p:cNvSpPr/>
          <p:nvPr/>
        </p:nvSpPr>
        <p:spPr>
          <a:xfrm>
            <a:off x="768096" y="561990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61990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497373"/>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review found that interscalene catheter position can be altered by neck or shoulder movement, such as during physiotherapy, leading to secondary dislocation that causes side effects or loss of effectiveness hours or days after initially correct placement.</a:t>
            </a:r>
            <a:endParaRPr lang="en-US" sz="1150" dirty="0"/>
          </a:p>
        </p:txBody>
      </p:sp>
      <p:sp>
        <p:nvSpPr>
          <p:cNvPr id="30" name="Text 2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that co-administering bupivacaine and liposomal bupivacaine</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BMC anesthesiology 2025</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trial found that for ASA I or II patients undergoing humeral surgery</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development and therapy 2025</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found that interscalene catheter position can be altered by neck or</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Lithuania) 2024</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of six randomized controlled trials found no statistically</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Brazilian journal of anesthesiology (Elsevier) 2025</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This meta-analysis found that co-administering bupivacaine and liposomal bupivacaine</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ultrasonographic study that established how often the hemidiaphragm is affected by interscalene brachial plexus block, thirteen patients received a block sufficient for shoulder surgery. How many developed hemidiaphragmatic paresis, and how quickly?</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All 13, with paradoxical hemidiaphragmatic motion within 5 minutes of injection</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three-quarters, with onset over 30 to 60 minutes</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half, within 30 minutes</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a quarter, and only after the first hour</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5464912" cy="1325245"/>
          </a:xfrm>
          <a:prstGeom prst="roundRect">
            <a:avLst>
              <a:gd name="adj" fmla="val 4140"/>
            </a:avLst>
          </a:prstGeom>
          <a:solidFill>
            <a:srgbClr val="EDF4EF"/>
          </a:solidFill>
          <a:ln w="12700">
            <a:solidFill>
              <a:srgbClr val="EDF4EF"/>
            </a:solidFill>
            <a:prstDash val="solid"/>
          </a:ln>
        </p:spPr>
      </p:sp>
      <p:sp>
        <p:nvSpPr>
          <p:cNvPr id="5" name="Shape 3"/>
          <p:cNvSpPr/>
          <p:nvPr/>
        </p:nvSpPr>
        <p:spPr>
          <a:xfrm>
            <a:off x="566928" y="1517904"/>
            <a:ext cx="41148" cy="1215517"/>
          </a:xfrm>
          <a:prstGeom prst="rect">
            <a:avLst/>
          </a:prstGeom>
          <a:solidFill>
            <a:srgbClr val="3E7C59"/>
          </a:solidFill>
          <a:ln w="12700">
            <a:solidFill>
              <a:srgbClr val="333333"/>
            </a:solidFill>
            <a:prstDash val="solid"/>
          </a:ln>
        </p:spPr>
      </p:sp>
      <p:sp>
        <p:nvSpPr>
          <p:cNvPr id="6" name="Text 4"/>
          <p:cNvSpPr/>
          <p:nvPr/>
        </p:nvSpPr>
        <p:spPr>
          <a:xfrm>
            <a:off x="786384"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1847088"/>
            <a:ext cx="5080864" cy="813181"/>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All 13, with paradoxical hemidiaphragmatic motion within 5 minutes of injection</a:t>
            </a:r>
            <a:endParaRPr lang="en-US" sz="1150" dirty="0"/>
          </a:p>
        </p:txBody>
      </p:sp>
      <p:sp>
        <p:nvSpPr>
          <p:cNvPr id="8" name="Shape 6"/>
          <p:cNvSpPr/>
          <p:nvPr/>
        </p:nvSpPr>
        <p:spPr>
          <a:xfrm>
            <a:off x="6159856" y="1463040"/>
            <a:ext cx="5464912" cy="1325245"/>
          </a:xfrm>
          <a:prstGeom prst="roundRect">
            <a:avLst>
              <a:gd name="adj" fmla="val 4140"/>
            </a:avLst>
          </a:prstGeom>
          <a:solidFill>
            <a:srgbClr val="F4F6F8"/>
          </a:solidFill>
          <a:ln w="12700">
            <a:solidFill>
              <a:srgbClr val="F4F6F8"/>
            </a:solidFill>
            <a:prstDash val="solid"/>
          </a:ln>
        </p:spPr>
      </p:sp>
      <p:sp>
        <p:nvSpPr>
          <p:cNvPr id="9" name="Shape 7"/>
          <p:cNvSpPr/>
          <p:nvPr/>
        </p:nvSpPr>
        <p:spPr>
          <a:xfrm>
            <a:off x="6159856" y="1517904"/>
            <a:ext cx="41148" cy="1215517"/>
          </a:xfrm>
          <a:prstGeom prst="rect">
            <a:avLst/>
          </a:prstGeom>
          <a:solidFill>
            <a:srgbClr val="1C7293"/>
          </a:solidFill>
          <a:ln w="12700">
            <a:solidFill>
              <a:srgbClr val="333333"/>
            </a:solidFill>
            <a:prstDash val="solid"/>
          </a:ln>
        </p:spPr>
      </p:sp>
      <p:sp>
        <p:nvSpPr>
          <p:cNvPr id="10" name="Text 8"/>
          <p:cNvSpPr/>
          <p:nvPr/>
        </p:nvSpPr>
        <p:spPr>
          <a:xfrm>
            <a:off x="6379312"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1847088"/>
            <a:ext cx="5080864" cy="813181"/>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three-quarters, with onset over 30 to 60 minutes</a:t>
            </a:r>
            <a:endParaRPr lang="en-US" sz="1150" dirty="0"/>
          </a:p>
        </p:txBody>
      </p:sp>
      <p:sp>
        <p:nvSpPr>
          <p:cNvPr id="12" name="Shape 10"/>
          <p:cNvSpPr/>
          <p:nvPr/>
        </p:nvSpPr>
        <p:spPr>
          <a:xfrm>
            <a:off x="566928" y="2916301"/>
            <a:ext cx="5464912" cy="1325245"/>
          </a:xfrm>
          <a:prstGeom prst="roundRect">
            <a:avLst>
              <a:gd name="adj" fmla="val 4140"/>
            </a:avLst>
          </a:prstGeom>
          <a:solidFill>
            <a:srgbClr val="F4F6F8"/>
          </a:solidFill>
          <a:ln w="12700">
            <a:solidFill>
              <a:srgbClr val="F4F6F8"/>
            </a:solidFill>
            <a:prstDash val="solid"/>
          </a:ln>
        </p:spPr>
      </p:sp>
      <p:sp>
        <p:nvSpPr>
          <p:cNvPr id="13" name="Shape 11"/>
          <p:cNvSpPr/>
          <p:nvPr/>
        </p:nvSpPr>
        <p:spPr>
          <a:xfrm>
            <a:off x="566928" y="2971165"/>
            <a:ext cx="41148" cy="1215517"/>
          </a:xfrm>
          <a:prstGeom prst="rect">
            <a:avLst/>
          </a:prstGeom>
          <a:solidFill>
            <a:srgbClr val="1C7293"/>
          </a:solidFill>
          <a:ln w="12700">
            <a:solidFill>
              <a:srgbClr val="333333"/>
            </a:solidFill>
            <a:prstDash val="solid"/>
          </a:ln>
        </p:spPr>
      </p:sp>
      <p:sp>
        <p:nvSpPr>
          <p:cNvPr id="14" name="Text 12"/>
          <p:cNvSpPr/>
          <p:nvPr/>
        </p:nvSpPr>
        <p:spPr>
          <a:xfrm>
            <a:off x="786384" y="3044317"/>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300349"/>
            <a:ext cx="5080864" cy="813181"/>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half, within 30 minutes</a:t>
            </a:r>
            <a:endParaRPr lang="en-US" sz="1150" dirty="0"/>
          </a:p>
        </p:txBody>
      </p:sp>
      <p:sp>
        <p:nvSpPr>
          <p:cNvPr id="16" name="Shape 14"/>
          <p:cNvSpPr/>
          <p:nvPr/>
        </p:nvSpPr>
        <p:spPr>
          <a:xfrm>
            <a:off x="6159856" y="2916301"/>
            <a:ext cx="5464912" cy="1325245"/>
          </a:xfrm>
          <a:prstGeom prst="roundRect">
            <a:avLst>
              <a:gd name="adj" fmla="val 4140"/>
            </a:avLst>
          </a:prstGeom>
          <a:solidFill>
            <a:srgbClr val="F4F6F8"/>
          </a:solidFill>
          <a:ln w="12700">
            <a:solidFill>
              <a:srgbClr val="F4F6F8"/>
            </a:solidFill>
            <a:prstDash val="solid"/>
          </a:ln>
        </p:spPr>
      </p:sp>
      <p:sp>
        <p:nvSpPr>
          <p:cNvPr id="17" name="Shape 15"/>
          <p:cNvSpPr/>
          <p:nvPr/>
        </p:nvSpPr>
        <p:spPr>
          <a:xfrm>
            <a:off x="6159856" y="2971165"/>
            <a:ext cx="41148" cy="1215517"/>
          </a:xfrm>
          <a:prstGeom prst="rect">
            <a:avLst/>
          </a:prstGeom>
          <a:solidFill>
            <a:srgbClr val="1C7293"/>
          </a:solidFill>
          <a:ln w="12700">
            <a:solidFill>
              <a:srgbClr val="333333"/>
            </a:solidFill>
            <a:prstDash val="solid"/>
          </a:ln>
        </p:spPr>
      </p:sp>
      <p:sp>
        <p:nvSpPr>
          <p:cNvPr id="18" name="Text 16"/>
          <p:cNvSpPr/>
          <p:nvPr/>
        </p:nvSpPr>
        <p:spPr>
          <a:xfrm>
            <a:off x="6379312" y="3044317"/>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300349"/>
            <a:ext cx="5080864" cy="813181"/>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a quarter, and only after the first hour</a:t>
            </a:r>
            <a:endParaRPr lang="en-US" sz="1150" dirty="0"/>
          </a:p>
        </p:txBody>
      </p:sp>
      <p:sp>
        <p:nvSpPr>
          <p:cNvPr id="20" name="Shape 18"/>
          <p:cNvSpPr/>
          <p:nvPr/>
        </p:nvSpPr>
        <p:spPr>
          <a:xfrm>
            <a:off x="566928" y="4424426"/>
            <a:ext cx="11057839" cy="1226566"/>
          </a:xfrm>
          <a:prstGeom prst="roundRect">
            <a:avLst>
              <a:gd name="adj" fmla="val 3727"/>
            </a:avLst>
          </a:prstGeom>
          <a:solidFill>
            <a:srgbClr val="12233F"/>
          </a:solidFill>
          <a:ln w="12700">
            <a:solidFill>
              <a:srgbClr val="333333"/>
            </a:solidFill>
            <a:prstDash val="solid"/>
          </a:ln>
        </p:spPr>
      </p:sp>
      <p:sp>
        <p:nvSpPr>
          <p:cNvPr id="21" name="Text 19"/>
          <p:cNvSpPr/>
          <p:nvPr/>
        </p:nvSpPr>
        <p:spPr>
          <a:xfrm>
            <a:off x="841248" y="4515866"/>
            <a:ext cx="10509199" cy="1043686"/>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Thirteen of thirteen, eleven of them within two minutes, and diaphragmatic motion did not return to normal until three to five hours after injection. The authors' conclusion is that diaphragmatic paresis appears to be an inevitable consequence of an interscalene block giving anaesthesia sufficient for shoulder surgery — a strong statement resting on 13 patients given 34-52 ml by a paresthesia technique, volumes far above what is injected today. Read at that width it is a reason to treat the block as a respiratory decision as much as an analgesic one, rather than a rule about which patients may never receive one.</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Urmey WF et al., One hundred percent incidence of hemidiaphragmatic paresis associated with interscalene brachial plexus anesthesia as diagnosed by ultrasonography, Anesth Analg 1991 · PMID 2006740</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a randomised double-blind trial, patients having arthroscopic shoulder surgery received an ultrasound-guided interscalene block at the level of the cricoid cartilage with either 20 ml or 10 ml of ropivacaine 0.5%. What happened to hemidiaphragmatic paresis 15 minutes after the block?</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It was unchanged — 14 of 15 patients in each group</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It fell from 14 of 15 to 7 of 15 with the lower volume</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It fell from 14 of 15 to 2 of 15 with the lower volume</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It was unchanged, but the spirometric reduction was avoided in the 10 ml group</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A. It was unchanged — 14 of 15 patients in each group</a:t>
            </a:r>
            <a:endParaRPr lang="en-US" sz="2450" dirty="0"/>
          </a:p>
        </p:txBody>
      </p:sp>
      <p:sp>
        <p:nvSpPr>
          <p:cNvPr id="4" name="Shape 2"/>
          <p:cNvSpPr/>
          <p:nvPr/>
        </p:nvSpPr>
        <p:spPr>
          <a:xfrm>
            <a:off x="566928" y="1719072"/>
            <a:ext cx="5464912" cy="1197229"/>
          </a:xfrm>
          <a:prstGeom prst="roundRect">
            <a:avLst>
              <a:gd name="adj" fmla="val 4583"/>
            </a:avLst>
          </a:prstGeom>
          <a:solidFill>
            <a:srgbClr val="EDF4EF"/>
          </a:solidFill>
          <a:ln w="12700">
            <a:solidFill>
              <a:srgbClr val="EDF4EF"/>
            </a:solidFill>
            <a:prstDash val="solid"/>
          </a:ln>
        </p:spPr>
      </p:sp>
      <p:sp>
        <p:nvSpPr>
          <p:cNvPr id="5" name="Shape 3"/>
          <p:cNvSpPr/>
          <p:nvPr/>
        </p:nvSpPr>
        <p:spPr>
          <a:xfrm>
            <a:off x="566928" y="1773936"/>
            <a:ext cx="41148" cy="1087501"/>
          </a:xfrm>
          <a:prstGeom prst="rect">
            <a:avLst/>
          </a:prstGeom>
          <a:solidFill>
            <a:srgbClr val="3E7C59"/>
          </a:solidFill>
          <a:ln w="12700">
            <a:solidFill>
              <a:srgbClr val="333333"/>
            </a:solidFill>
            <a:prstDash val="solid"/>
          </a:ln>
        </p:spPr>
      </p:sp>
      <p:sp>
        <p:nvSpPr>
          <p:cNvPr id="6" name="Text 4"/>
          <p:cNvSpPr/>
          <p:nvPr/>
        </p:nvSpPr>
        <p:spPr>
          <a:xfrm>
            <a:off x="786384" y="1847088"/>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2103120"/>
            <a:ext cx="5080864" cy="685165"/>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It was unchanged — 14 of 15 patients in each group</a:t>
            </a:r>
            <a:endParaRPr lang="en-US" sz="1150" dirty="0"/>
          </a:p>
        </p:txBody>
      </p:sp>
      <p:sp>
        <p:nvSpPr>
          <p:cNvPr id="8" name="Shape 6"/>
          <p:cNvSpPr/>
          <p:nvPr/>
        </p:nvSpPr>
        <p:spPr>
          <a:xfrm>
            <a:off x="6159856" y="1719072"/>
            <a:ext cx="5464912" cy="1197229"/>
          </a:xfrm>
          <a:prstGeom prst="roundRect">
            <a:avLst>
              <a:gd name="adj" fmla="val 4583"/>
            </a:avLst>
          </a:prstGeom>
          <a:solidFill>
            <a:srgbClr val="F4F6F8"/>
          </a:solidFill>
          <a:ln w="12700">
            <a:solidFill>
              <a:srgbClr val="F4F6F8"/>
            </a:solidFill>
            <a:prstDash val="solid"/>
          </a:ln>
        </p:spPr>
      </p:sp>
      <p:sp>
        <p:nvSpPr>
          <p:cNvPr id="9" name="Shape 7"/>
          <p:cNvSpPr/>
          <p:nvPr/>
        </p:nvSpPr>
        <p:spPr>
          <a:xfrm>
            <a:off x="6159856" y="1773936"/>
            <a:ext cx="41148" cy="1087501"/>
          </a:xfrm>
          <a:prstGeom prst="rect">
            <a:avLst/>
          </a:prstGeom>
          <a:solidFill>
            <a:srgbClr val="1C7293"/>
          </a:solidFill>
          <a:ln w="12700">
            <a:solidFill>
              <a:srgbClr val="333333"/>
            </a:solidFill>
            <a:prstDash val="solid"/>
          </a:ln>
        </p:spPr>
      </p:sp>
      <p:sp>
        <p:nvSpPr>
          <p:cNvPr id="10" name="Text 8"/>
          <p:cNvSpPr/>
          <p:nvPr/>
        </p:nvSpPr>
        <p:spPr>
          <a:xfrm>
            <a:off x="6379312" y="1847088"/>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2103120"/>
            <a:ext cx="5080864" cy="685165"/>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It fell from 14 of 15 to 7 of 15 with the lower volume</a:t>
            </a:r>
            <a:endParaRPr lang="en-US" sz="1150" dirty="0"/>
          </a:p>
        </p:txBody>
      </p:sp>
      <p:sp>
        <p:nvSpPr>
          <p:cNvPr id="12" name="Shape 10"/>
          <p:cNvSpPr/>
          <p:nvPr/>
        </p:nvSpPr>
        <p:spPr>
          <a:xfrm>
            <a:off x="566928" y="3044317"/>
            <a:ext cx="5464912" cy="1197229"/>
          </a:xfrm>
          <a:prstGeom prst="roundRect">
            <a:avLst>
              <a:gd name="adj" fmla="val 4583"/>
            </a:avLst>
          </a:prstGeom>
          <a:solidFill>
            <a:srgbClr val="F4F6F8"/>
          </a:solidFill>
          <a:ln w="12700">
            <a:solidFill>
              <a:srgbClr val="F4F6F8"/>
            </a:solidFill>
            <a:prstDash val="solid"/>
          </a:ln>
        </p:spPr>
      </p:sp>
      <p:sp>
        <p:nvSpPr>
          <p:cNvPr id="13" name="Shape 11"/>
          <p:cNvSpPr/>
          <p:nvPr/>
        </p:nvSpPr>
        <p:spPr>
          <a:xfrm>
            <a:off x="566928" y="3099181"/>
            <a:ext cx="41148" cy="1087501"/>
          </a:xfrm>
          <a:prstGeom prst="rect">
            <a:avLst/>
          </a:prstGeom>
          <a:solidFill>
            <a:srgbClr val="1C7293"/>
          </a:solidFill>
          <a:ln w="12700">
            <a:solidFill>
              <a:srgbClr val="333333"/>
            </a:solidFill>
            <a:prstDash val="solid"/>
          </a:ln>
        </p:spPr>
      </p:sp>
      <p:sp>
        <p:nvSpPr>
          <p:cNvPr id="14" name="Text 12"/>
          <p:cNvSpPr/>
          <p:nvPr/>
        </p:nvSpPr>
        <p:spPr>
          <a:xfrm>
            <a:off x="786384" y="3172333"/>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428365"/>
            <a:ext cx="5080864" cy="685165"/>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It fell from 14 of 15 to 2 of 15 with the lower volume</a:t>
            </a:r>
            <a:endParaRPr lang="en-US" sz="1150" dirty="0"/>
          </a:p>
        </p:txBody>
      </p:sp>
      <p:sp>
        <p:nvSpPr>
          <p:cNvPr id="16" name="Shape 14"/>
          <p:cNvSpPr/>
          <p:nvPr/>
        </p:nvSpPr>
        <p:spPr>
          <a:xfrm>
            <a:off x="6159856" y="3044317"/>
            <a:ext cx="5464912" cy="1197229"/>
          </a:xfrm>
          <a:prstGeom prst="roundRect">
            <a:avLst>
              <a:gd name="adj" fmla="val 4583"/>
            </a:avLst>
          </a:prstGeom>
          <a:solidFill>
            <a:srgbClr val="F4F6F8"/>
          </a:solidFill>
          <a:ln w="12700">
            <a:solidFill>
              <a:srgbClr val="F4F6F8"/>
            </a:solidFill>
            <a:prstDash val="solid"/>
          </a:ln>
        </p:spPr>
      </p:sp>
      <p:sp>
        <p:nvSpPr>
          <p:cNvPr id="17" name="Shape 15"/>
          <p:cNvSpPr/>
          <p:nvPr/>
        </p:nvSpPr>
        <p:spPr>
          <a:xfrm>
            <a:off x="6159856" y="3099181"/>
            <a:ext cx="41148" cy="1087501"/>
          </a:xfrm>
          <a:prstGeom prst="rect">
            <a:avLst/>
          </a:prstGeom>
          <a:solidFill>
            <a:srgbClr val="1C7293"/>
          </a:solidFill>
          <a:ln w="12700">
            <a:solidFill>
              <a:srgbClr val="333333"/>
            </a:solidFill>
            <a:prstDash val="solid"/>
          </a:ln>
        </p:spPr>
      </p:sp>
      <p:sp>
        <p:nvSpPr>
          <p:cNvPr id="18" name="Text 16"/>
          <p:cNvSpPr/>
          <p:nvPr/>
        </p:nvSpPr>
        <p:spPr>
          <a:xfrm>
            <a:off x="6379312" y="3172333"/>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428365"/>
            <a:ext cx="5080864" cy="685165"/>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It was unchanged, but the spirometric reduction was avoided in the 10 ml group</a:t>
            </a:r>
            <a:endParaRPr lang="en-US" sz="1150" dirty="0"/>
          </a:p>
        </p:txBody>
      </p:sp>
      <p:sp>
        <p:nvSpPr>
          <p:cNvPr id="20" name="Shape 18"/>
          <p:cNvSpPr/>
          <p:nvPr/>
        </p:nvSpPr>
        <p:spPr>
          <a:xfrm>
            <a:off x="566928" y="4424426"/>
            <a:ext cx="11057839" cy="1226566"/>
          </a:xfrm>
          <a:prstGeom prst="roundRect">
            <a:avLst>
              <a:gd name="adj" fmla="val 3727"/>
            </a:avLst>
          </a:prstGeom>
          <a:solidFill>
            <a:srgbClr val="12233F"/>
          </a:solidFill>
          <a:ln w="12700">
            <a:solidFill>
              <a:srgbClr val="333333"/>
            </a:solidFill>
            <a:prstDash val="solid"/>
          </a:ln>
        </p:spPr>
      </p:sp>
      <p:sp>
        <p:nvSpPr>
          <p:cNvPr id="21" name="Text 19"/>
          <p:cNvSpPr/>
          <p:nvPr/>
        </p:nvSpPr>
        <p:spPr>
          <a:xfrm>
            <a:off x="841248" y="4515866"/>
            <a:ext cx="10509199" cy="1043686"/>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Halving the volume at the cricoid level bought nothing: the same paresis rate, the same reduction in forced vital capacity, forced expiratory volume in 1 second and peak flow, and 13 of 15 in each group still paretic at recovery-room discharge. What the trial shows is that reducing volume alone, at the cricoid level, does not spare the phrenic nerve. It did not compare injection levels or planes, so it cannot tell you that a lower or more lateral injection would do better — only that the millilitres were not the lever here.</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Sinha SK et al., Decreasing the local anesthetic volume from 20 to 10 mL for ultrasound-guided interscalene block at the cricoid level does not reduce the incidence of hemidiaphragmatic paresis, Reg Anesth Pain Med 2011 · PMID 21751435</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Seventy patients having major shoulder surgery were randomised to a continuous interscalene catheter placed with its tip either inside the brachial plexus sheath or immediately outside it, midway between C5 and C6, all receiving the same ropivacaine bolus and infusion. Give the rates of hemidiaphragmatic paresis on the first postoperative day and say what it cost analgesically.</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2687066"/>
          </a:xfrm>
          <a:prstGeom prst="roundRect">
            <a:avLst>
              <a:gd name="adj" fmla="val 1701"/>
            </a:avLst>
          </a:prstGeom>
          <a:solidFill>
            <a:srgbClr val="DCE9EF"/>
          </a:solidFill>
          <a:ln w="12700">
            <a:solidFill>
              <a:srgbClr val="333333"/>
            </a:solidFill>
            <a:prstDash val="solid"/>
          </a:ln>
        </p:spPr>
      </p:sp>
      <p:sp>
        <p:nvSpPr>
          <p:cNvPr id="5" name="Shape 3"/>
          <p:cNvSpPr/>
          <p:nvPr/>
        </p:nvSpPr>
        <p:spPr>
          <a:xfrm>
            <a:off x="566928" y="1536192"/>
            <a:ext cx="45720" cy="2540762"/>
          </a:xfrm>
          <a:prstGeom prst="rect">
            <a:avLst/>
          </a:prstGeom>
          <a:solidFill>
            <a:srgbClr val="1C7293"/>
          </a:solidFill>
          <a:ln w="12700">
            <a:solidFill>
              <a:srgbClr val="333333"/>
            </a:solidFill>
            <a:prstDash val="solid"/>
          </a:ln>
        </p:spPr>
      </p:sp>
      <p:sp>
        <p:nvSpPr>
          <p:cNvPr id="6" name="Text 4"/>
          <p:cNvSpPr/>
          <p:nvPr/>
        </p:nvSpPr>
        <p:spPr>
          <a:xfrm>
            <a:off x="950976" y="1609344"/>
            <a:ext cx="10289743" cy="2394458"/>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Paresis on postoperative day 1 was 41% with the intrafascial tip and 15% with the extrafascial tip. No analgesic cost could be measured: the investigators were unable to detect a difference between the groups in forced vital capacity, forced expiratory volume in 1 second, or rest pain scores, which were a median of 3 on a 1-10 scale in both (p = 0.93). With 70 patients that is a failure to detect a difference rather than a demonstration that none exists. The authors' conclusion is that routine placement of the catheter tip inside the sheath is not supported.</a:t>
            </a:r>
            <a:endParaRPr lang="en-US" sz="1500" dirty="0"/>
          </a:p>
        </p:txBody>
      </p:sp>
      <p:sp>
        <p:nvSpPr>
          <p:cNvPr id="7" name="Shape 5"/>
          <p:cNvSpPr/>
          <p:nvPr/>
        </p:nvSpPr>
        <p:spPr>
          <a:xfrm>
            <a:off x="566928" y="4259834"/>
            <a:ext cx="11057839" cy="1226566"/>
          </a:xfrm>
          <a:prstGeom prst="roundRect">
            <a:avLst>
              <a:gd name="adj" fmla="val 3727"/>
            </a:avLst>
          </a:prstGeom>
          <a:solidFill>
            <a:srgbClr val="12233F"/>
          </a:solidFill>
          <a:ln w="12700">
            <a:solidFill>
              <a:srgbClr val="333333"/>
            </a:solidFill>
            <a:prstDash val="solid"/>
          </a:ln>
        </p:spPr>
      </p:sp>
      <p:sp>
        <p:nvSpPr>
          <p:cNvPr id="8" name="Text 6"/>
          <p:cNvSpPr/>
          <p:nvPr/>
        </p:nvSpPr>
        <p:spPr>
          <a:xfrm>
            <a:off x="841248" y="4351274"/>
            <a:ext cx="10509199" cy="1043686"/>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Moving the tip outside the sheath more than halved the rate of paresis while the trial could detect no difference in rest pain — the trade the study was designed to look for. The familiar explanation, that the local anaesthetic still reaches the plexus and simply has further to travel towards the phrenic nerve, is an account offered for that result and not something the trial measured. Note also that the intrafascial rate here was 41%, not 100%: a low-volume continuous infusion is a different exposure from a large single-shot bolus.</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Albrecht E et al., Reduced hemidiaphragmatic paresis with extrafascial compared with conventional intrafascial tip placement for continuous interscalene brachial plexus block: a randomized, controlled, double-blind trial, Br J Anaesth 2017 · PMID 28403412</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8"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Efficacy and safety of co-administered bupivacaine and liposomal bupivacaine in interscalene brachial plexus block for shoulder surgery: a systematic review and meta-analysis, BMC anesthesiology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41310439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Comparison Between Low-Dose Esketamine and Dexmedetomidine on Postoperative Recovery Quality Among Patients Undergoing Humeral Trauma Surgery in Interscalene Brachial Plexus Block: A Randomized, Double-Blind, Controlled Trial, Drug design, development and therapy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40351348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Continuous Interscalene Brachial Plexus Blocks: An Anatomical Challenge between Scylla and Charybdis?, Medicina (Kaunas, Lithuania)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38399521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Comparative effectiveness of anterior and posterior approaches for interscalene brachial plexus block: a systematic review and meta-analysis, Brazilian journal of anesthesiology (Elsevier)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39551468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Postoperative Analgesia Effect Evaluation of Perineural Dexamethasone Plus Various Doses of Ropivacaine in Interscalene Brachial Plexus Block: A Randomized Controlled Trial, The Clinical journal of pain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40401460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Advances in Anesthesia for Shoulder Surgery: A Comprehensive Review of Dexmedetomidine-Enhanced Interscalene Brachial Plexus Block, Cureus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38106768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Suprascapular versus interscalene block meta-analysis, Anesthesiology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28968280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Rebound pain after interscalene block RCT, Can J Anaesth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37833472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Low-dose ultrasound-guided interscalene block RCT, Reg Anesth Pain Med 2009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19920426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Hemidiaphragmatic paralysis after supraclavicular versus interscalene block, Braz J Anesthesiol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31796298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Postoperative neurological symptoms after interscalene block, Reg Anesth Pain Med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37295793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ASRA antithrombotic guidelines, 5th edition, Reg Anesth Pain Med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39880411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Prophylactic dexamethasone for rebound pain meta-analysis, Br J Anaesth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38501226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This meta-analysis found that co-administering bupivacaine and liposomal bupivacaine</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BMC 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meta-analysis found that co-administering bupivacaine and liposomal bupivacaine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development and therapy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trial found that for ASA I or II patients undergoing humeral surgery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Lithuania)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review found that interscalene catheter position can be altered by neck or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Brazilian journal of anesthesiolog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meta-analysis of six randomized controlled trials found no statistically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Clinical journal of pain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controlled trial found that adding 5 mg of perineural dexamethasone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Cureus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review article highlights evidence that adding the alpha-2 adrenergic agonist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ANATOMY</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phrenic nerve sits millimetres from the target</a:t>
            </a:r>
            <a:endParaRPr lang="en-US" sz="2700" dirty="0"/>
          </a:p>
        </p:txBody>
      </p:sp>
      <p:pic>
        <p:nvPicPr>
          <p:cNvPr id="4" name="Image 0" descr="preencoded.png">    </p:cNvPr>
          <p:cNvPicPr>
            <a:picLocks noChangeAspect="1"/>
          </p:cNvPicPr>
          <p:nvPr/>
        </p:nvPicPr>
        <p:blipFill>
          <a:blip r:embed="rId1"/>
          <a:stretch>
            <a:fillRect/>
          </a:stretch>
        </p:blipFill>
        <p:spPr>
          <a:xfrm>
            <a:off x="4413198" y="1463040"/>
            <a:ext cx="3365300" cy="3072384"/>
          </a:xfrm>
          <a:prstGeom prst="rect">
            <a:avLst/>
          </a:prstGeom>
        </p:spPr>
      </p:pic>
      <p:sp>
        <p:nvSpPr>
          <p:cNvPr id="5" name="Shape 2"/>
          <p:cNvSpPr/>
          <p:nvPr/>
        </p:nvSpPr>
        <p:spPr>
          <a:xfrm>
            <a:off x="566928" y="4681728"/>
            <a:ext cx="11057839" cy="658368"/>
          </a:xfrm>
          <a:prstGeom prst="roundRect">
            <a:avLst>
              <a:gd name="adj" fmla="val 6944"/>
            </a:avLst>
          </a:prstGeom>
          <a:solidFill>
            <a:srgbClr val="12233F"/>
          </a:solidFill>
          <a:ln w="12700">
            <a:solidFill>
              <a:srgbClr val="333333"/>
            </a:solidFill>
            <a:prstDash val="solid"/>
          </a:ln>
        </p:spPr>
      </p:sp>
      <p:sp>
        <p:nvSpPr>
          <p:cNvPr id="6" name="Text 3"/>
          <p:cNvSpPr/>
          <p:nvPr/>
        </p:nvSpPr>
        <p:spPr>
          <a:xfrm>
            <a:off x="841248" y="477316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trunks lie in the groove between anterior and middle scalene, with the phrenic nerve on the front of the anterior scalene — the same anatomy that makes the interscalene block work is what takes the hemidiaphragm with it.</a:t>
            </a:r>
            <a:endParaRPr lang="en-US" sz="1300" dirty="0"/>
          </a:p>
        </p:txBody>
      </p:sp>
      <p:sp>
        <p:nvSpPr>
          <p:cNvPr id="7" name="Text 4"/>
          <p:cNvSpPr/>
          <p:nvPr/>
        </p:nvSpPr>
        <p:spPr>
          <a:xfrm>
            <a:off x="566928" y="5266944"/>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8" name="Text 5"/>
          <p:cNvSpPr/>
          <p:nvPr/>
        </p:nvSpPr>
        <p:spPr>
          <a:xfrm>
            <a:off x="566928" y="5486400"/>
            <a:ext cx="11057839" cy="310896"/>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Nicholas Zaorsky, M.D. — An illustration of the relevant neurovascular anatomy in anterior supraclavicular neurosurgical approach to the brachial plexus and subclavian vessels for thoracic outlet syndrome. · https://commons.wikimedia.org/wiki/File:Wikipedia_medical_illustration_thoracic_outlet_syndrome_brachial_plexus_anatomy_with_labels.jpg</a:t>
            </a:r>
            <a:endParaRPr lang="en-US" sz="1000" dirty="0"/>
          </a:p>
        </p:txBody>
      </p:sp>
      <p:sp>
        <p:nvSpPr>
          <p:cNvPr id="9" name="Text 6"/>
          <p:cNvSpPr/>
          <p:nvPr/>
        </p:nvSpPr>
        <p:spPr>
          <a:xfrm>
            <a:off x="566928" y="5797296"/>
            <a:ext cx="11057839" cy="274320"/>
          </a:xfrm>
          <a:prstGeom prst="rect">
            <a:avLst/>
          </a:prstGeom>
          <a:noFill/>
          <a:ln/>
        </p:spPr>
        <p:txBody>
          <a:bodyPr wrap="square" rtlCol="0" anchor="t">
            <a:normAutofit/>
            <a:normAutofit/>
          </a:bodyPr>
          <a:lstStyle/>
          <a:p>
            <a:pPr indent="0" marL="0">
              <a:buNone/>
            </a:pPr>
            <a:r>
              <a:rPr lang="en-US" sz="850" dirty="0">
                <a:solidFill>
                  <a:srgbClr val="9AA5B1"/>
                </a:solidFill>
                <a:latin typeface="Calibri" pitchFamily="34" charset="0"/>
                <a:ea typeface="Calibri" pitchFamily="34" charset="-122"/>
                <a:cs typeface="Calibri" pitchFamily="34" charset="-120"/>
              </a:rPr>
              <a:t>Nicholas Zaorsky, M.D. · CC-BY-SA-3.0 · https://commons.wikimedia.org/wiki/File:Wikipedia_medical_illustration_thoracic_outlet_syndrome_brachial_plexus_anatomy_with_labels.jpg</a:t>
            </a:r>
            <a:endParaRPr lang="en-US" sz="850" dirty="0"/>
          </a:p>
        </p:txBody>
      </p:sp>
      <p:sp>
        <p:nvSpPr>
          <p:cNvPr id="10"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BMC ANESTHESIOLOGY 2025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that co-administering bupivacaine and liposomal bupivacaine</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co-administering bupivacaine and liposomal bupivacaine for interscalene blocks in shoulder surgery reduces opioid…</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BRAZILIAN JOURNAL OF ANESTHESIOLOGY (ELSEVIER) 2025</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of six randomized controlled trials found no statistically</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of six randomized controlled trials found no statistically significant difference between anterior and posterior approaches in…</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meta-analysis found that co-administering bupivacaine and liposomal bupivacaine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BMC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meta-analysis found that co-administering bupivacaine and liposomal bupivacaine for interscalene blocks in shoulder surgery reduces opioid consumption on POD 3 and improves pain scores on POD 2, but increases the risk of hoarseness on POD 1 compared to bupivacaine alone or with other adjuvants.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Efficacy and safety of co-administered bupivacaine and liposomal bupivacaine in interscalene brachial plexus block for shoulder surgery: a systematic review and meta-analysis, BMC anesthesiology 2025 · PMID 41310439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meta-analysis of six randomized controlled trials found no statistically</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Brazilian journal of anesthesiolog</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meta-analysis of six randomized controlled trials found no statistically significant difference between anterior and posterior approaches in complete sensory block rates or time to block completion, so the choice should be based on provider comfort and proficiency rather than expected superiority of either technique.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Comparative effectiveness of anterior and posterior approaches for interscalene brachial plexus block: a systematic review and meta-analysis, Brazilian journal of anesthesiology (Elsevier) 2025 · PMID 39551468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DEVELOPMENT AND THERAPY 2025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trial found that for ASA I or II patients undergoing humeral surgery</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for ASA I or II patients undergoing humeral surgery with an interscalene block, low-dose esketamine (0.2 mg/kg…</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THE CLINICAL JOURNAL OF PAIN 2025</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controlled trial found that adding 5 mg of perineural dexamethasone</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randomized controlled trial found that adding 5 mg of perineural dexamethasone to ropivacaine for interscalene brachial plexus block in shoulder…</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28</Slides>
  <Notes>28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Interscalene Brachial Plexus Block</dc:title>
  <dc:subject>Intraoperative teaching</dc:subject>
  <dc:creator>Intraop Teaching Companion</dc:creator>
  <cp:lastModifiedBy>Intraop Teaching Companion</cp:lastModifiedBy>
  <cp:revision>1</cp:revision>
  <dcterms:created xsi:type="dcterms:W3CDTF">2026-07-29T06:02:38Z</dcterms:created>
  <dcterms:modified xsi:type="dcterms:W3CDTF">2026-07-29T06:02:38Z</dcterms:modified>
</cp:coreProperties>
</file>