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7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8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charts/chart19.xml" ContentType="application/vnd.openxmlformats-officedocument.drawingml.chart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Metoprolol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344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Myocardial infarction</c:v>
                  </c:pt>
                  <c:pt idx="1">
                    <c:v>Death</c:v>
                  </c:pt>
                  <c:pt idx="2">
                    <c:v>Stroke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4.2</c:v>
                </c:pt>
                <c:pt idx="1">
                  <c:v>3.1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rgbClr val="12233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344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Myocardial infarction</c:v>
                  </c:pt>
                  <c:pt idx="1">
                    <c:v>Death</c:v>
                  </c:pt>
                  <c:pt idx="2">
                    <c:v>Stroke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5.7</c:v>
                </c:pt>
                <c:pt idx="1">
                  <c:v>2.3</c:v>
                </c:pt>
                <c:pt idx="2">
                  <c:v>0.5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B3440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B344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CE1E6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A6673"/>
                    </a:solidFill>
                    <a:latin typeface="Calibri"/>
                  </a:defRPr>
                </a:pPr>
                <a:r>
                  <a:rPr sz="1000" b="0" i="0" u="none" strike="noStrike">
                    <a:solidFill>
                      <a:srgbClr val="5A6673"/>
                    </a:solidFill>
                    <a:latin typeface="Calibri"/>
                  </a:rPr>
                  <a:t>% of patients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 w="12700" cap="flat">
          <a:solidFill>
            <a:srgbClr val="FFFFFF"/>
          </a:solidFill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Adjusted odds ratio for death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344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RCRI 2</c:v>
                  </c:pt>
                  <c:pt idx="1">
                    <c:v>RCRI 3</c:v>
                  </c:pt>
                  <c:pt idx="2">
                    <c:v>RCRI ≥4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0.88</c:v>
                </c:pt>
                <c:pt idx="1">
                  <c:v>0.71</c:v>
                </c:pt>
                <c:pt idx="2">
                  <c:v>0.58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B3440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B344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CE1E6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A6673"/>
                    </a:solidFill>
                    <a:latin typeface="Calibri"/>
                  </a:defRPr>
                </a:pPr>
                <a:r>
                  <a:rPr sz="1000" b="0" i="0" u="none" strike="noStrike">
                    <a:solidFill>
                      <a:srgbClr val="5A6673"/>
                    </a:solidFill>
                    <a:latin typeface="Calibri"/>
                  </a:rPr>
                  <a:t>odds ratio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 w="12700" cap="flat">
          <a:solidFill>
            <a:srgbClr val="FFFFFF"/>
          </a:solidFill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Relative risk of death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344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RCRI 2</c:v>
                  </c:pt>
                  <c:pt idx="1">
                    <c:v>RCRI 3</c:v>
                  </c:pt>
                  <c:pt idx="2">
                    <c:v>RCRI ≥4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0.63</c:v>
                </c:pt>
                <c:pt idx="1">
                  <c:v>0.54</c:v>
                </c:pt>
                <c:pt idx="2">
                  <c:v>0.4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B3440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B344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CE1E6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A6673"/>
                    </a:solidFill>
                    <a:latin typeface="Calibri"/>
                  </a:defRPr>
                </a:pPr>
                <a:r>
                  <a:rPr sz="1000" b="0" i="0" u="none" strike="noStrike">
                    <a:solidFill>
                      <a:srgbClr val="5A6673"/>
                    </a:solidFill>
                    <a:latin typeface="Calibri"/>
                  </a:rPr>
                  <a:t>relative risk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 w="12700" cap="flat">
          <a:solidFill>
            <a:srgbClr val="FFFFFF"/>
          </a:solidFill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Assertion-per-slide deck. Each teaching point is one slide, and each carries the paper it came from in the footnote — open it if a claim matters to your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prompts, not a checklist. Follow the ones that go somewhere.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Esmolol and landiolol. They offer the effects of beta-blockade without the detrimental effects of long-acting agents, which are hard to counteract once they have been given perioperatively.. The appeal of esmolol and landiolol is that the exposure is short: with a long-acting beta-blocker, once it is in, its effects are hard to counteract for the rest of the case. [Ultra-Short-Acting Β-Blockers (Esmolol and Landiolol) in the Perioperative Period and in Critically Ill Patients, Journal of cardiothoracic and vascular anesthesia 2018]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Pitched at CA-2.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Myocardial infarction fell from 5.7% to 4.2%, but death rose from 2.3% to 3.1% and stroke doubled from 0.5% to 1.0%. The trial traded fewer myocardial infarctions for more deaths and twice as many strokes.. POISE is why starting a beta-blocker to prevent infarction is not a free move: the infarctions prevented came alongside more deaths and double the stroke rate. [Effects of Extended-Release Metoprolol Succinate in Patients Undergoing Non-Cardiac Surgery (POISE Trial): A Randomised Controlled Trial, Lancet (London, England) 2008]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The association between perioperative beta-blockade and survival tracked baseline risk: benefit appeared at a Revised Cardiac Risk Index of 2 or more, with no benefit and possible harm at a score of 0 or 1. It is an association with survival across risk strata, not a demonstrated causal effect of beta-blockade.. Stratify before you generalise: the survival association here sat with a Revised Cardiac Risk Index of 2 or more, and at 0 or 1 it pointed to no benefit and possible harm. [Perioperative Beta-Blocker Therapy and Mortality after Major Noncardiac Surgery, The New England journal of medicine 2005]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Pooling only the trials whose data remain secure, starting a beta-blocker before noncardiac surgery increased 30-day all-cause mortality by 27%, increased stroke and hypotension, and reduced non-fatal myocardial infarction. The analysis is about starting a beta-blocker before surgery, so it does not address patients already established on chronic beta-blockade, and it reports pooled outcomes rather than which individual patients should or should not be treated.. Once the insecure trials are removed, the pooled signal for starting a beta-blocker is a 27% increase in 30-day mortality plus more stroke and hypotension, in exchange for fewer non-fatal infarctions. [Meta-Analysis of Secure Randomised Controlled Trials of Β-Blockade to Prevent Perioperative Death in Non-Cardiac Surgery, Heart (British Cardiac Society) 2014]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1005840"/>
            <a:ext cx="4754880" cy="4754880"/>
          </a:xfrm>
          <a:prstGeom prst="ellipse">
            <a:avLst/>
          </a:prstGeom>
          <a:solidFill>
            <a:srgbClr val="1B325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058400" y="3017520"/>
            <a:ext cx="3108960" cy="3108960"/>
          </a:xfrm>
          <a:prstGeom prst="ellipse">
            <a:avLst/>
          </a:prstGeom>
          <a:solidFill>
            <a:srgbClr val="17294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00200"/>
            <a:ext cx="7680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AND PERIPHERAL NERVOUS SYSTEMS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66928" y="192024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Perioperative Beta-Blocker Management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66928" y="3520440"/>
            <a:ext cx="7680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6D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Intraoperative teaching · CA-2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66928" y="4041648"/>
            <a:ext cx="7680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 CONTENT OUTLINE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66928" y="431596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II.C.3.b.1.a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1984248" y="4315968"/>
            <a:ext cx="6309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6D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Factors; Predictors of Perioperative Risk, Modification of Perioperative Risk (e.g., Pr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462686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II.C.1.c.2.a.4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984248" y="4626864"/>
            <a:ext cx="6309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6D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Antagonists: Alpha and Beta Blockers, Selective Blockers, Ganglionic Blockers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66928" y="49377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I.B.1.d.7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984248" y="4937760"/>
            <a:ext cx="6309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6D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Continuation vs. Discontinuation of Chronic Medications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66928" y="6400800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E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Benefit tracks baseline cardiac risk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Adjusted odds of in-hospital death by Revised Cardiac Risk Index score.</a:t>
            </a:r>
            <a:endParaRPr lang="en-US" sz="1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66928" y="1938528"/>
          <a:ext cx="11057839" cy="287121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566928" y="4956048"/>
            <a:ext cx="11057839" cy="658368"/>
          </a:xfrm>
          <a:prstGeom prst="roundRect">
            <a:avLst>
              <a:gd name="adj" fmla="val 6944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5047488"/>
            <a:ext cx="10509199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with survival appeared only from RCRI 2 upward; at 0–1 there was no benefit and possible harm.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Perioperative Beta-Blocker Therapy and Mortality after Major Noncardiac Surgery, The New England journal of medicine 2005 · PMID 16049209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Ultra-short-acting agents such as esmolol and landiolol offer the effects of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· Journal of cardiothoracic and vasc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Ultra-short-acting agents such as esmolol and landiolol offer the effects of beta-blockade without the detrimental effects of long-acting agents, which are hard to counteract once given perioperatively.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Ultra-Short-Acting Β-Blockers (Esmolol and Landiolol) in the Perioperative Period and in Critically Ill Patients, Journal of cardiothoracic and vascular anesthesia 2018 · PMID 29398384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Beta-blocker exposure around major noncardiac surgery was associated with lower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· JAMA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Beta-blocker exposure around major noncardiac surgery was associated with lower 30-day mortality only in patients with two or more Revised Cardiac Risk Index factors, and only in nonvascular surgery.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Association of Perioperative β-Blockade With Mortality and Cardiovascular Morbidity Following Major Noncardiac Surgery, JAMA 2013 · PMID 23613075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5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Mortality benefit only in the higher-risk, nonvascular patients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 risk of 30-day death, propensity-matched.</a:t>
            </a:r>
            <a:endParaRPr lang="en-US" sz="1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66928" y="2194560"/>
          <a:ext cx="11057839" cy="261518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566928" y="4956048"/>
            <a:ext cx="11057839" cy="658368"/>
          </a:xfrm>
          <a:prstGeom prst="roundRect">
            <a:avLst>
              <a:gd name="adj" fmla="val 6944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5047488"/>
            <a:ext cx="10509199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risk-dependence in a second, larger dataset — and confined to nonvascular surgery.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Association of Perioperative β-Blockade With Mortality and Cardiovascular Morbidity Following Major Noncardiac Surgery, JAMA 2013 · PMID 23613075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Long-term preoperative beta-blocker prescription is independently associated with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· British journal of anaesthesia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preoperative beta-blocker prescription is independently associated with increased postoperative ischaemic stroke risk at 30 and 365 days, especially in lower-risk patients.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Beta Blockers, Stroke, and Noncardiac Surgery: Resolving an Enduring Perioperative Dilemma, British journal of anaesthesia 2026 · PMID 42290631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ROOM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changes about the next case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 is the strength of the evidence behind each step, not the urgency.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537667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" y="2106778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10677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8720" y="2029968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Pooling only the trials whose data remain secure, starting a beta-blocker before noncardiac surgery increased 30-day all-cause mortality by 27%, and increased stroke and hypotension while reducing non-fatal myocardial infarction.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66928" y="2713939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2768803"/>
            <a:ext cx="41148" cy="537667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8096" y="2882189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8096" y="2882189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88720" y="2805379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extended-release metoprolol before noncardiac surgery reduced myocardial infarction from 5.7% to 4.2% but increased death from 2.3% to 3.1% and doubled stroke from 0.5% to 1.0%.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489350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6928" y="3544214"/>
            <a:ext cx="41148" cy="537667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" y="3657600"/>
            <a:ext cx="310896" cy="310896"/>
          </a:xfrm>
          <a:prstGeom prst="ellipse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36576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88720" y="3580790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 between perioperative beta-blockade and survival tracks baseline risk: benefit appeared at a Revised Cardiac Risk Index of 2 or more, with no benefit and possible harm at a score of 0 or 1.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4264762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319626"/>
            <a:ext cx="41148" cy="537667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68096" y="4433011"/>
            <a:ext cx="310896" cy="310896"/>
          </a:xfrm>
          <a:prstGeom prst="ellipse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8096" y="4433011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188720" y="4356202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Beta-blocker exposure around major noncardiac surgery was associated with lower 30-day mortality only in patients with two or more Revised Cardiac Risk Index factors, and only in nonvascular surgery.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66928" y="5040173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66928" y="5095037"/>
            <a:ext cx="41148" cy="537667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8096" y="5208422"/>
            <a:ext cx="310896" cy="310896"/>
          </a:xfrm>
          <a:prstGeom prst="ellipse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68096" y="520842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188720" y="5131613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Ultra-short-acting agents such as esmolol and landiolol offer the effects of beta-blockade without the detrimental effects of long-acting agents, which are hard to counteract once given perioperatively.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566928" y="5779008"/>
            <a:ext cx="110578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oral-boards stem on the next slide puts these into one scenario.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carry into the next case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2613584" cy="411480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682496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Pooling only the trials whose data remain secure, starting a beta-blocker before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9808" y="2605024"/>
            <a:ext cx="2247824" cy="27533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Heart (British Cardiac Society) 2014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381680" y="1463040"/>
            <a:ext cx="2613584" cy="411480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381680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64560" y="1682496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extended-release metoprolol before noncardiac surgery reduced myocardial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564560" y="2605024"/>
            <a:ext cx="2247824" cy="27533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England) 2008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96432" y="1463040"/>
            <a:ext cx="2613584" cy="411480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96432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79312" y="1682496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 between perioperative beta-blockade and survival tracks baseline risk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79312" y="2605024"/>
            <a:ext cx="2247824" cy="27533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England journal of medicine 2005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011183" y="1463040"/>
            <a:ext cx="2613584" cy="411480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11183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94063" y="1682496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Ultra-short-acting agents such as esmolol and landiolol offer the effects of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94063" y="2605024"/>
            <a:ext cx="2247824" cy="27533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of cardiothoracic and vascular anesthesia 2018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5577840"/>
            <a:ext cx="11057839" cy="566928"/>
          </a:xfrm>
          <a:prstGeom prst="roundRect">
            <a:avLst>
              <a:gd name="adj" fmla="val 8065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" y="5669280"/>
            <a:ext cx="1050919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Pooling only the trials whose data remain secure, starting a beta-blocker before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ROOM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I'll ask you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them through before we start, not while I am asking.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" y="2368296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3682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8720" y="2029968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your plan change if the patient is not optimised?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223864" y="1938528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993392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25032" y="2368296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5032" y="23682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845656" y="2029968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physiology behind what we just did?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328416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6928" y="3383280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" y="3758184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375818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88720" y="3419856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me through the trade-off you made there.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223864" y="3328416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23864" y="3383280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25032" y="3758184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25032" y="375818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45656" y="3419856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make you abandon this plan and do something else?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 BOARDS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this stem out loud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topic, examiner framing. Say your reasoning as you go.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261104"/>
          </a:xfrm>
          <a:prstGeom prst="roundRect">
            <a:avLst>
              <a:gd name="adj" fmla="val 1073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411480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212848"/>
            <a:ext cx="10289743" cy="23436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20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68-year-old on long-standing metoprolol for rate control presents for elective hip arthroplasty. He took his dose this morning. A colleague suggests starting a beta-blocker in the patient in the next room, who is not on one but has three cardiac risk factors.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50976" y="5632704"/>
            <a:ext cx="10289743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your reasoning out loud. The examiner scores what you say, not what you know.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1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it before you look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on the next slide.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114800"/>
          </a:xfrm>
          <a:prstGeom prst="roundRect">
            <a:avLst>
              <a:gd name="adj" fmla="val 1111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39684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084832"/>
            <a:ext cx="10289743" cy="3822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4000"/>
              </a:lnSpc>
              <a:buNone/>
            </a:pPr>
            <a:r>
              <a:rPr lang="en-US" sz="18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two ultra-short-acting beta-blockers described for use in the perioperative period and in critically ill patients, and state the specific advantage they are said to have over long-acting beta-blockers once a dose has already been given during a case.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 the assertions, argue with the questions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evidence-linked points, then 4 questions you will actually be asked.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EDF4EF"/>
          </a:solidFill>
          <a:ln w="12700">
            <a:solidFill>
              <a:srgbClr val="EDF4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3054096"/>
          </a:xfrm>
          <a:prstGeom prst="rect">
            <a:avLst/>
          </a:prstGeom>
          <a:solidFill>
            <a:srgbClr val="3E7C5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point cites a paper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6384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footnote on each slide is the source it was drawn from. If a point matters to your case, open it.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19930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19930" y="1993392"/>
            <a:ext cx="41148" cy="30540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39386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attending reviewed this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539386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that could not be traced to a resolvable source were removed before you saw it.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72933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72933" y="1993392"/>
            <a:ext cx="41148" cy="3054096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2389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not a protocol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292389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policy and the attending in the room both override anything here.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66928" y="5376672"/>
            <a:ext cx="11057839" cy="822960"/>
          </a:xfrm>
          <a:prstGeom prst="roundRect">
            <a:avLst>
              <a:gd name="adj" fmla="val 5556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5468112"/>
            <a:ext cx="105091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point on the following slides resolved to a source that exists. Open any of them.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1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answer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11057839" cy="3163824"/>
          </a:xfrm>
          <a:prstGeom prst="roundRect">
            <a:avLst>
              <a:gd name="adj" fmla="val 1445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536192"/>
            <a:ext cx="45720" cy="3017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09344"/>
            <a:ext cx="10289743" cy="287121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Esmolol and landiolol. They offer the effects of beta-blockade without the detrimental effects of long-acting agents, which are hard to counteract once they have been given perioperatively.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4736592"/>
            <a:ext cx="11057839" cy="749808"/>
          </a:xfrm>
          <a:prstGeom prst="roundRect">
            <a:avLst>
              <a:gd name="adj" fmla="val 6098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4828032"/>
            <a:ext cx="1050919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appeal of esmolol and landiolol is that the exposure is short: with a long-acting beta-blocker, once it is in, its effects are hard to counteract for the rest of the case.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Ultra-Short-Acting Β-Blockers (Esmolol and Landiolol) in the Perioperative Period and in Critically Ill Patients, Journal of cardiothoracic and vascular anesthesia 2018 · PMID 29398384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2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it before you look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on the next slide.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114800"/>
          </a:xfrm>
          <a:prstGeom prst="roundRect">
            <a:avLst>
              <a:gd name="adj" fmla="val 1111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39684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084832"/>
            <a:ext cx="10289743" cy="3822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4000"/>
              </a:lnSpc>
              <a:buNone/>
            </a:pPr>
            <a:r>
              <a:rPr lang="en-US" sz="18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POISE trial, extended-release metoprolol was started before noncardiac surgery. State what happened to myocardial infarction, death, and stroke, giving the event rates for each, and summarise in one sentence the trade-off the trial demonstrated.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2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answer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11057839" cy="3163824"/>
          </a:xfrm>
          <a:prstGeom prst="roundRect">
            <a:avLst>
              <a:gd name="adj" fmla="val 1445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536192"/>
            <a:ext cx="45720" cy="3017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09344"/>
            <a:ext cx="10289743" cy="287121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Myocardial infarction fell from 5.7% to 4.2%, but death rose from 2.3% to 3.1% and stroke doubled from 0.5% to 1.0%. The trial traded fewer myocardial infarctions for more deaths and twice as many strokes.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4736592"/>
            <a:ext cx="11057839" cy="749808"/>
          </a:xfrm>
          <a:prstGeom prst="roundRect">
            <a:avLst>
              <a:gd name="adj" fmla="val 6098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4828032"/>
            <a:ext cx="1050919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POISE is why starting a beta-blocker to prevent infarction is not a free move: the infarctions prevented came alongside more deaths and double the stroke rate.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Effects of Extended-Release Metoprolol Succinate in Patients Undergoing Non-Cardiac Surgery (POISE Trial): A Randomised Controlled Trial, Lancet (London, England) 2008 · PMID 18479744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3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it before you look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on the next slide.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114800"/>
          </a:xfrm>
          <a:prstGeom prst="roundRect">
            <a:avLst>
              <a:gd name="adj" fmla="val 1111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39684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084832"/>
            <a:ext cx="10289743" cy="3822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4000"/>
              </a:lnSpc>
              <a:buNone/>
            </a:pPr>
            <a:r>
              <a:rPr lang="en-US" sz="18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study of perioperative beta-blocker therapy after major noncardiac surgery analysed survival by Revised Cardiac Risk Index score. Describe how the relationship between beta-blockade and survival varied across the risk spectrum, and state what kind of relationship the study supports.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3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answer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11057839" cy="3163824"/>
          </a:xfrm>
          <a:prstGeom prst="roundRect">
            <a:avLst>
              <a:gd name="adj" fmla="val 1445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536192"/>
            <a:ext cx="45720" cy="3017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09344"/>
            <a:ext cx="10289743" cy="287121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 between perioperative beta-blockade and survival tracked baseline risk: benefit appeared at a Revised Cardiac Risk Index of 2 or more, with no benefit and possible harm at a score of 0 or 1. It is an association with survival across risk strata, not a demonstrated causal effect of beta-blockade.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4736592"/>
            <a:ext cx="11057839" cy="749808"/>
          </a:xfrm>
          <a:prstGeom prst="roundRect">
            <a:avLst>
              <a:gd name="adj" fmla="val 6098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4828032"/>
            <a:ext cx="1050919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Stratify before you generalise: the survival association here sat with a Revised Cardiac Risk Index of 2 or more, and at 0 or 1 it pointed to no benefit and possible harm.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Perioperative Beta-Blocker Therapy and Mortality after Major Noncardiac Surgery, The New England journal of medicine 2005 · PMID 16049209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4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it before you look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on the next slide.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114800"/>
          </a:xfrm>
          <a:prstGeom prst="roundRect">
            <a:avLst>
              <a:gd name="adj" fmla="val 1111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39684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084832"/>
            <a:ext cx="10289743" cy="3822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4000"/>
              </a:lnSpc>
              <a:buNone/>
            </a:pPr>
            <a:r>
              <a:rPr lang="en-US" sz="18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meta-analysis restricted to the trials of perioperative beta-blockade whose data remain secure pooled outcomes for starting a beta-blocker before noncardiac surgery. State each outcome and its direction, including the mortality figure, and then say what this pooled analysis does not address.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4 OF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answer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11057839" cy="3163824"/>
          </a:xfrm>
          <a:prstGeom prst="roundRect">
            <a:avLst>
              <a:gd name="adj" fmla="val 1445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536192"/>
            <a:ext cx="45720" cy="3017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09344"/>
            <a:ext cx="10289743" cy="287121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Pooling only the trials whose data remain secure, starting a beta-blocker before noncardiac surgery increased 30-day all-cause mortality by 27%, increased stroke and hypotension, and reduced non-fatal myocardial infarction. The analysis is about starting a beta-blocker before surgery, so it does not address patients already established on chronic beta-blockade, and it reports pooled outcomes rather than which individual patients should or should not be treated.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4736592"/>
            <a:ext cx="11057839" cy="749808"/>
          </a:xfrm>
          <a:prstGeom prst="roundRect">
            <a:avLst>
              <a:gd name="adj" fmla="val 6098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4828032"/>
            <a:ext cx="1050919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the insecure trials are removed, the pooled signal for starting a beta-blocker is a 27% increase in 30-day mortality plus more stroke and hypotension, in exchange for fewer non-fatal infarctions.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Meta-Analysis of Secure Randomised Controlled Trials of Β-Blockade to Prevent Perioperative Death in Non-Cardiac Surgery, Heart (British Cardiac Society) 2014 · PMID 23904357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Sources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was resolved against PubMed or a DOI resolver before reaching this deck.</a:t>
            </a:r>
            <a:endParaRPr lang="en-US" sz="140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938528"/>
          <a:ext cx="11057839" cy="914400"/>
        </p:xfrm>
        <a:graphic>
          <a:graphicData uri="http://schemas.openxmlformats.org/drawingml/2006/table">
            <a:tbl>
              <a:tblPr/>
              <a:tblGrid>
                <a:gridCol w="411480"/>
                <a:gridCol w="8726119"/>
                <a:gridCol w="192024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Meta-Analysis of Secure Randomised Controlled Trials of Β-Blockade to Prevent Perioperative Death in Non-Cardiac Surgery, Heart (British Cardiac Society) 2014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23904357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[2]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Effects of Extended-Release Metoprolol Succinate in Patients Undergoing Non-Cardiac Surgery (POISE Trial): A Randomised Controlled Trial, Lancet (London, England) 2008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18479744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Perioperative Beta-Blocker Therapy and Mortality after Major Noncardiac Surgery, The New England journal of medicine 2005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16049209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[4]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Ultra-Short-Acting Β-Blockers (Esmolol and Landiolol) in the Perioperative Period and in Critically Ill Patients, Journal of cardiothoracic and vascular anesthesia 2018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29398384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[5]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Association of Perioperative β-Blockade With Mortality and Cardiovascular Morbidity Following Major Noncardiac Surgery, JAMA 2013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23613075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[6]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Beta Blockers, Stroke, and Noncardiac Surgery: Resolving an Enduring Perioperative Dilemma, British journal of anaesthesia 2026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42290631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66928" y="5632704"/>
            <a:ext cx="11057839" cy="566928"/>
          </a:xfrm>
          <a:prstGeom prst="roundRect">
            <a:avLst>
              <a:gd name="adj" fmla="val 8065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5724144"/>
            <a:ext cx="1050919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was removed at the citation check for this topic.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103120"/>
            <a:ext cx="11057839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THING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2468880"/>
            <a:ext cx="977767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Pooling only the trials whose data remain secure, starting a beta-blocker before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6400800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E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DCE9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1737360"/>
            <a:ext cx="1105783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evidence disagrees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2834640"/>
            <a:ext cx="1463040" cy="457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3108960"/>
            <a:ext cx="950974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CE9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topic was selected because an evidence synthesis beats a textbook on it: the trials disagree, or the guidance has moved recently.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each source contributes, and how strong it is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design first — a cohort and a randomised trial do not carry the same weight.</a:t>
            </a:r>
            <a:endParaRPr lang="en-US" sz="1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938528"/>
          <a:ext cx="11057839" cy="3749040"/>
        </p:xfrm>
        <a:graphic>
          <a:graphicData uri="http://schemas.openxmlformats.org/drawingml/2006/table">
            <a:tbl>
              <a:tblPr/>
              <a:tblGrid>
                <a:gridCol w="1371600"/>
                <a:gridCol w="640080"/>
                <a:gridCol w="2103120"/>
                <a:gridCol w="6943039"/>
              </a:tblGrid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Design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Journal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found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Meta-analysis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Heart (British Cardiac Society)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Pooling only the trials whose data remain secure, starting a beta-blocker before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Randomised trial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England)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Starting extended-release metoprolol before noncardiac surgery reduced myocardial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Cohort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New England journal of medicin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association between perioperative beta-blockade and survival tracks baseline risk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Review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Journal of cardiothoracic and vasc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Ultra-short-acting agents such as esmolol and landiolol offer the effects of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Cohort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JAMA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Beta-blocker exposure around major noncardiac surgery was associated with lower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Review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British journal of anaesthesia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Long-term preoperative beta-blocker prescription is independently associated with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66928" y="5779008"/>
            <a:ext cx="110578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resolved citations behind this deck; every point above traces to one of them.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GUIDANCE SITS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Pooling only the trials whose data remain secure, starting a beta-blocker before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Meta-analysis · Heart (British Cardiac Society)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Pooling only the trials whose data remain secure, starting a beta-blocker before noncardiac surgery increased 30-day all-cause mortality by 27%, and increased stroke and hypotension while reducing non-fatal myocardial infarction.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Meta-Analysis of Secure Randomised Controlled Trials of Β-Blockade to Prevent Perioperative Death in Non-Cardiac Surgery, Heart (British Cardiac Society) 2014 · PMID 23904357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TRIALS FOUND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Starting extended-release metoprolol before noncardiac surgery reduced myocardial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Randomised trial · England)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extended-release metoprolol before noncardiac surgery reduced myocardial infarction from 5.7% to 4.2% but increased death from 2.3% to 3.1% and doubled stroke from 0.5% to 1.0%.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Effects of Extended-Release Metoprolol Succinate in Patients Undergoing Non-Cardiac Surgery (POISE Trial): A Randomised Controlled Trial, Lancet (London, England) 2008 · PMID 18479744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POISE: fewer infarcts, more deaths and strokes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Extended-release metoprolol versus placebo, 8,351 patients.</a:t>
            </a:r>
            <a:endParaRPr lang="en-US" sz="1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66928" y="1938528"/>
          <a:ext cx="11057839" cy="287121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566928" y="4956048"/>
            <a:ext cx="11057839" cy="658368"/>
          </a:xfrm>
          <a:prstGeom prst="roundRect">
            <a:avLst>
              <a:gd name="adj" fmla="val 6944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5047488"/>
            <a:ext cx="10509199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a beta-blocker traded one harm for another — fewer infarcts, but more deaths and double the strokes.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Effects of Extended-Release Metoprolol Succinate in Patients Undergoing Non-Cardiac Surgery (POISE Trial): A Randomised Controlled Trial, Lancet (London, England) 2008 · PMID 18479744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cohorts and reviews add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findings, each on the slide that follows.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38528"/>
            <a:ext cx="2613584" cy="54864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2157984"/>
            <a:ext cx="2247824" cy="2788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88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ENGLAND JOURNAL OF MEDICINE 2005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49808" y="2491740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 between perioperative beta-blockade and survival tracks baseline risk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3414268"/>
            <a:ext cx="2247824" cy="25110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 between perioperative beta-blockade and survival tracks baseline risk: benefit appeared at a Revised Cardiac Risk Index of 2 or more,…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81680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81680" y="1938528"/>
            <a:ext cx="2613584" cy="54864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64560" y="2157984"/>
            <a:ext cx="2247824" cy="2788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88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OF CARDIOTHORACIC AND VASCULAR ANESTHESIA 2018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564560" y="2491740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Ultra-short-acting agents such as esmolol and landiolol offer the effects of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64560" y="3414268"/>
            <a:ext cx="2247824" cy="25110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Ultra-short-acting agents such as esmolol and landiolol offer the effects of beta-blockade without the detrimental effects of long-acting agents,…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96432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96432" y="1938528"/>
            <a:ext cx="2613584" cy="54864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79312" y="2157984"/>
            <a:ext cx="2247824" cy="13944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88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JAMA 2013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379312" y="2352294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Beta-blocker exposure around major noncardiac surgery was associated with lower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79312" y="3274822"/>
            <a:ext cx="2247824" cy="265049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Beta-blocker exposure around major noncardiac surgery was associated with lower 30-day mortality only in patients with two or more Revised Cardiac…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9011183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11183" y="1938528"/>
            <a:ext cx="2613584" cy="54864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94063" y="2157984"/>
            <a:ext cx="2247824" cy="13944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C88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BRITISH JOURNAL OF ANAESTHESIA 2026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194063" y="2352294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preoperative beta-blocker prescription is independently associated with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194063" y="3274822"/>
            <a:ext cx="2247824" cy="265049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preoperative beta-blocker prescription is independently associated with increased postoperative ischaemic stroke risk at 30 and 365 days,…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association between perioperative beta-blockade and survival tracks baseline risk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· The New England journal of medicin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association between perioperative beta-blockade and survival tracks baseline risk: benefit appeared at a Revised Cardiac Risk Index of 2 or more, with no benefit and possible harm at a score of 0 or 1.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Perioperative Beta-Blocker Therapy and Mortality after Major Noncardiac Surgery, The New England journal of medicine 2005 · PMID 16049209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Perioperative Beta-Blocker Management</dc:title>
  <dc:subject>Intraoperative teaching</dc:subject>
  <dc:creator>Intraop Teaching Companion</dc:creator>
  <cp:lastModifiedBy>Intraop Teaching Companion</cp:lastModifiedBy>
  <cp:revision>1</cp:revision>
  <dcterms:created xsi:type="dcterms:W3CDTF">2026-07-29T07:15:54Z</dcterms:created>
  <dcterms:modified xsi:type="dcterms:W3CDTF">2026-07-29T07:15:54Z</dcterms:modified>
</cp:coreProperties>
</file>