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15.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16.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17.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115.xml.rels><?xml version="1.0" encoding="UTF-8" standalone="yes"?><Relationships xmlns="http://schemas.openxmlformats.org/package/2006/relationships"><Relationship Id="rId1" Type="http://schemas.openxmlformats.org/officeDocument/2006/relationships/package" Target="../embeddings/Microsoft_Excel_Worksheet115.xlsx"/></Relationships>
</file>

<file path=ppt/charts/_rels/chart116.xml.rels><?xml version="1.0" encoding="UTF-8" standalone="yes"?><Relationships xmlns="http://schemas.openxmlformats.org/package/2006/relationships"><Relationship Id="rId1" Type="http://schemas.openxmlformats.org/officeDocument/2006/relationships/package" Target="../embeddings/Microsoft_Excel_Worksheet116.xlsx"/></Relationships>
</file>

<file path=ppt/charts/_rels/chart117.xml.rels><?xml version="1.0" encoding="UTF-8" standalone="yes"?><Relationships xmlns="http://schemas.openxmlformats.org/package/2006/relationships"><Relationship Id="rId1" Type="http://schemas.openxmlformats.org/officeDocument/2006/relationships/package" Target="../embeddings/Microsoft_Excel_Worksheet117.xlsx"/></Relationships>
</file>

<file path=ppt/charts/chart11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Restrictive (7–8 g/dL)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Cardiac death at 30 days</c:v>
                  </c:pt>
                  <c:pt idx="1">
                    <c:v>Death at 30 days</c:v>
                  </c:pt>
                  <c:pt idx="2">
                    <c:v>All-cause mortality at 6 months</c:v>
                  </c:pt>
                </c:lvl>
              </c:multiLvlStrCache>
            </c:multiLvlStrRef>
          </c:cat>
          <c:val>
            <c:numRef>
              <c:f>Sheet1!$B$2:$B$4</c:f>
              <c:numCache>
                <c:formatCode>General</c:formatCode>
                <c:ptCount val="3"/>
                <c:pt idx="0">
                  <c:v>5.5</c:v>
                </c:pt>
                <c:pt idx="1">
                  <c:v>9.3</c:v>
                </c:pt>
                <c:pt idx="2">
                  <c:v>20.5</c:v>
                </c:pt>
              </c:numCache>
            </c:numRef>
          </c:val>
        </c:ser>
        <c:ser>
          <c:idx val="1"/>
          <c:order val="1"/>
          <c:tx>
            <c:strRef>
              <c:f>Sheet1!$C$1</c:f>
              <c:strCache>
                <c:ptCount val="1"/>
                <c:pt idx="0">
                  <c:v>Liberal (10 g/dL)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Cardiac death at 30 days</c:v>
                  </c:pt>
                  <c:pt idx="1">
                    <c:v>Death at 30 days</c:v>
                  </c:pt>
                  <c:pt idx="2">
                    <c:v>All-cause mortality at 6 months</c:v>
                  </c:pt>
                </c:lvl>
              </c:multiLvlStrCache>
            </c:multiLvlStrRef>
          </c:cat>
          <c:val>
            <c:numRef>
              <c:f>Sheet1!$C$2:$C$4</c:f>
              <c:numCache>
                <c:formatCode>General</c:formatCode>
                <c:ptCount val="3"/>
                <c:pt idx="0">
                  <c:v>3.7</c:v>
                </c:pt>
                <c:pt idx="1">
                  <c:v>8.1</c:v>
                </c:pt>
                <c:pt idx="2">
                  <c:v>19.1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Liberal (10 g/dL)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Death or unable to walk (60 d)</c:v>
                  </c:pt>
                  <c:pt idx="1">
                    <c:v>Death at 60 days</c:v>
                  </c:pt>
                </c:lvl>
              </c:multiLvlStrCache>
            </c:multiLvlStrRef>
          </c:cat>
          <c:val>
            <c:numRef>
              <c:f>Sheet1!$B$2:$B$3</c:f>
              <c:numCache>
                <c:formatCode>General</c:formatCode>
                <c:ptCount val="2"/>
                <c:pt idx="0">
                  <c:v>35.2</c:v>
                </c:pt>
                <c:pt idx="1">
                  <c:v>7.6</c:v>
                </c:pt>
              </c:numCache>
            </c:numRef>
          </c:val>
        </c:ser>
        <c:ser>
          <c:idx val="1"/>
          <c:order val="1"/>
          <c:tx>
            <c:strRef>
              <c:f>Sheet1!$C$1</c:f>
              <c:strCache>
                <c:ptCount val="1"/>
                <c:pt idx="0">
                  <c:v>Restrictive (8 g/dL or symptoms)</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Death or unable to walk (60 d)</c:v>
                  </c:pt>
                  <c:pt idx="1">
                    <c:v>Death at 60 days</c:v>
                  </c:pt>
                </c:lvl>
              </c:multiLvlStrCache>
            </c:multiLvlStrRef>
          </c:cat>
          <c:val>
            <c:numRef>
              <c:f>Sheet1!$C$2:$C$3</c:f>
              <c:numCache>
                <c:formatCode>General</c:formatCode>
                <c:ptCount val="2"/>
                <c:pt idx="0">
                  <c:v>34.7</c:v>
                </c:pt>
                <c:pt idx="1">
                  <c:v>6.6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Restrictive (&lt;7 g/dL)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30-day mortality</c:v>
                  </c:pt>
                  <c:pt idx="1">
                    <c:v>In-hospital mortality</c:v>
                  </c:pt>
                </c:lvl>
              </c:multiLvlStrCache>
            </c:multiLvlStrRef>
          </c:cat>
          <c:val>
            <c:numRef>
              <c:f>Sheet1!$B$2:$B$3</c:f>
              <c:numCache>
                <c:formatCode>General</c:formatCode>
                <c:ptCount val="2"/>
                <c:pt idx="0">
                  <c:v>18.7</c:v>
                </c:pt>
                <c:pt idx="1">
                  <c:v>22.3</c:v>
                </c:pt>
              </c:numCache>
            </c:numRef>
          </c:val>
        </c:ser>
        <c:ser>
          <c:idx val="1"/>
          <c:order val="1"/>
          <c:tx>
            <c:strRef>
              <c:f>Sheet1!$C$1</c:f>
              <c:strCache>
                <c:ptCount val="1"/>
                <c:pt idx="0">
                  <c:v>Liberal (&lt;10 g/dL)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30-day mortality</c:v>
                  </c:pt>
                  <c:pt idx="1">
                    <c:v>In-hospital mortality</c:v>
                  </c:pt>
                </c:lvl>
              </c:multiLvlStrCache>
            </c:multiLvlStrRef>
          </c:cat>
          <c:val>
            <c:numRef>
              <c:f>Sheet1!$C$2:$C$3</c:f>
              <c:numCache>
                <c:formatCode>General</c:formatCode>
                <c:ptCount val="2"/>
                <c:pt idx="0">
                  <c:v>23.3</c:v>
                </c:pt>
                <c:pt idx="1">
                  <c:v>28.1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For hospitalised patients with acute myocardial infarction the AABB guideline suggests a liberal strategy below 10 g/dL, noting that a restrictive 7-8 g/dL threshold may increase mortality in this group.. Acute myocardial infarction is the named exception in the AABB guideline: a liberal strategy below 10 g/dL, because the restrictive 7-8 g/dL threshold may increase mortality here. [Red Cell Transfusion in Acute Myocardial Infarction: AABB International Clinical Practice Guidelines, Annals of internal medicine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Restrictive transfusion in myocardial infarction gave more cardiac death at 30 days, 5.5% versus 3.7%, and higher all-cause mortality at 6 months.. Myocardial infarction is the setting where the restrictive habit turns against you: more cardiac death at 30 days and higher all-cause mortality at 6 months in this pooled patient-level analysis. [Restrictive versus Liberal Transfusion in Myocardial Infarction — A Patient-Level Meta-Analysis, NEJM evidence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TRICC concluded that transfusing at a haemoglobin below 7 g/dL was at least as effective as below 10 g/dL in critically ill patients, with lower in-hospital mortality, with the possible exception of acute myocardial infarction and unstable angina.. TRICC is where the restrictive threshold came from, and note that it carved out the possible exception of acute myocardial infarction and unstable angina from the very beginning. [A Multicenter, Randomized, Controlled Clinical Trial of Transfusion Requirements in Critical Care, The New England journal of medicine 1999]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Haemoglobin alone does not reflect tissue oxygenation, and a single threshold across an ICU stay prevents neither unnecessary nor insufficient transfusion; central venous oxygen saturation and oxygen extraction ratio are bedside alternatives that are still under study rather than established replacements.. A haemoglobin number is not a measure of tissue oxygenation, and one fixed trigger for a whole ICU stay will both over- and under-transfuse, which is why physiologic markers like ScvO2 and oxygen extraction ratio are being studied. [Physiological Determinants and the Red Blood Cells Transfusion Decision-Making Process in Non-Bleeding Critically Ill Patients: A Comprehensive Narrative Review, Intensive care medicine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16.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17.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15.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PEDIATRIC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Restrictive versus Liberal Transfusion Thresholds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II.C.6.b</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Advanced Transfusion Therapy</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I.C.6.b.5</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Blood Components, Volume Expanders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II.C.6.d</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Transfusion Therapy for Massive Hemorrhage</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 FOCUS, a 10 g/dL threshold after hip fracture surgery in patients at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New England journal of medicin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FOCUS, a 10 g/dL threshold after hip fracture surgery in patients at cardiovascular risk gave no better survival or independent walking at 60 days than transfusing at 8 g/dL or for symptoms.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Liberal or Restrictive Transfusion in High-Risk Patients after Hip Surgery, The New England journal of medicine 2011 · PMID 22168590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FOCUS: after hip fracture, the higher threshold gained nothing</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2,016 patients at cardiovascular risk.</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benefit from transfusing at the higher threshold in a high-risk orthopaedic population.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Liberal or Restrictive Transfusion in High-Risk Patients after Hip Surgery, The New England journal of medicine 2011 · PMID 22168590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TRICC, transfusing at a haemoglobin below 7 g/dL was at least as effective as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New England journal of medicin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TRICC, transfusing at a haemoglobin below 7 g/dL was at least as effective as below 10 g/dL in critically ill patients, with lower in-hospital mortality and the possible exception of acute myocardial infarction and unstable angina.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Multicenter, Randomized, Controlled Clinical Trial of Transfusion Requirements in Critical Care, The New England journal of medicine 1999 · PMID 9971864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TRICC: restrictive was at least as good in general critical illness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838 critically ill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foundation of restrictive practice — with acute myocardial infarction flagged as the exception even in 1999.</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Multicenter, Randomized, Controlled Clinical Trial of Transfusion Requirements in Critical Care, The New England journal of medicine 1999 · PMID 9971864</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TRANSFUSION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Transfusing patients whose oxygen extraction ratio exceeded 0.30 improved that ratio</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Transfusing patients whose oxygen extraction ratio exceeded 0.30 improved that ratio and central venous oxygen saturation</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INTENSIVE CARE MEDICINE 2026</a:t>
            </a:r>
            <a:endParaRPr lang="en-US" sz="900" dirty="0"/>
          </a:p>
        </p:txBody>
      </p:sp>
      <p:sp>
        <p:nvSpPr>
          <p:cNvPr id="13" name="Text 11"/>
          <p:cNvSpPr/>
          <p:nvPr/>
        </p:nvSpPr>
        <p:spPr>
          <a:xfrm>
            <a:off x="6379312"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Haemoglobin alone does not reflect tissue oxygenation</a:t>
            </a:r>
            <a:endParaRPr lang="en-US" sz="1400" dirty="0"/>
          </a:p>
        </p:txBody>
      </p:sp>
      <p:sp>
        <p:nvSpPr>
          <p:cNvPr id="14" name="Text 12"/>
          <p:cNvSpPr/>
          <p:nvPr/>
        </p:nvSpPr>
        <p:spPr>
          <a:xfrm>
            <a:off x="6379312"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Haemoglobin alone does not reflect tissue oxygenation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Transfusing patients whose oxygen extraction ratio exceeded 0.30 improved that ratio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Transfusion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Transfusing patients whose oxygen extraction ratio exceeded 0.30 improved that ratio and central venous oxygen saturation, while those at or below 0.30 gained no physiological benefit.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Red Blood Cell Transfusion in the Intensive Care Unit, Transfusion 2025 · PMID 40134137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Haemoglobin alone does not reflect tissue oxygenation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Intensive care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Haemoglobin alone does not reflect tissue oxygenation, and a single threshold across an ICU stay prevents neither unnecessary nor insufficient transfusion; central venous oxygen saturation and oxygen extraction ratio are bedside alternatives under study.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Physiological Determinants and the Red Blood Cells Transfusion Decision-Making Process in Non-Bleeding Critically Ill Patients: A Comprehensive Narrative Review, Intensive care medicine 2026 · PMID 41586889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For hospitalised patients with acute myocardial infarction the AABB guideline suggests a liberal strategy below 10 g/dL, noting a restrictive 7-8 g/dL threshold may increase mortality in this group.</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Pooling 4,311 patients including MINT, restrictive transfusion in myocardial infarction gave more cardiac death at 30 days (5.5% versus 3.7%) and higher all-cause mortality at 6 months.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FOCUS, a 10 g/dL threshold after hip fracture surgery in patients at cardiovascular risk gave no better survival or independent walking at 60 days than transfusing at 8 g/dL or for symptoms.</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TRICC, transfusing at a haemoglobin below 7 g/dL was at least as effective as below 10 g/dL in critically ill patients, with lower in-hospital mortality and the possible exception of acute myocardial infarction and unstable angina.</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Transfusing patients whose oxygen extraction ratio exceeded 0.30 improved that ratio and central venous oxygen saturation, while those at or below 0.30 gained no physiological benefit.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4,311 patients including MINT, restrictive transfusion in myocardial</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NEJM evidence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FOCUS, a 10 g/dL threshold after hip fracture surgery in patients at</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New England journal of medicine 2011</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TRICC, transfusing at a haemoglobin below 7 g/dL was at least as effective as</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New England journal of medicine 1999</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Transfusing patients whose oxygen extraction ratio exceeded 0.30 improved that ratio</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Transfusion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Pooling 4,311 patients including MINT, restrictive transfusion in myocardial</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70-year-old with known coronary disease is midway through a long urological case. The haemoglobin returns at 7.6 g/dL, he is haemodynamically stable, and the resident asks whether to transfuse.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For hospitalised patients with acute myocardial infarction, state the transfusion strategy and haemoglobin threshold suggested by the AABB international clinical practice guideline, and what that guideline notes about a restrictive 7-8 g/dL threshold in this group.</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For hospitalised patients with acute myocardial infarction the AABB guideline suggests a liberal strategy below 10 g/dL, noting that a restrictive 7-8 g/dL threshold may increase mortality in this group.</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Acute myocardial infarction is the named exception in the AABB guideline: a liberal strategy below 10 g/dL, because the restrictive 7-8 g/dL threshold may increase mortality here.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Red Cell Transfusion in Acute Myocardial Infarction: AABB International Clinical Practice Guidelines, Annals of internal medicine 2025 · PMID 40825204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patient-level meta-analysis pooled 4,311 patients, including those from the MINT trial, comparing restrictive with liberal transfusion in myocardial infarction. State what restrictive transfusion produced for cardiac death at 30 days, giving both rates, and for all-cause mortality at 6 months.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Restrictive transfusion in myocardial infarction gave more cardiac death at 30 days, 5.5% versus 3.7%, and higher all-cause mortality at 6 months.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Myocardial infarction is the setting where the restrictive habit turns against you: more cardiac death at 30 days and higher all-cause mortality at 6 months in this pooled patient-level analysis.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Restrictive versus Liberal Transfusion in Myocardial Infarction — A Patient-Level Meta-Analysis, NEJM evidence 2025 · PMID 39714935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TRICC trial, critically ill patients were transfused for a haemoglobin below 7 g/dL or below 10 g/dL. State the trial's conclusion about the lower threshold, what was seen for in-hospital mortality, and which patient groups were flagged as a possible exception.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TRICC concluded that transfusing at a haemoglobin below 7 g/dL was at least as effective as below 10 g/dL in critically ill patients, with lower in-hospital mortality, with the possible exception of acute myocardial infarction and unstable angina.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TRICC is where the restrictive threshold came from, and note that it carved out the possible exception of acute myocardial infarction and unstable angina from the very beginning.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Multicenter, Randomized, Controlled Clinical Trial of Transfusion Requirements in Critical Care, The New England journal of medicine 1999 · PMID 9971864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proposes adopting a single haemoglobin trigger for every non-bleeding ICU patient for the whole admission. According to a narrative review of the physiological determinants of transfusion decision-making in non-bleeding critically ill patients, state the two limitations of that approach and the current status of the proposed bedside alternatives.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Haemoglobin alone does not reflect tissue oxygenation, and a single threshold across an ICU stay prevents neither unnecessary nor insufficient transfusion; central venous oxygen saturation and oxygen extraction ratio are bedside alternatives that are still under study rather than established replacements.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haemoglobin number is not a measure of tissue oxygenation, and one fixed trigger for a whole ICU stay will both over- and under-transfuse, which is why physiologic markers like ScvO2 and oxygen extraction ratio are being studied.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Physiological Determinants and the Red Blood Cells Transfusion Decision-Making Process in Non-Bleeding Critically Ill Patients: A Comprehensive Narrative Review, Intensive care medicine 2026 · PMID 41586889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Restrictive versus Liberal Transfusion in Myocardial Infarction — A Patient-Level Meta-Analysis, NEJM evidence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39714935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Liberal or Restrictive Transfusion in High-Risk Patients after Hip Surgery, The New England journal of medicine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22168590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Multicenter, Randomized, Controlled Clinical Trial of Transfusion Requirements in Critical Care, The New England journal of medicine 1999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9971864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Red Blood Cell Transfusion in the Intensive Care Unit, Transfusion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40134137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Physiological Determinants and the Red Blood Cells Transfusion Decision-Making Process in Non-Bleeding Critically Ill Patients: A Comprehensive Narrative Review, Intensive care medicine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41586889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Red Cell Transfusion in Acute Myocardial Infarction: AABB International Clinical Practice Guidelines, Annals of internal medicine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40825204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Restrictive vs. Liberal Red Blood Cell Transfusion Thresholds: A Comprehensive Evidence Review Scope and Framing This review covers the full evidence landscape for restrictive versus liberal RBC transfusion strategies across clinical populations — critically ill, cardiac surgery, acute myocardial infarction, GI bleeding, orthopedic surgery, and emerging domains (neurocritical care, hematologic malignancies). The…</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Pooling 4,311 patients including MINT, restrictive transfusion in myocardial</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NEJM evidence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Pooling 4,311 patients including MINT, restrictive transfusion in myocardial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New England journal of medicin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FOCUS, a 10 g/dL threshold after hip fracture surgery in patients at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New England journal of medicin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TRICC, transfusing at a haemoglobin below 7 g/dL was at least as effective as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Transfusion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Transfusing patients whose oxygen extraction ratio exceeded 0.30 improved that ratio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Intensive care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Haemoglobin alone does not reflect tissue oxygenation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Annals of internal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For hospitalised patients with acute myocardial infarction the AABB 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NEJM EVIDENCE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4,311 patients including MINT, restrictive transfusion in myocardial</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4,311 patients including MINT, restrictive transfusion in myocardial infarction gave more cardiac death at 30 days (5.5% versus 3.7%) and…</a:t>
            </a:r>
            <a:endParaRPr lang="en-US" sz="1150" dirty="0"/>
          </a:p>
        </p:txBody>
      </p:sp>
      <p:sp>
        <p:nvSpPr>
          <p:cNvPr id="10" name="Shape 8"/>
          <p:cNvSpPr/>
          <p:nvPr/>
        </p:nvSpPr>
        <p:spPr>
          <a:xfrm>
            <a:off x="6196432" y="1938528"/>
            <a:ext cx="5428336" cy="4206240"/>
          </a:xfrm>
          <a:prstGeom prst="roundRect">
            <a:avLst>
              <a:gd name="adj" fmla="val 1304"/>
            </a:avLst>
          </a:prstGeom>
          <a:solidFill>
            <a:srgbClr val="EDF4EF"/>
          </a:solidFill>
          <a:ln w="12700">
            <a:solidFill>
              <a:srgbClr val="EDF4EF"/>
            </a:solidFill>
            <a:prstDash val="solid"/>
          </a:ln>
        </p:spPr>
      </p:sp>
      <p:sp>
        <p:nvSpPr>
          <p:cNvPr id="11" name="Shape 9"/>
          <p:cNvSpPr/>
          <p:nvPr/>
        </p:nvSpPr>
        <p:spPr>
          <a:xfrm>
            <a:off x="6196432" y="1938528"/>
            <a:ext cx="5428336" cy="54864"/>
          </a:xfrm>
          <a:prstGeom prst="rect">
            <a:avLst/>
          </a:prstGeom>
          <a:solidFill>
            <a:srgbClr val="3E7C59"/>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ANNALS OF INTERNAL MEDICINE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hospitalised patients with acute myocardial infarction the AABB guideline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hospitalised patients with acute myocardial infarction the AABB guideline suggests a liberal strategy below 10 g/dL, noting a restrictive 7-8…</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Pooling 4,311 patients including MINT, restrictive transfusion in myocardial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NEJM evidence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Pooling 4,311 patients including MINT, restrictive transfusion in myocardial infarction gave more cardiac death at 30 days (5.5% versus 3.7%) and higher all-cause mortality at 6 months.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Restrictive versus Liberal Transfusion in Myocardial Infarction — A Patient-Level Meta-Analysis, NEJM evidence 2025 · PMID 39714935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 myocardial infarction, restrictive transfusion looked worse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4,311 patients pooled at individual level, including MINT.</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favours the liberal strategy here — the opposite of the general critical-care teaching.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Restrictive versus Liberal Transfusion in Myocardial Infarction — A Patient-Level Meta-Analysis, NEJM evidence 2025 · PMID 39714935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For hospitalised patients with acute myocardial infarction the AABB guideline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Annals of internal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For hospitalised patients with acute myocardial infarction the AABB guideline suggests a liberal strategy below 10 g/dL, noting a restrictive 7-8 g/dL threshold may increase mortality in this group.</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Red Cell Transfusion in Acute Myocardial Infarction: AABB International Clinical Practice Guidelines, Annals of internal medicine 2025 · PMID 40825204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NEW ENGLAND JOURNAL OF MEDICINE 2011</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FOCUS, a 10 g/dL threshold after hip fracture surgery in patients at</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FOCUS, a 10 g/dL threshold after hip fracture surgery in patients at cardiovascular risk gave no better survival or independent walking at 60 days…</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NEW ENGLAND JOURNAL OF MEDICINE 1999</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TRICC, transfusing at a haemoglobin below 7 g/dL was at least as effective as</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TRICC, transfusing at a haemoglobin below 7 g/dL was at least as effective as below 10 g/dL in critically ill patients, with lower in-hospital…</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Restrictive versus Liberal Transfusion Thresholds</dc:title>
  <dc:subject>Intraoperative teaching</dc:subject>
  <dc:creator>Intraop Teaching Companion</dc:creator>
  <cp:lastModifiedBy>Intraop Teaching Companion</cp:lastModifiedBy>
  <cp:revision>1</cp:revision>
  <dcterms:created xsi:type="dcterms:W3CDTF">2026-07-29T06:02:12Z</dcterms:created>
  <dcterms:modified xsi:type="dcterms:W3CDTF">2026-07-29T06:02:12Z</dcterms:modified>
</cp:coreProperties>
</file>