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charts/chart151.xml" ContentType="application/vnd.openxmlformats-officedocument.drawingml.chart+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charts/chart152.xml" ContentType="application/vnd.openxmlformats-officedocument.drawingml.chart+xml"/>
  <Override PartName="/ppt/slideMasters/slideMaster15.xml" ContentType="application/vnd.openxmlformats-officedocument.presentationml.slideMaster+xml"/>
  <Override PartName="/ppt/slides/slide15.xml" ContentType="application/vnd.openxmlformats-officedocument.presentationml.slide+xml"/>
  <Override PartName="/ppt/charts/chart153.xml" ContentType="application/vnd.openxmlformats-officedocument.drawingml.chart+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notesMasterIdLst>
    <p:notesMasterId r:id="rId3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esProps" Target="presProps.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s>
</file>

<file path=ppt/charts/_rels/chart151.xml.rels><?xml version="1.0" encoding="UTF-8" standalone="yes"?><Relationships xmlns="http://schemas.openxmlformats.org/package/2006/relationships"><Relationship Id="rId1" Type="http://schemas.openxmlformats.org/officeDocument/2006/relationships/package" Target="../embeddings/Microsoft_Excel_Worksheet151.xlsx"/></Relationships>
</file>

<file path=ppt/charts/_rels/chart152.xml.rels><?xml version="1.0" encoding="UTF-8" standalone="yes"?><Relationships xmlns="http://schemas.openxmlformats.org/package/2006/relationships"><Relationship Id="rId1" Type="http://schemas.openxmlformats.org/officeDocument/2006/relationships/package" Target="../embeddings/Microsoft_Excel_Worksheet152.xlsx"/></Relationships>
</file>

<file path=ppt/charts/_rels/chart153.xml.rels><?xml version="1.0" encoding="UTF-8" standalone="yes"?><Relationships xmlns="http://schemas.openxmlformats.org/package/2006/relationships"><Relationship Id="rId1" Type="http://schemas.openxmlformats.org/officeDocument/2006/relationships/package" Target="../embeddings/Microsoft_Excel_Worksheet153.xlsx"/></Relationships>
</file>

<file path=ppt/charts/chart15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Lung-protective</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Major pulmonary/extrapulmonary complication</c:v>
                  </c:pt>
                  <c:pt idx="1">
                    <c:v>Needed ventilation or reintubation</c:v>
                  </c:pt>
                </c:lvl>
              </c:multiLvlStrCache>
            </c:multiLvlStrRef>
          </c:cat>
          <c:val>
            <c:numRef>
              <c:f>Sheet1!$B$2:$B$3</c:f>
              <c:numCache>
                <c:formatCode>General</c:formatCode>
                <c:ptCount val="2"/>
                <c:pt idx="0">
                  <c:v>10.5</c:v>
                </c:pt>
                <c:pt idx="1">
                  <c:v>5</c:v>
                </c:pt>
              </c:numCache>
            </c:numRef>
          </c:val>
        </c:ser>
        <c:ser>
          <c:idx val="1"/>
          <c:order val="1"/>
          <c:tx>
            <c:strRef>
              <c:f>Sheet1!$C$1</c:f>
              <c:strCache>
                <c:ptCount val="1"/>
                <c:pt idx="0">
                  <c:v>Non-protective</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Major pulmonary/extrapulmonary complication</c:v>
                  </c:pt>
                  <c:pt idx="1">
                    <c:v>Needed ventilation or reintubation</c:v>
                  </c:pt>
                </c:lvl>
              </c:multiLvlStrCache>
            </c:multiLvlStrRef>
          </c:cat>
          <c:val>
            <c:numRef>
              <c:f>Sheet1!$C$2:$C$3</c:f>
              <c:numCache>
                <c:formatCode>General</c:formatCode>
                <c:ptCount val="2"/>
                <c:pt idx="0">
                  <c:v>27.5</c:v>
                </c:pt>
                <c:pt idx="1">
                  <c:v>17</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15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High PEEP + recruitment</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Pulmonary complications</c:v>
                  </c:pt>
                  <c:pt idx="1">
                    <c:v>Desaturation needing intervention</c:v>
                  </c:pt>
                  <c:pt idx="2">
                    <c:v>Intraoperative hypotension</c:v>
                  </c:pt>
                </c:lvl>
              </c:multiLvlStrCache>
            </c:multiLvlStrRef>
          </c:cat>
          <c:val>
            <c:numRef>
              <c:f>Sheet1!$B$2:$B$4</c:f>
              <c:numCache>
                <c:formatCode>General</c:formatCode>
                <c:ptCount val="3"/>
                <c:pt idx="0">
                  <c:v>29.4</c:v>
                </c:pt>
                <c:pt idx="1">
                  <c:v>4.5</c:v>
                </c:pt>
                <c:pt idx="2">
                  <c:v>41</c:v>
                </c:pt>
              </c:numCache>
            </c:numRef>
          </c:val>
        </c:ser>
        <c:ser>
          <c:idx val="1"/>
          <c:order val="1"/>
          <c:tx>
            <c:strRef>
              <c:f>Sheet1!$C$1</c:f>
              <c:strCache>
                <c:ptCount val="1"/>
                <c:pt idx="0">
                  <c:v>Low PEEP</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Pulmonary complications</c:v>
                  </c:pt>
                  <c:pt idx="1">
                    <c:v>Desaturation needing intervention</c:v>
                  </c:pt>
                  <c:pt idx="2">
                    <c:v>Intraoperative hypotension</c:v>
                  </c:pt>
                </c:lvl>
              </c:multiLvlStrCache>
            </c:multiLvlStrRef>
          </c:cat>
          <c:val>
            <c:numRef>
              <c:f>Sheet1!$C$2:$C$4</c:f>
              <c:numCache>
                <c:formatCode>General</c:formatCode>
                <c:ptCount val="3"/>
                <c:pt idx="0">
                  <c:v>32.2</c:v>
                </c:pt>
                <c:pt idx="1">
                  <c:v>11.2</c:v>
                </c:pt>
                <c:pt idx="2">
                  <c:v>30.1</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153.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Individualised PEEP</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Postoperative atelectasis (% lung mass)</c:v>
                  </c:pt>
                  <c:pt idx="1">
                    <c:v>Driving pressure (cmH2O)</c:v>
                  </c:pt>
                </c:lvl>
              </c:multiLvlStrCache>
            </c:multiLvlStrRef>
          </c:cat>
          <c:val>
            <c:numRef>
              <c:f>Sheet1!$B$2:$B$3</c:f>
              <c:numCache>
                <c:formatCode>General</c:formatCode>
                <c:ptCount val="2"/>
                <c:pt idx="0">
                  <c:v>6.2</c:v>
                </c:pt>
                <c:pt idx="1">
                  <c:v>8</c:v>
                </c:pt>
              </c:numCache>
            </c:numRef>
          </c:val>
        </c:ser>
        <c:ser>
          <c:idx val="1"/>
          <c:order val="1"/>
          <c:tx>
            <c:strRef>
              <c:f>Sheet1!$C$1</c:f>
              <c:strCache>
                <c:ptCount val="1"/>
                <c:pt idx="0">
                  <c:v>Fixed PEEP 4</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Postoperative atelectasis (% lung mass)</c:v>
                  </c:pt>
                  <c:pt idx="1">
                    <c:v>Driving pressure (cmH2O)</c:v>
                  </c:pt>
                </c:lvl>
              </c:multiLvlStrCache>
            </c:multiLvlStrRef>
          </c:cat>
          <c:val>
            <c:numRef>
              <c:f>Sheet1!$C$2:$C$3</c:f>
              <c:numCache>
                <c:formatCode>General</c:formatCode>
                <c:ptCount val="2"/>
                <c:pt idx="0">
                  <c:v>10.8</c:v>
                </c:pt>
                <c:pt idx="1">
                  <c:v>11.6</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value</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Set an initial tidal volume of 6-8 mL/kg predicted body weight with PEEP 5 cmH2O, then individualise the PEEP. When recruiting, use the lowest effective pressure for the shortest effective time.. 6-8 mL/kg of predicted body weight with PEEP 5 is a starting point, not the final setting - the PEEP gets individualised from there. [Lung-Protective Ventilation for the Surgical Patient: International Expert Panel-Based Consensus Recommendations, British journal of anaesthesia 2019]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dose-response tracked tidal volume, not PEEP. Adding high PEEP on top of an already low tidal volume gave no further reduction in postoperative pulmonary complications.. In that pooled data the tidal volume was doing the work - piling PEEP on top of an already low tidal volume added nothing. [Protective Versus Conventional Ventilation for Surgery: A Systematic Review and Individual Patient Data Meta-Analysis, Anesthesiology 2015]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Major pulmonary and extrapulmonary complications fell from 27.5% to 10.5%, and the need for postoperative ventilation or reintubation fell from 17% to 5%.. Those are large absolute differences, and they were shown after major abdominal surgery - that is the population the numbers describe. [A Trial of Intraoperative Low-Tidal-Volume Ventilation in Abdominal Surgery, The New England journal of medicine 2013]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State it as a possible rather than an established benefit: high PEEP with recruitment manoeuvres may reduce postoperative pulmonary complications, especially in laparoscopic surgery, where the odds ratio was 0.67 (0.50 to 0.87). The finding is hedged as 'may reduce', and laparoscopic surgery is the setting where it is described.. Say 'may reduce' - this is pooled trial data with the clearest signal in laparoscopic surgery, not a settled rule for every case. [High Positive End-Expiratory Pressure (PEEP) With Recruitment Maneuvers Versus Low PEEP During General Anesthesia for Surgery: A Bayesian Individual Patient Data Meta-Analysis of Three Randomized Clinical Trials, Anesthesiology 2025]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chart" Target="/ppt/charts/chart151.xml"/><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chart" Target="/ppt/charts/chart152.xml"/><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chart" Target="/ppt/charts/chart153.xml"/><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CRITICAL CARE</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Intraoperative Lung-Protective Ventilation</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II.A.1.c.1</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Continuous Positive Airway Pressure</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II.A.1.c</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Ventilators</a:t>
            </a:r>
            <a:endParaRPr lang="en-US" sz="1000" dirty="0"/>
          </a:p>
        </p:txBody>
      </p:sp>
      <p:sp>
        <p:nvSpPr>
          <p:cNvPr id="12" name="Text 10"/>
          <p:cNvSpPr/>
          <p:nvPr/>
        </p:nvSpPr>
        <p:spPr>
          <a:xfrm>
            <a:off x="566928" y="4937760"/>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II.C.2.a.1.a</a:t>
            </a:r>
            <a:endParaRPr lang="en-US" sz="1050" dirty="0"/>
          </a:p>
        </p:txBody>
      </p:sp>
      <p:sp>
        <p:nvSpPr>
          <p:cNvPr id="13" name="Text 11"/>
          <p:cNvSpPr/>
          <p:nvPr/>
        </p:nvSpPr>
        <p:spPr>
          <a:xfrm>
            <a:off x="1984248" y="4937760"/>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Measurement of Ventilation/Perfusion</a:t>
            </a:r>
            <a:endParaRPr lang="en-US" sz="1000" dirty="0"/>
          </a:p>
        </p:txBody>
      </p:sp>
      <p:sp>
        <p:nvSpPr>
          <p:cNvPr id="14" name="Text 1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IMPROVE: lung-protective ventilation halved complications</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400 patients at risk after major abdominal surgery.</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single largest effect in this deck — and it comes from tidal volume, not PEEP.</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A Trial of Intraoperative Low-Tidal-Volume Ventilation in Abdominal Surgery, The New England journal of medicine 2013 · PMID 23902482</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BF3E6"/>
          </a:solidFill>
          <a:ln w="12700">
            <a:solidFill>
              <a:srgbClr val="FBF3E6"/>
            </a:solidFill>
            <a:prstDash val="solid"/>
          </a:ln>
        </p:spPr>
      </p:sp>
      <p:sp>
        <p:nvSpPr>
          <p:cNvPr id="6" name="Shape 4"/>
          <p:cNvSpPr/>
          <p:nvPr/>
        </p:nvSpPr>
        <p:spPr>
          <a:xfrm>
            <a:off x="566928" y="1938528"/>
            <a:ext cx="5428336" cy="54864"/>
          </a:xfrm>
          <a:prstGeom prst="rect">
            <a:avLst/>
          </a:prstGeom>
          <a:solidFill>
            <a:srgbClr val="C8892B"/>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BMJ (CLINICAL RESEARCH ED.) 2015</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a 69,265-patient registry, a PEEP of 5 cmH2O and a plateau pressure of 16 cmH2O</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69,265-patient registry, a PEEP of 5 cmH2O and a plateau pressure of 16 cmH2O or less were the settings associated with the lowest risk of…</a:t>
            </a:r>
            <a:endParaRPr lang="en-US" sz="1150" dirty="0"/>
          </a:p>
        </p:txBody>
      </p:sp>
      <p:sp>
        <p:nvSpPr>
          <p:cNvPr id="10" name="Shape 8"/>
          <p:cNvSpPr/>
          <p:nvPr/>
        </p:nvSpPr>
        <p:spPr>
          <a:xfrm>
            <a:off x="6196432" y="1938528"/>
            <a:ext cx="5428336" cy="4206240"/>
          </a:xfrm>
          <a:prstGeom prst="roundRect">
            <a:avLst>
              <a:gd name="adj" fmla="val 1304"/>
            </a:avLst>
          </a:prstGeom>
          <a:solidFill>
            <a:srgbClr val="FBF3E6"/>
          </a:solidFill>
          <a:ln w="12700">
            <a:solidFill>
              <a:srgbClr val="FBF3E6"/>
            </a:solidFill>
            <a:prstDash val="solid"/>
          </a:ln>
        </p:spPr>
      </p:sp>
      <p:sp>
        <p:nvSpPr>
          <p:cNvPr id="11" name="Shape 9"/>
          <p:cNvSpPr/>
          <p:nvPr/>
        </p:nvSpPr>
        <p:spPr>
          <a:xfrm>
            <a:off x="6196432" y="1938528"/>
            <a:ext cx="5428336" cy="54864"/>
          </a:xfrm>
          <a:prstGeom prst="rect">
            <a:avLst/>
          </a:prstGeom>
          <a:solidFill>
            <a:srgbClr val="C8892B"/>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BRITISH JOURNAL OF ANAESTHESIA 2025</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Individualized intraoperative open-lung approach involves recruiting collapsed lung</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Individualized intraoperative open-lung approach involves recruiting collapsed lung areas and personalizing PEEP to potentially reduce postoperative…</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a 69,265-patient registry, a PEEP of 5 cmH2O and a plateau pressure of 16 cmH2O</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BMJ (Clinical research ed.)</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a 69,265-patient registry, a PEEP of 5 cmH2O and a plateau pressure of 16 cmH2O or less were the settings associated with the lowest risk of postoperative respiratory complications.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Intraoperative Protective Mechanical Ventilation and Risk of Postoperative Respiratory Complications: Hospital Based Registry Study, BMJ (Clinical research ed.) 2015 · PMID 26174419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Individualized intraoperative open-lung approach involves recruiting collapsed lung</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Individualized intraoperative open-lung approach involves recruiting collapsed lung areas and personalizing PEEP to potentially reduce postoperative pulmonary complications compared to strategies tolerating lung collapse.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Improving Lung Protective Mechanical Ventilation: The Individualised Intraoperative Open-Lung Approach, British journal of anaesthesia 2025 · PMID 39880492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High PEEP did not reduce complications, and cost blood pressure</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Patient-level meta-analysis of three trials, 3,837 patients.</a:t>
            </a:r>
            <a:endParaRPr lang="en-US" sz="1400" dirty="0"/>
          </a:p>
        </p:txBody>
      </p:sp>
      <p:graphicFrame>
        <p:nvGraphicFramePr>
          <p:cNvPr id="5" name="Chart 0" descr=""/>
          <p:cNvGraphicFramePr/>
          <p:nvPr/>
        </p:nvGraphicFramePr>
        <p:xfrm>
          <a:off x="566928" y="2194560"/>
          <a:ext cx="11057839" cy="30723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54132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5046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High PEEP buys fewer desaturations and pays in hypotension, without changing the outcome that matters.</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One fixed PEEP does not fit</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Individually titrated PEEP by electrical impedance tomography, 40 patients.</a:t>
            </a:r>
            <a:endParaRPr lang="en-US" sz="1400" dirty="0"/>
          </a:p>
        </p:txBody>
      </p:sp>
      <p:graphicFrame>
        <p:nvGraphicFramePr>
          <p:cNvPr id="5" name="Chart 0" descr=""/>
          <p:cNvGraphicFramePr/>
          <p:nvPr/>
        </p:nvGraphicFramePr>
        <p:xfrm>
          <a:off x="566928" y="1938528"/>
          <a:ext cx="11057839" cy="33284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54132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5046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Titrated PEEP ranged from 6 to 16 cmH2O with a median of 12 — a fixed 4 left atelectasis behind.</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EDF4EF"/>
          </a:solidFill>
          <a:ln w="12700">
            <a:solidFill>
              <a:srgbClr val="EDF4EF"/>
            </a:solidFill>
            <a:prstDash val="solid"/>
          </a:ln>
        </p:spPr>
      </p:sp>
      <p:sp>
        <p:nvSpPr>
          <p:cNvPr id="6" name="Shape 4"/>
          <p:cNvSpPr/>
          <p:nvPr/>
        </p:nvSpPr>
        <p:spPr>
          <a:xfrm>
            <a:off x="566928" y="1993392"/>
            <a:ext cx="41148" cy="537667"/>
          </a:xfrm>
          <a:prstGeom prst="rect">
            <a:avLst/>
          </a:prstGeom>
          <a:solidFill>
            <a:srgbClr val="3E7C59"/>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3E7C59"/>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Set the ventilator initially to a tidal volume of 6-8 mL/kg predicted body weight with PEEP 5 cmH2O, then individualise the PEEP; when recruiting, use the lowest effective pressure for the shortest effective time.</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High PEEP with recruitment maneuvers may reduce postoperative pulmonary complications, especially in laparoscopic surgery (OR 0.67 [0.50 to 0.87]).</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dose-response for postoperative pulmonary complications tracks tidal volume, not PEEP: adding high PEEP to an already low tidal volume gave no further reduction.</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Lung-protective ventilation cut major pulmonary and extrapulmonary complications after major abdominal surgery from 27.5% to 10.5%, and the need for postoperative ventilation or reintubation from 17% to 5%.</a:t>
            </a:r>
            <a:endParaRPr lang="en-US" sz="1150" dirty="0"/>
          </a:p>
        </p:txBody>
      </p:sp>
      <p:sp>
        <p:nvSpPr>
          <p:cNvPr id="25" name="Shape 23"/>
          <p:cNvSpPr/>
          <p:nvPr/>
        </p:nvSpPr>
        <p:spPr>
          <a:xfrm>
            <a:off x="566928" y="5040173"/>
            <a:ext cx="11057839" cy="647395"/>
          </a:xfrm>
          <a:prstGeom prst="roundRect">
            <a:avLst>
              <a:gd name="adj" fmla="val 8475"/>
            </a:avLst>
          </a:prstGeom>
          <a:solidFill>
            <a:srgbClr val="FBF3E6"/>
          </a:solidFill>
          <a:ln w="12700">
            <a:solidFill>
              <a:srgbClr val="FBF3E6"/>
            </a:solidFill>
            <a:prstDash val="solid"/>
          </a:ln>
        </p:spPr>
      </p:sp>
      <p:sp>
        <p:nvSpPr>
          <p:cNvPr id="26" name="Shape 24"/>
          <p:cNvSpPr/>
          <p:nvPr/>
        </p:nvSpPr>
        <p:spPr>
          <a:xfrm>
            <a:off x="566928" y="5095037"/>
            <a:ext cx="41148" cy="537667"/>
          </a:xfrm>
          <a:prstGeom prst="rect">
            <a:avLst/>
          </a:prstGeom>
          <a:solidFill>
            <a:srgbClr val="C8892B"/>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a 69,265-patient registry, a PEEP of 5 cmH2O and a plateau pressure of 16 cmH2O or less were the settings associated with the lowest risk of postoperative respiratory complications.</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High PEEP with recruitment maneuvers may reduce postoperative pulmonary</a:t>
            </a:r>
            <a:endParaRPr lang="en-US" sz="1400" dirty="0"/>
          </a:p>
        </p:txBody>
      </p:sp>
      <p:sp>
        <p:nvSpPr>
          <p:cNvPr id="7" name="Text 5"/>
          <p:cNvSpPr/>
          <p:nvPr/>
        </p:nvSpPr>
        <p:spPr>
          <a:xfrm>
            <a:off x="749808"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2025</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Set the ventilator initially to a tidal volume of 6-8 mL/kg predicted body weight</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British journal of anaesthesia 2019</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dose-response for postoperative pulmonary complications tracks tidal volume, not</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2015</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Lung-protective ventilation cut major pulmonary and extrapulmonary complications</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New England journal of medicine 2013</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High PEEP with recruitment maneuvers may reduce postoperative pulmonary</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your plan change if the patient is not optimised?</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physiology behind what we just did?</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Talk me through the trade-off you made there.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make you abandon this plan and do something else?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58-year-old with a BMI of 38 is undergoing laparoscopic sleeve gastrectomy in steep reverse Trendelenburg. Peak pressures are 34 cmH2O after insufflation and the saturation has drifted to 93%.</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State the initial ventilator settings recommended by international expert consensus on lung-protective ventilation for a surgical patient - tidal volume with its weight basis, and PEEP - what should be done with PEEP after that, and the principle to follow when performing a recruitment manoeuvre.</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Set an initial tidal volume of 6-8 mL/kg predicted body weight with PEEP 5 cmH2O, then individualise the PEEP. When recruiting, use the lowest effective pressure for the shortest effective time.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6-8 mL/kg of predicted body weight with PEEP 5 is a starting point, not the final setting - the PEEP gets individualised from there.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Lung-Protective Ventilation for the Surgical Patient: International Expert Panel-Based Consensus Recommendations, British journal of anaesthesia 2019 · PMID 31587835</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an individual patient data meta-analysis of protective versus conventional intraoperative ventilation, which ventilator variable did the dose-response for postoperative pulmonary complications track, and what happened when high PEEP was added to an already low tidal volume?</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dose-response tracked tidal volume, not PEEP. Adding high PEEP on top of an already low tidal volume gave no further reduction in postoperative pulmonary complications.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In that pooled data the tidal volume was doing the work - piling PEEP on top of an already low tidal volume added nothing.</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Protective Versus Conventional Ventilation for Surgery: A Systematic Review and Individual Patient Data Meta-Analysis, Anesthesiology 2015 · PMID 25978326</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a randomised trial of intraoperative low-tidal-volume, lung-protective ventilation during major abdominal surgery, give the effect on major pulmonary and extrapulmonary complications and on the need for postoperative ventilation or reintubation, with the event rates for each.</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Major pulmonary and extrapulmonary complications fell from 27.5% to 10.5%, and the need for postoperative ventilation or reintubation fell from 17% to 5%.</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Those are large absolute differences, and they were shown after major abdominal surgery - that is the population the numbers describe.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A Trial of Intraoperative Low-Tidal-Volume Ventilation in Abdominal Surgery, The New England journal of medicine 2013 · PMID 23902482</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Bayesian individual patient data meta-analysis of three randomised trials compared high PEEP with recruitment manoeuvres against low PEEP, reporting an odds ratio of 0.67 (0.50 to 0.87) for postoperative pulmonary complications in laparoscopic surgery. Say how strongly you should state this finding to a resident, and for which surgical setting.</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State it as a possible rather than an established benefit: high PEEP with recruitment manoeuvres may reduce postoperative pulmonary complications, especially in laparoscopic surgery, where the odds ratio was 0.67 (0.50 to 0.87). The finding is hedged as 'may reduce', and laparoscopic surgery is the setting where it is described.</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Say 'may reduce' - this is pooled trial data with the clearest signal in laparoscopic surgery, not a settled rule for every case.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High Positive End-Expiratory Pressure (PEEP) With Recruitment Maneuvers Versus Low PEEP During General Anesthesia for Surgery: A Bayesian Individual Patient Data Meta-Analysis of Three Randomized Clinical Trials, Anesthesiology 2025 · PMID 39042027</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9"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High Positive End-Expiratory Pressure (PEEP) With Recruitment Maneuvers Versus Low PEEP During General Anesthesia for Surgery: A Bayesian Individual Patient Data Meta-Analysis of Three Randomized Clinical Trials, Anesthesiology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39042027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Lung-Protective Ventilation for the Surgical Patient: International Expert Panel-Based Consensus Recommendations, British journal of anaesthesia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31587835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Protective Versus Conventional Ventilation for Surgery: A Systematic Review and Individual Patient Data Meta-Analysis, Anesthesiology 2015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25978326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 Trial of Intraoperative Low-Tidal-Volume Ventilation in Abdominal Surgery, The New England journal of medicine 2013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23902482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Intraoperative Protective Mechanical Ventilation and Risk of Postoperative Respiratory Complications: Hospital Based Registry Study, BMJ (Clinical research ed.) 2015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26174419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Improving Lung Protective Mechanical Ventilation: The Individualised Intraoperative Open-Lung Approach, British journal of anaesthesia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39880492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High PEEP with recruitment maneuvers may reduce postoperative pulmonary</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High PEEP with recruitment maneuvers may reduce postoperative pulmonary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Guideline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2019</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Set the ventilator initially to a tidal volume of 6-8 mL/kg predicted body weight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dose-response for postoperative pulmonary complications tracks tidal volume, not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New England journal of medicin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Lung-protective ventilation cut major pulmonary and extrapulmonary complications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BMJ (Clinical research ed.)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a 69,265-patient registry, a PEEP of 5 cmH2O and a plateau pressure of 16 cmH2O</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Individualized intraoperative open-lung approach involves recruiting collapsed lung</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 findings, each on the slide that follows.</a:t>
            </a:r>
            <a:endParaRPr lang="en-US" sz="1400" dirty="0"/>
          </a:p>
        </p:txBody>
      </p:sp>
      <p:sp>
        <p:nvSpPr>
          <p:cNvPr id="5" name="Shape 3"/>
          <p:cNvSpPr/>
          <p:nvPr/>
        </p:nvSpPr>
        <p:spPr>
          <a:xfrm>
            <a:off x="566928" y="1938528"/>
            <a:ext cx="3551834" cy="4206240"/>
          </a:xfrm>
          <a:prstGeom prst="roundRect">
            <a:avLst>
              <a:gd name="adj" fmla="val 1545"/>
            </a:avLst>
          </a:prstGeom>
          <a:solidFill>
            <a:srgbClr val="F4F6F8"/>
          </a:solidFill>
          <a:ln w="12700">
            <a:solidFill>
              <a:srgbClr val="F4F6F8"/>
            </a:solidFill>
            <a:prstDash val="solid"/>
          </a:ln>
        </p:spPr>
      </p:sp>
      <p:sp>
        <p:nvSpPr>
          <p:cNvPr id="6" name="Shape 4"/>
          <p:cNvSpPr/>
          <p:nvPr/>
        </p:nvSpPr>
        <p:spPr>
          <a:xfrm>
            <a:off x="566928" y="1938528"/>
            <a:ext cx="3551834" cy="54864"/>
          </a:xfrm>
          <a:prstGeom prst="rect">
            <a:avLst/>
          </a:prstGeom>
          <a:solidFill>
            <a:srgbClr val="1C7293"/>
          </a:solidFill>
          <a:ln w="12700">
            <a:solidFill>
              <a:srgbClr val="333333"/>
            </a:solidFill>
            <a:prstDash val="solid"/>
          </a:ln>
        </p:spPr>
      </p:sp>
      <p:sp>
        <p:nvSpPr>
          <p:cNvPr id="7" name="Text 5"/>
          <p:cNvSpPr/>
          <p:nvPr/>
        </p:nvSpPr>
        <p:spPr>
          <a:xfrm>
            <a:off x="749808"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ANESTHESIOLOGY 2025</a:t>
            </a:r>
            <a:endParaRPr lang="en-US" sz="900" dirty="0"/>
          </a:p>
        </p:txBody>
      </p:sp>
      <p:sp>
        <p:nvSpPr>
          <p:cNvPr id="8" name="Text 6"/>
          <p:cNvSpPr/>
          <p:nvPr/>
        </p:nvSpPr>
        <p:spPr>
          <a:xfrm>
            <a:off x="749808"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High PEEP with recruitment maneuvers may reduce postoperative pulmonary</a:t>
            </a:r>
            <a:endParaRPr lang="en-US" sz="1400" dirty="0"/>
          </a:p>
        </p:txBody>
      </p:sp>
      <p:sp>
        <p:nvSpPr>
          <p:cNvPr id="9" name="Text 7"/>
          <p:cNvSpPr/>
          <p:nvPr/>
        </p:nvSpPr>
        <p:spPr>
          <a:xfrm>
            <a:off x="749808"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High PEEP with recruitment maneuvers may reduce postoperative pulmonary complications, especially in laparoscopic surgery (OR 0.67 [0.50 to 0.87]).</a:t>
            </a:r>
            <a:endParaRPr lang="en-US" sz="1150" dirty="0"/>
          </a:p>
        </p:txBody>
      </p:sp>
      <p:sp>
        <p:nvSpPr>
          <p:cNvPr id="10" name="Shape 8"/>
          <p:cNvSpPr/>
          <p:nvPr/>
        </p:nvSpPr>
        <p:spPr>
          <a:xfrm>
            <a:off x="4319930" y="1938528"/>
            <a:ext cx="3551834" cy="4206240"/>
          </a:xfrm>
          <a:prstGeom prst="roundRect">
            <a:avLst>
              <a:gd name="adj" fmla="val 1545"/>
            </a:avLst>
          </a:prstGeom>
          <a:solidFill>
            <a:srgbClr val="EDF4EF"/>
          </a:solidFill>
          <a:ln w="12700">
            <a:solidFill>
              <a:srgbClr val="EDF4EF"/>
            </a:solidFill>
            <a:prstDash val="solid"/>
          </a:ln>
        </p:spPr>
      </p:sp>
      <p:sp>
        <p:nvSpPr>
          <p:cNvPr id="11" name="Shape 9"/>
          <p:cNvSpPr/>
          <p:nvPr/>
        </p:nvSpPr>
        <p:spPr>
          <a:xfrm>
            <a:off x="4319930" y="1938528"/>
            <a:ext cx="3551834" cy="54864"/>
          </a:xfrm>
          <a:prstGeom prst="rect">
            <a:avLst/>
          </a:prstGeom>
          <a:solidFill>
            <a:srgbClr val="3E7C59"/>
          </a:solidFill>
          <a:ln w="12700">
            <a:solidFill>
              <a:srgbClr val="333333"/>
            </a:solidFill>
            <a:prstDash val="solid"/>
          </a:ln>
        </p:spPr>
      </p:sp>
      <p:sp>
        <p:nvSpPr>
          <p:cNvPr id="12" name="Text 10"/>
          <p:cNvSpPr/>
          <p:nvPr/>
        </p:nvSpPr>
        <p:spPr>
          <a:xfrm>
            <a:off x="4502810" y="2157984"/>
            <a:ext cx="3186074" cy="139446"/>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BRITISH JOURNAL OF ANAESTHESIA 2019</a:t>
            </a:r>
            <a:endParaRPr lang="en-US" sz="900" dirty="0"/>
          </a:p>
        </p:txBody>
      </p:sp>
      <p:sp>
        <p:nvSpPr>
          <p:cNvPr id="13" name="Text 11"/>
          <p:cNvSpPr/>
          <p:nvPr/>
        </p:nvSpPr>
        <p:spPr>
          <a:xfrm>
            <a:off x="4502810"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Set the ventilator initially to a tidal volume of 6-8 mL/kg predicted body weight</a:t>
            </a:r>
            <a:endParaRPr lang="en-US" sz="1400" dirty="0"/>
          </a:p>
        </p:txBody>
      </p:sp>
      <p:sp>
        <p:nvSpPr>
          <p:cNvPr id="14" name="Text 12"/>
          <p:cNvSpPr/>
          <p:nvPr/>
        </p:nvSpPr>
        <p:spPr>
          <a:xfrm>
            <a:off x="4502810"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Set the ventilator initially to a tidal volume of 6-8 mL/kg predicted body weight with PEEP 5 cmH2O, then individualise the PEEP; when recruiting,…</a:t>
            </a:r>
            <a:endParaRPr lang="en-US" sz="1150" dirty="0"/>
          </a:p>
        </p:txBody>
      </p:sp>
      <p:sp>
        <p:nvSpPr>
          <p:cNvPr id="15" name="Shape 13"/>
          <p:cNvSpPr/>
          <p:nvPr/>
        </p:nvSpPr>
        <p:spPr>
          <a:xfrm>
            <a:off x="8072933" y="1938528"/>
            <a:ext cx="3551834" cy="4206240"/>
          </a:xfrm>
          <a:prstGeom prst="roundRect">
            <a:avLst>
              <a:gd name="adj" fmla="val 1545"/>
            </a:avLst>
          </a:prstGeom>
          <a:solidFill>
            <a:srgbClr val="F4F6F8"/>
          </a:solidFill>
          <a:ln w="12700">
            <a:solidFill>
              <a:srgbClr val="F4F6F8"/>
            </a:solidFill>
            <a:prstDash val="solid"/>
          </a:ln>
        </p:spPr>
      </p:sp>
      <p:sp>
        <p:nvSpPr>
          <p:cNvPr id="16" name="Shape 14"/>
          <p:cNvSpPr/>
          <p:nvPr/>
        </p:nvSpPr>
        <p:spPr>
          <a:xfrm>
            <a:off x="8072933" y="1938528"/>
            <a:ext cx="3551834" cy="54864"/>
          </a:xfrm>
          <a:prstGeom prst="rect">
            <a:avLst/>
          </a:prstGeom>
          <a:solidFill>
            <a:srgbClr val="1C7293"/>
          </a:solidFill>
          <a:ln w="12700">
            <a:solidFill>
              <a:srgbClr val="333333"/>
            </a:solidFill>
            <a:prstDash val="solid"/>
          </a:ln>
        </p:spPr>
      </p:sp>
      <p:sp>
        <p:nvSpPr>
          <p:cNvPr id="17" name="Text 15"/>
          <p:cNvSpPr/>
          <p:nvPr/>
        </p:nvSpPr>
        <p:spPr>
          <a:xfrm>
            <a:off x="8255813"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ANESTHESIOLOGY 2015</a:t>
            </a:r>
            <a:endParaRPr lang="en-US" sz="900" dirty="0"/>
          </a:p>
        </p:txBody>
      </p:sp>
      <p:sp>
        <p:nvSpPr>
          <p:cNvPr id="18" name="Text 16"/>
          <p:cNvSpPr/>
          <p:nvPr/>
        </p:nvSpPr>
        <p:spPr>
          <a:xfrm>
            <a:off x="8255813"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dose-response for postoperative pulmonary complications tracks tidal volume, not</a:t>
            </a:r>
            <a:endParaRPr lang="en-US" sz="1400" dirty="0"/>
          </a:p>
        </p:txBody>
      </p:sp>
      <p:sp>
        <p:nvSpPr>
          <p:cNvPr id="19" name="Text 17"/>
          <p:cNvSpPr/>
          <p:nvPr/>
        </p:nvSpPr>
        <p:spPr>
          <a:xfrm>
            <a:off x="8255813"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dose-response for postoperative pulmonary complications tracks tidal volume, not PEEP: adding high PEEP to an already low tidal volume gave no…</a:t>
            </a:r>
            <a:endParaRPr lang="en-US" sz="1150" dirty="0"/>
          </a:p>
        </p:txBody>
      </p:sp>
      <p:sp>
        <p:nvSpPr>
          <p:cNvPr id="20" name="Text 1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High PEEP with recruitment maneuvers may reduce postoperative pulmonary</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High PEEP with recruitment maneuvers may reduce postoperative pulmonary complications, especially in laparoscopic surgery (OR 0.67 [0.50 to 0.87]).</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High Positive End-Expiratory Pressure (PEEP) With Recruitment Maneuvers Versus Low PEEP During General Anesthesia for Surgery: A Bayesian Individual Patient Data Meta-Analysis of Three Randomized Clinical Trials, Anesthesiology 2025 · PMID 39042027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Set the ventilator initially to a tidal volume of 6-8 mL/kg predicted body weight</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Guideline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Set the ventilator initially to a tidal volume of 6-8 mL/kg predicted body weight with PEEP 5 cmH2O, then individualise the PEEP; when recruiting, use the lowest effective pressure for the shortest effective time.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Lung-Protective Ventilation for the Surgical Patient: International Expert Panel-Based Consensus Recommendations, British journal of anaesthesia 2019 · PMID 31587835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The dose-response for postoperative pulmonary complications tracks tidal volume, not</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dose-response for postoperative pulmonary complications tracks tidal volume, not PEEP: adding high PEEP to an already low tidal volume gave no further reduction.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Protective Versus Conventional Ventilation for Surgery: A Systematic Review and Individual Patient Data Meta-Analysis, Anesthesiology 2015 · PMID 25978326</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Lung-protective ventilation cut major pulmonary and extrapulmonary complications</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The New England journal of medicin</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Lung-protective ventilation cut major pulmonary and extrapulmonary complications after major abdominal surgery from 27.5% to 10.5%, and the need for postoperative ventilation or reintubation from 17% to 5%.</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 Trial of Intraoperative Low-Tidal-Volume Ventilation in Abdominal Surgery, The New England journal of medicine 2013 · PMID 23902482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29</Slides>
  <Notes>29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Intraoperative Lung-Protective Ventilation</dc:title>
  <dc:subject>Intraoperative teaching</dc:subject>
  <dc:creator>Intraop Teaching Companion</dc:creator>
  <cp:lastModifiedBy>Intraop Teaching Companion</cp:lastModifiedBy>
  <cp:revision>1</cp:revision>
  <dcterms:created xsi:type="dcterms:W3CDTF">2026-07-29T06:04:10Z</dcterms:created>
  <dcterms:modified xsi:type="dcterms:W3CDTF">2026-07-29T06:04:10Z</dcterms:modified>
</cp:coreProperties>
</file>