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charts/chart98.xml" ContentType="application/vnd.openxmlformats-officedocument.drawingml.chart+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charts/chart99.xml" ContentType="application/vnd.openxmlformats-officedocument.drawingml.chart+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charts/chart100.xml" ContentType="application/vnd.openxmlformats-officedocument.drawingml.chart+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notesMasterIdLst>
    <p:notesMasterId r:id="rId3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presProps" Target="presProps.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s>
</file>

<file path=ppt/charts/_rels/chart100.xml.rels><?xml version="1.0" encoding="UTF-8" standalone="yes"?><Relationships xmlns="http://schemas.openxmlformats.org/package/2006/relationships"><Relationship Id="rId1" Type="http://schemas.openxmlformats.org/officeDocument/2006/relationships/package" Target="../embeddings/Microsoft_Excel_Worksheet100.xlsx"/></Relationships>
</file>

<file path=ppt/charts/_rels/chart98.xml.rels><?xml version="1.0" encoding="UTF-8" standalone="yes"?><Relationships xmlns="http://schemas.openxmlformats.org/package/2006/relationships"><Relationship Id="rId1" Type="http://schemas.openxmlformats.org/officeDocument/2006/relationships/package" Target="../embeddings/Microsoft_Excel_Worksheet98.xlsx"/></Relationships>
</file>

<file path=ppt/charts/_rels/chart99.xml.rels><?xml version="1.0" encoding="UTF-8" standalone="yes"?><Relationships xmlns="http://schemas.openxmlformats.org/package/2006/relationships"><Relationship Id="rId1" Type="http://schemas.openxmlformats.org/officeDocument/2006/relationships/package" Target="../embeddings/Microsoft_Excel_Worksheet99.xlsx"/></Relationships>
</file>

<file path=ppt/charts/chart100.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Oxytocin 3 IU</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Sheet1!$A$2:$A$2</c:f>
              <c:multiLvlStrCache>
                <c:ptCount val="1"/>
                <c:lvl>
                  <c:pt idx="0">
                    <c:v>Vomiting</c:v>
                  </c:pt>
                </c:lvl>
              </c:multiLvlStrCache>
            </c:multiLvlStrRef>
          </c:cat>
          <c:val>
            <c:numRef>
              <c:f>Sheet1!$B$2:$B$2</c:f>
              <c:numCache>
                <c:formatCode>General</c:formatCode>
                <c:ptCount val="1"/>
                <c:pt idx="0">
                  <c:v>6</c:v>
                </c:pt>
              </c:numCache>
            </c:numRef>
          </c:val>
        </c:ser>
        <c:ser>
          <c:idx val="1"/>
          <c:order val="1"/>
          <c:tx>
            <c:strRef>
              <c:f>Sheet1!$C$1</c:f>
              <c:strCache>
                <c:ptCount val="1"/>
                <c:pt idx="0">
                  <c:v>Oxytocin 5 IU</c:v>
                </c:pt>
              </c:strCache>
            </c:strRef>
          </c:tx>
          <c:spPr>
            <a:solidFill>
              <a:srgbClr val="12233F"/>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Sheet1!$A$2:$A$2</c:f>
              <c:multiLvlStrCache>
                <c:ptCount val="1"/>
                <c:lvl>
                  <c:pt idx="0">
                    <c:v>Vomiting</c:v>
                  </c:pt>
                </c:lvl>
              </c:multiLvlStrCache>
            </c:multiLvlStrRef>
          </c:cat>
          <c:val>
            <c:numRef>
              <c:f>Sheet1!$C$2:$C$2</c:f>
              <c:numCache>
                <c:formatCode>General</c:formatCode>
                <c:ptCount val="1"/>
                <c:pt idx="0">
                  <c:v>24</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of patients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legend>
      <c:legendPos val="b"/>
      <c:overlay val="0"/>
      <c:txPr>
        <a:bodyPr/>
        <a:lstStyle/>
        <a:p>
          <a:pPr>
            <a:defRPr sz="1100">
              <a:latin typeface="Calibri"/>
              <a:cs typeface="Calibri"/>
            </a:defRPr>
          </a:pPr>
          <a:endParaRPr lang="en-US"/>
        </a:p>
      </c:txPr>
    </c:legend>
    <c:plotVisOnly val="1"/>
    <c:dispBlanksAs val="span"/>
  </c:chart>
  <c:spPr>
    <a:noFill/>
    <a:ln>
      <a:noFill/>
    </a:ln>
    <a:effectLst/>
  </c:spPr>
  <c:externalData r:id="rId1">
    <c:autoUpdate val="0"/>
  </c:externalData>
</c:chartSpace>
</file>

<file path=ppt/charts/chart98.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Mean difference (mL)</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Sheet1!$A$2:$A$2</c:f>
              <c:multiLvlStrCache>
                <c:ptCount val="1"/>
                <c:lvl>
                  <c:pt idx="0">
                    <c:v>Extra blood loss with bolus-only regimens</c:v>
                  </c:pt>
                </c:lvl>
              </c:multiLvlStrCache>
            </c:multiLvlStrRef>
          </c:cat>
          <c:val>
            <c:numRef>
              <c:f>Sheet1!$B$2:$B$2</c:f>
              <c:numCache>
                <c:formatCode>General</c:formatCode>
                <c:ptCount val="1"/>
                <c:pt idx="0">
                  <c:v>52</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mL blood loss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chart>
  <c:spPr>
    <a:noFill/>
    <a:ln>
      <a:noFill/>
    </a:ln>
    <a:effectLst/>
  </c:spPr>
  <c:externalData r:id="rId1">
    <c:autoUpdate val="0"/>
  </c:externalData>
</c:chartSpace>
</file>

<file path=ppt/charts/chart99.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Oxytocin (IU)</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Sheet1!$A$2:$A$4</c:f>
              <c:multiLvlStrCache>
                <c:ptCount val="3"/>
                <c:lvl>
                  <c:pt idx="0">
                    <c:v>ED90 for adequate tone</c:v>
                  </c:pt>
                  <c:pt idx="1">
                    <c:v>Dose giving 100% response</c:v>
                  </c:pt>
                  <c:pt idx="2">
                    <c:v>Historically used bolus</c:v>
                  </c:pt>
                </c:lvl>
              </c:multiLvlStrCache>
            </c:multiLvlStrRef>
          </c:cat>
          <c:val>
            <c:numRef>
              <c:f>Sheet1!$B$2:$B$4</c:f>
              <c:numCache>
                <c:formatCode>General</c:formatCode>
                <c:ptCount val="3"/>
                <c:pt idx="0">
                  <c:v>0.35</c:v>
                </c:pt>
                <c:pt idx="1">
                  <c:v>1</c:v>
                </c:pt>
                <c:pt idx="2">
                  <c:v>5</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international units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The ED90 was 0.35 IU — a fraction of the 5 IU historically given — with 100% response by 1.0 IU.. The ED90 in a non-labouring elective caesarean is 0.35 IU, which is why the historical 5 IU was always more than the uterus needed. [Oxytocin Requirements at Elective Cesarean Delivery: A Dose-Finding Study, Obstetrics and gynecology 2004]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Prior exposure to oxytocin desensitises the uterine oxytocin receptor, so a woman already on an oxytocin infusion in labour will need different dosing than an elective case.. The receptor she has been bathing in oxytocin all day is desensitised, so her dosing is a different problem from the elective case. [Oxytocin for Labour and Caesarean Delivery: Implications for the Anaesthesiologist, Current opinion in anaesthesiology 2011]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It recommends a small initial bolus of oxytocin followed by a titrated infusion. The two reasons are that standard recommended doses are higher than required, and that they risk acute cardiovascular effects.. Small bolus then titrate — the standard recommended doses are more than you need and carry acute cardiovascular risk for no added benefit. [International Consensus Statement on the Use of Uterotonic Agents During Caesarean Section, Anaesthesia 2019]</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Across 46 trials, carbetocin probably reduced the need for additional uterotonics by 185 per 1000 cases versus oxytocin, and oxytocin worked best when started as a bolus. The effect is stated as 'probably', which is graded certainty short of certain, and it applies to the single outcome of needing additional uterotonics — not to blood loss, transfusion, or any other endpoint.. Carbetocin probably spares 185 additional-uterotonic doses per 1000 cases versus oxytocin — 'probably', and only for that one outcome. [Preventing Postpartum Hemorrhage After Cesarean Delivery: A Network Meta-Analysis of Available Pharmacologic Agents, American journal of obstetrics and gynecology 2022]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chart" Target="/ppt/charts/chart99.xml"/><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chart" Target="/ppt/charts/chart100.xml"/><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chart" Target="/ppt/charts/chart98.xml"/><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INTRAOPERATIVE TEACHING</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Oxytocin Dosing and Uterotonic Escalation</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CA-2</a:t>
            </a:r>
            <a:endParaRPr lang="en-US" sz="1500" dirty="0"/>
          </a:p>
        </p:txBody>
      </p:sp>
      <p:sp>
        <p:nvSpPr>
          <p:cNvPr id="7" name="Text 5"/>
          <p:cNvSpPr/>
          <p:nvPr/>
        </p:nvSpPr>
        <p:spPr>
          <a:xfrm>
            <a:off x="566928" y="4041648"/>
            <a:ext cx="7680960" cy="219456"/>
          </a:xfrm>
          <a:prstGeom prst="rect">
            <a:avLst/>
          </a:prstGeom>
          <a:noFill/>
          <a:ln/>
        </p:spPr>
        <p:txBody>
          <a:bodyPr wrap="square" rtlCol="0" anchor="ctr"/>
          <a:lstStyle/>
          <a:p>
            <a:pPr indent="0" marL="0">
              <a:buNone/>
            </a:pPr>
            <a:r>
              <a:rPr lang="en-US" sz="900" b="1" spc="220" kern="0" dirty="0">
                <a:solidFill>
                  <a:srgbClr val="8FA9C9"/>
                </a:solidFill>
                <a:latin typeface="Calibri" pitchFamily="34" charset="0"/>
                <a:ea typeface="Calibri" pitchFamily="34" charset="-122"/>
                <a:cs typeface="Calibri" pitchFamily="34" charset="-120"/>
              </a:rPr>
              <a:t>ABA CONTENT OUTLINE</a:t>
            </a:r>
            <a:endParaRPr lang="en-US" sz="900" dirty="0"/>
          </a:p>
        </p:txBody>
      </p:sp>
      <p:sp>
        <p:nvSpPr>
          <p:cNvPr id="8" name="Text 6"/>
          <p:cNvSpPr/>
          <p:nvPr/>
        </p:nvSpPr>
        <p:spPr>
          <a:xfrm>
            <a:off x="566928" y="4315968"/>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II.D.3.g</a:t>
            </a:r>
            <a:endParaRPr lang="en-US" sz="1050" dirty="0"/>
          </a:p>
        </p:txBody>
      </p:sp>
      <p:sp>
        <p:nvSpPr>
          <p:cNvPr id="9" name="Text 7"/>
          <p:cNvSpPr/>
          <p:nvPr/>
        </p:nvSpPr>
        <p:spPr>
          <a:xfrm>
            <a:off x="1984248" y="4315968"/>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Cesarean Delivery Anesthesia</a:t>
            </a:r>
            <a:endParaRPr lang="en-US" sz="1000" dirty="0"/>
          </a:p>
        </p:txBody>
      </p:sp>
      <p:sp>
        <p:nvSpPr>
          <p:cNvPr id="10" name="Text 8"/>
          <p:cNvSpPr/>
          <p:nvPr/>
        </p:nvSpPr>
        <p:spPr>
          <a:xfrm>
            <a:off x="566928" y="4626864"/>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II.D.3.g.4.a</a:t>
            </a:r>
            <a:endParaRPr lang="en-US" sz="1050" dirty="0"/>
          </a:p>
        </p:txBody>
      </p:sp>
      <p:sp>
        <p:nvSpPr>
          <p:cNvPr id="11" name="Text 9"/>
          <p:cNvSpPr/>
          <p:nvPr/>
        </p:nvSpPr>
        <p:spPr>
          <a:xfrm>
            <a:off x="1984248" y="4626864"/>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Enhanced Recovery After Cesarean</a:t>
            </a:r>
            <a:endParaRPr lang="en-US" sz="1000" dirty="0"/>
          </a:p>
        </p:txBody>
      </p:sp>
      <p:sp>
        <p:nvSpPr>
          <p:cNvPr id="12" name="Text 10"/>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The ED90 for adequate uterine contraction at elective caesarean in non-labouring</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Obstetrics and gynecology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The ED90 for adequate uterine contraction at elective caesarean in non-labouring women was 0.35 IU — a fraction of the 5 IU historically given — with 100% response by 1.0 IU.</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Oxytocin Requirements at Elective Cesarean Delivery: A Dose-Finding Study, Obstetrics and gynecology 2004 · PMID 15516392</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The effective dose is a fraction of what is traditionally given</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40 women, elective caesarean, dose-finding study.</a:t>
            </a:r>
            <a:endParaRPr lang="en-US" sz="1400" dirty="0"/>
          </a:p>
        </p:txBody>
      </p:sp>
      <p:graphicFrame>
        <p:nvGraphicFramePr>
          <p:cNvPr id="5" name="Chart 0" descr=""/>
          <p:cNvGraphicFramePr/>
          <p:nvPr/>
        </p:nvGraphicFramePr>
        <p:xfrm>
          <a:off x="566928" y="2194560"/>
          <a:ext cx="11057839" cy="2615184"/>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0.35 IU produced adequate uterine contraction in 90% — the traditional 5 IU bolus is an order of magnitude above it.</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Oxytocin Requirements at Elective Cesarean Delivery: A Dose-Finding Study, Obstetrics and gynecology 2004 · PMID 15516392</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BF3E6"/>
          </a:solidFill>
          <a:ln w="12700">
            <a:solidFill>
              <a:srgbClr val="FBF3E6"/>
            </a:solidFill>
            <a:prstDash val="solid"/>
          </a:ln>
        </p:spPr>
      </p:sp>
      <p:sp>
        <p:nvSpPr>
          <p:cNvPr id="6" name="Shape 4"/>
          <p:cNvSpPr/>
          <p:nvPr/>
        </p:nvSpPr>
        <p:spPr>
          <a:xfrm>
            <a:off x="566928" y="1938528"/>
            <a:ext cx="5428336" cy="54864"/>
          </a:xfrm>
          <a:prstGeom prst="rect">
            <a:avLst/>
          </a:prstGeom>
          <a:solidFill>
            <a:srgbClr val="C8892B"/>
          </a:solidFill>
          <a:ln w="12700">
            <a:solidFill>
              <a:srgbClr val="333333"/>
            </a:solidFill>
            <a:prstDash val="solid"/>
          </a:ln>
        </p:spPr>
      </p:sp>
      <p:sp>
        <p:nvSpPr>
          <p:cNvPr id="7" name="Text 5"/>
          <p:cNvSpPr/>
          <p:nvPr/>
        </p:nvSpPr>
        <p:spPr>
          <a:xfrm>
            <a:off x="749808" y="215798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 3 IU slow bolus was noninferior to the standard 5 IU for 24-hour blood loss at</a:t>
            </a:r>
            <a:endParaRPr lang="en-US" sz="1400" dirty="0"/>
          </a:p>
        </p:txBody>
      </p:sp>
      <p:sp>
        <p:nvSpPr>
          <p:cNvPr id="8" name="Text 6"/>
          <p:cNvSpPr/>
          <p:nvPr/>
        </p:nvSpPr>
        <p:spPr>
          <a:xfrm>
            <a:off x="749808" y="2646680"/>
            <a:ext cx="5062576" cy="327863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 3 IU slow bolus was noninferior to the standard 5 IU for 24-hour blood loss at elective caesarean</a:t>
            </a:r>
            <a:endParaRPr lang="en-US" sz="1150" dirty="0"/>
          </a:p>
        </p:txBody>
      </p:sp>
      <p:sp>
        <p:nvSpPr>
          <p:cNvPr id="9" name="Shape 7"/>
          <p:cNvSpPr/>
          <p:nvPr/>
        </p:nvSpPr>
        <p:spPr>
          <a:xfrm>
            <a:off x="6196432" y="1938528"/>
            <a:ext cx="5428336" cy="4206240"/>
          </a:xfrm>
          <a:prstGeom prst="roundRect">
            <a:avLst>
              <a:gd name="adj" fmla="val 1304"/>
            </a:avLst>
          </a:prstGeom>
          <a:solidFill>
            <a:srgbClr val="FBF3E6"/>
          </a:solidFill>
          <a:ln w="12700">
            <a:solidFill>
              <a:srgbClr val="FBF3E6"/>
            </a:solidFill>
            <a:prstDash val="solid"/>
          </a:ln>
        </p:spPr>
      </p:sp>
      <p:sp>
        <p:nvSpPr>
          <p:cNvPr id="10" name="Shape 8"/>
          <p:cNvSpPr/>
          <p:nvPr/>
        </p:nvSpPr>
        <p:spPr>
          <a:xfrm>
            <a:off x="6196432" y="1938528"/>
            <a:ext cx="5428336" cy="54864"/>
          </a:xfrm>
          <a:prstGeom prst="rect">
            <a:avLst/>
          </a:prstGeom>
          <a:solidFill>
            <a:srgbClr val="C8892B"/>
          </a:solidFill>
          <a:ln w="12700">
            <a:solidFill>
              <a:srgbClr val="333333"/>
            </a:solidFill>
            <a:prstDash val="solid"/>
          </a:ln>
        </p:spPr>
      </p:sp>
      <p:sp>
        <p:nvSpPr>
          <p:cNvPr id="11" name="Text 9"/>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CURRENT OPINION IN ANAESTHESIOLOGY 2011</a:t>
            </a:r>
            <a:endParaRPr lang="en-US" sz="900" dirty="0"/>
          </a:p>
        </p:txBody>
      </p:sp>
      <p:sp>
        <p:nvSpPr>
          <p:cNvPr id="12" name="Text 10"/>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Prior exposure to oxytocin desensitises the uterine oxytocin receptor</a:t>
            </a:r>
            <a:endParaRPr lang="en-US" sz="1400" dirty="0"/>
          </a:p>
        </p:txBody>
      </p:sp>
      <p:sp>
        <p:nvSpPr>
          <p:cNvPr id="13" name="Text 11"/>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Prior exposure to oxytocin desensitises the uterine oxytocin receptor, so a woman already on an oxytocin infusion in labour will need different…</a:t>
            </a:r>
            <a:endParaRPr lang="en-US" sz="1150" dirty="0"/>
          </a:p>
        </p:txBody>
      </p:sp>
      <p:sp>
        <p:nvSpPr>
          <p:cNvPr id="14" name="Text 1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A 3 IU slow bolus was noninferior to the standard 5 IU for 24-hour blood loss at</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Cohort · Journal of physiology and pharmaco</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A 3 IU slow bolus was noninferior to the standard 5 IU for 24-hour blood loss at elective caesarean, and produced less vomiting (6% versus 24%).</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An Observational Cohort Study of 3 Units Versus 5 Units Slow Intravenous Bolus Oxytocin in Women Undergoing Elective Caesarean Delivery, Journal of physiology and pharmacology : an official journal of the Polish Physiological Society 2017 · PMID 29151071</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3 IU was noninferior to 5 IU, with less vomiting</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73 women, elective caesarean under spinal.</a:t>
            </a:r>
            <a:endParaRPr lang="en-US" sz="1400" dirty="0"/>
          </a:p>
        </p:txBody>
      </p:sp>
      <p:graphicFrame>
        <p:nvGraphicFramePr>
          <p:cNvPr id="5" name="Chart 0" descr=""/>
          <p:cNvGraphicFramePr/>
          <p:nvPr/>
        </p:nvGraphicFramePr>
        <p:xfrm>
          <a:off x="566928" y="1938528"/>
          <a:ext cx="11057839" cy="2871216"/>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Same blood loss, a quarter of the vomiting.</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An Observational Cohort Study of 3 Units Versus 5 Units Slow Intravenous Bolus Oxytocin in Women Undergoing Elective Caesarean Delivery, Journal of physiology and pharmacology : an official journal of the Polish Physiological Society 2017 · PMID 29151071</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Prior exposure to oxytocin desensitises the uterine oxytocin receptor</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Review · Current opinion in anaesthesiology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Prior exposure to oxytocin desensitises the uterine oxytocin receptor, so a woman already on an oxytocin infusion in labour will need different dosing than an elective case.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Oxytocin for Labour and Caesarean Delivery: Implications for the Anaesthesiologist, Current opinion in anaesthesiology 2011 · PMID 21415725</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647395"/>
          </a:xfrm>
          <a:prstGeom prst="roundRect">
            <a:avLst>
              <a:gd name="adj" fmla="val 8475"/>
            </a:avLst>
          </a:prstGeom>
          <a:solidFill>
            <a:srgbClr val="EDF4EF"/>
          </a:solidFill>
          <a:ln w="12700">
            <a:solidFill>
              <a:srgbClr val="EDF4EF"/>
            </a:solidFill>
            <a:prstDash val="solid"/>
          </a:ln>
        </p:spPr>
      </p:sp>
      <p:sp>
        <p:nvSpPr>
          <p:cNvPr id="6" name="Shape 4"/>
          <p:cNvSpPr/>
          <p:nvPr/>
        </p:nvSpPr>
        <p:spPr>
          <a:xfrm>
            <a:off x="566928" y="1993392"/>
            <a:ext cx="41148" cy="537667"/>
          </a:xfrm>
          <a:prstGeom prst="rect">
            <a:avLst/>
          </a:prstGeom>
          <a:solidFill>
            <a:srgbClr val="3E7C59"/>
          </a:solidFill>
          <a:ln w="12700">
            <a:solidFill>
              <a:srgbClr val="333333"/>
            </a:solidFill>
            <a:prstDash val="solid"/>
          </a:ln>
        </p:spPr>
      </p:sp>
      <p:sp>
        <p:nvSpPr>
          <p:cNvPr id="7" name="Shape 5"/>
          <p:cNvSpPr/>
          <p:nvPr/>
        </p:nvSpPr>
        <p:spPr>
          <a:xfrm>
            <a:off x="768096" y="2106778"/>
            <a:ext cx="310896" cy="310896"/>
          </a:xfrm>
          <a:prstGeom prst="ellipse">
            <a:avLst/>
          </a:prstGeom>
          <a:solidFill>
            <a:srgbClr val="3E7C59"/>
          </a:solidFill>
          <a:ln w="12700">
            <a:solidFill>
              <a:srgbClr val="333333"/>
            </a:solidFill>
            <a:prstDash val="solid"/>
          </a:ln>
        </p:spPr>
      </p:sp>
      <p:sp>
        <p:nvSpPr>
          <p:cNvPr id="8" name="Text 6"/>
          <p:cNvSpPr/>
          <p:nvPr/>
        </p:nvSpPr>
        <p:spPr>
          <a:xfrm>
            <a:off x="768096" y="210677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The international consensus recommends a small initial bolus of oxytocin followed by a titrated infusion, because standard recommended doses are higher than required and risk acute cardiovascular effects.</a:t>
            </a:r>
            <a:endParaRPr lang="en-US" sz="1150" dirty="0"/>
          </a:p>
        </p:txBody>
      </p:sp>
      <p:sp>
        <p:nvSpPr>
          <p:cNvPr id="10" name="Shape 8"/>
          <p:cNvSpPr/>
          <p:nvPr/>
        </p:nvSpPr>
        <p:spPr>
          <a:xfrm>
            <a:off x="566928" y="2713939"/>
            <a:ext cx="11057839" cy="647395"/>
          </a:xfrm>
          <a:prstGeom prst="roundRect">
            <a:avLst>
              <a:gd name="adj" fmla="val 8475"/>
            </a:avLst>
          </a:prstGeom>
          <a:solidFill>
            <a:srgbClr val="F4F6F8"/>
          </a:solidFill>
          <a:ln w="12700">
            <a:solidFill>
              <a:srgbClr val="F4F6F8"/>
            </a:solidFill>
            <a:prstDash val="solid"/>
          </a:ln>
        </p:spPr>
      </p:sp>
      <p:sp>
        <p:nvSpPr>
          <p:cNvPr id="11" name="Shape 9"/>
          <p:cNvSpPr/>
          <p:nvPr/>
        </p:nvSpPr>
        <p:spPr>
          <a:xfrm>
            <a:off x="566928" y="2768803"/>
            <a:ext cx="41148" cy="537667"/>
          </a:xfrm>
          <a:prstGeom prst="rect">
            <a:avLst/>
          </a:prstGeom>
          <a:solidFill>
            <a:srgbClr val="1C7293"/>
          </a:solidFill>
          <a:ln w="12700">
            <a:solidFill>
              <a:srgbClr val="333333"/>
            </a:solidFill>
            <a:prstDash val="solid"/>
          </a:ln>
        </p:spPr>
      </p:sp>
      <p:sp>
        <p:nvSpPr>
          <p:cNvPr id="12" name="Shape 10"/>
          <p:cNvSpPr/>
          <p:nvPr/>
        </p:nvSpPr>
        <p:spPr>
          <a:xfrm>
            <a:off x="768096" y="288218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288218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05379"/>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In a network meta-analysis of 46 trials, carbetocin probably reduced the need for additional uterotonics by 185 per 1000 cases versus oxytocin, and oxytocin worked best when started as a bolus.</a:t>
            </a:r>
            <a:endParaRPr lang="en-US" sz="1150" dirty="0"/>
          </a:p>
        </p:txBody>
      </p:sp>
      <p:sp>
        <p:nvSpPr>
          <p:cNvPr id="15" name="Shape 13"/>
          <p:cNvSpPr/>
          <p:nvPr/>
        </p:nvSpPr>
        <p:spPr>
          <a:xfrm>
            <a:off x="566928" y="3489350"/>
            <a:ext cx="11057839" cy="647395"/>
          </a:xfrm>
          <a:prstGeom prst="roundRect">
            <a:avLst>
              <a:gd name="adj" fmla="val 8475"/>
            </a:avLst>
          </a:prstGeom>
          <a:solidFill>
            <a:srgbClr val="F4F6F8"/>
          </a:solidFill>
          <a:ln w="12700">
            <a:solidFill>
              <a:srgbClr val="F4F6F8"/>
            </a:solidFill>
            <a:prstDash val="solid"/>
          </a:ln>
        </p:spPr>
      </p:sp>
      <p:sp>
        <p:nvSpPr>
          <p:cNvPr id="16" name="Shape 14"/>
          <p:cNvSpPr/>
          <p:nvPr/>
        </p:nvSpPr>
        <p:spPr>
          <a:xfrm>
            <a:off x="566928" y="3544214"/>
            <a:ext cx="41148" cy="537667"/>
          </a:xfrm>
          <a:prstGeom prst="rect">
            <a:avLst/>
          </a:prstGeom>
          <a:solidFill>
            <a:srgbClr val="1C7293"/>
          </a:solidFill>
          <a:ln w="12700">
            <a:solidFill>
              <a:srgbClr val="333333"/>
            </a:solidFill>
            <a:prstDash val="solid"/>
          </a:ln>
        </p:spPr>
      </p:sp>
      <p:sp>
        <p:nvSpPr>
          <p:cNvPr id="17" name="Shape 15"/>
          <p:cNvSpPr/>
          <p:nvPr/>
        </p:nvSpPr>
        <p:spPr>
          <a:xfrm>
            <a:off x="768096" y="36576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6576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580790"/>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Bolus-plus-infusion regimens gave slightly less blood loss than bolus alone, initial boluses under 5 IU reduced nausea, and total doses of 5-9 IU increased the need for additional uterotonics versus 10-19 IU.</a:t>
            </a:r>
            <a:endParaRPr lang="en-US" sz="1150" dirty="0"/>
          </a:p>
        </p:txBody>
      </p:sp>
      <p:sp>
        <p:nvSpPr>
          <p:cNvPr id="20" name="Shape 18"/>
          <p:cNvSpPr/>
          <p:nvPr/>
        </p:nvSpPr>
        <p:spPr>
          <a:xfrm>
            <a:off x="566928" y="4264762"/>
            <a:ext cx="11057839" cy="647395"/>
          </a:xfrm>
          <a:prstGeom prst="roundRect">
            <a:avLst>
              <a:gd name="adj" fmla="val 8475"/>
            </a:avLst>
          </a:prstGeom>
          <a:solidFill>
            <a:srgbClr val="F4F6F8"/>
          </a:solidFill>
          <a:ln w="12700">
            <a:solidFill>
              <a:srgbClr val="F4F6F8"/>
            </a:solidFill>
            <a:prstDash val="solid"/>
          </a:ln>
        </p:spPr>
      </p:sp>
      <p:sp>
        <p:nvSpPr>
          <p:cNvPr id="21" name="Shape 19"/>
          <p:cNvSpPr/>
          <p:nvPr/>
        </p:nvSpPr>
        <p:spPr>
          <a:xfrm>
            <a:off x="566928" y="4319626"/>
            <a:ext cx="41148" cy="537667"/>
          </a:xfrm>
          <a:prstGeom prst="rect">
            <a:avLst/>
          </a:prstGeom>
          <a:solidFill>
            <a:srgbClr val="1C7293"/>
          </a:solidFill>
          <a:ln w="12700">
            <a:solidFill>
              <a:srgbClr val="333333"/>
            </a:solidFill>
            <a:prstDash val="solid"/>
          </a:ln>
        </p:spPr>
      </p:sp>
      <p:sp>
        <p:nvSpPr>
          <p:cNvPr id="22" name="Shape 20"/>
          <p:cNvSpPr/>
          <p:nvPr/>
        </p:nvSpPr>
        <p:spPr>
          <a:xfrm>
            <a:off x="768096" y="443301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43301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356202"/>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The ED90 for adequate uterine contraction at elective caesarean in non-labouring women was 0.35 IU — a fraction of the 5 IU historically given — with 100% response by 1.0 IU.</a:t>
            </a:r>
            <a:endParaRPr lang="en-US" sz="1150" dirty="0"/>
          </a:p>
        </p:txBody>
      </p:sp>
      <p:sp>
        <p:nvSpPr>
          <p:cNvPr id="25" name="Shape 23"/>
          <p:cNvSpPr/>
          <p:nvPr/>
        </p:nvSpPr>
        <p:spPr>
          <a:xfrm>
            <a:off x="566928" y="5040173"/>
            <a:ext cx="11057839" cy="647395"/>
          </a:xfrm>
          <a:prstGeom prst="roundRect">
            <a:avLst>
              <a:gd name="adj" fmla="val 8475"/>
            </a:avLst>
          </a:prstGeom>
          <a:solidFill>
            <a:srgbClr val="FBF3E6"/>
          </a:solidFill>
          <a:ln w="12700">
            <a:solidFill>
              <a:srgbClr val="FBF3E6"/>
            </a:solidFill>
            <a:prstDash val="solid"/>
          </a:ln>
        </p:spPr>
      </p:sp>
      <p:sp>
        <p:nvSpPr>
          <p:cNvPr id="26" name="Shape 24"/>
          <p:cNvSpPr/>
          <p:nvPr/>
        </p:nvSpPr>
        <p:spPr>
          <a:xfrm>
            <a:off x="566928" y="5095037"/>
            <a:ext cx="41148" cy="537667"/>
          </a:xfrm>
          <a:prstGeom prst="rect">
            <a:avLst/>
          </a:prstGeom>
          <a:solidFill>
            <a:srgbClr val="C8892B"/>
          </a:solidFill>
          <a:ln w="12700">
            <a:solidFill>
              <a:srgbClr val="333333"/>
            </a:solidFill>
            <a:prstDash val="solid"/>
          </a:ln>
        </p:spPr>
      </p:sp>
      <p:sp>
        <p:nvSpPr>
          <p:cNvPr id="27" name="Shape 25"/>
          <p:cNvSpPr/>
          <p:nvPr/>
        </p:nvSpPr>
        <p:spPr>
          <a:xfrm>
            <a:off x="768096" y="5208422"/>
            <a:ext cx="310896" cy="310896"/>
          </a:xfrm>
          <a:prstGeom prst="ellipse">
            <a:avLst/>
          </a:prstGeom>
          <a:solidFill>
            <a:srgbClr val="C8892B"/>
          </a:solidFill>
          <a:ln w="12700">
            <a:solidFill>
              <a:srgbClr val="333333"/>
            </a:solidFill>
            <a:prstDash val="solid"/>
          </a:ln>
        </p:spPr>
      </p:sp>
      <p:sp>
        <p:nvSpPr>
          <p:cNvPr id="28" name="Text 26"/>
          <p:cNvSpPr/>
          <p:nvPr/>
        </p:nvSpPr>
        <p:spPr>
          <a:xfrm>
            <a:off x="768096" y="520842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131613"/>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A 3 IU slow bolus was noninferior to the standard 5 IU for 24-hour blood loss at elective caesarean, and produced less vomiting (6% versus 24%).</a:t>
            </a:r>
            <a:endParaRPr lang="en-US" sz="1150" dirty="0"/>
          </a:p>
        </p:txBody>
      </p:sp>
      <p:sp>
        <p:nvSpPr>
          <p:cNvPr id="30" name="Text 28"/>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31" name="Text 29"/>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114800"/>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a network meta-analysis of 46 trials, carbetocin probably reduced the need for</a:t>
            </a:r>
            <a:endParaRPr lang="en-US" sz="1400" dirty="0"/>
          </a:p>
        </p:txBody>
      </p:sp>
      <p:sp>
        <p:nvSpPr>
          <p:cNvPr id="7" name="Text 5"/>
          <p:cNvSpPr/>
          <p:nvPr/>
        </p:nvSpPr>
        <p:spPr>
          <a:xfrm>
            <a:off x="749808"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American journal of obstetrics and gynecology 2022</a:t>
            </a:r>
            <a:endParaRPr lang="en-US" sz="1150" dirty="0"/>
          </a:p>
        </p:txBody>
      </p:sp>
      <p:sp>
        <p:nvSpPr>
          <p:cNvPr id="8" name="Shape 6"/>
          <p:cNvSpPr/>
          <p:nvPr/>
        </p:nvSpPr>
        <p:spPr>
          <a:xfrm>
            <a:off x="3381680" y="1463040"/>
            <a:ext cx="2613584" cy="4114800"/>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 3 IU slow bolus was noninferior to the standard 5 IU for 24-hour blood loss at</a:t>
            </a:r>
            <a:endParaRPr lang="en-US" sz="1400" dirty="0"/>
          </a:p>
        </p:txBody>
      </p:sp>
      <p:sp>
        <p:nvSpPr>
          <p:cNvPr id="11" name="Text 9"/>
          <p:cNvSpPr/>
          <p:nvPr/>
        </p:nvSpPr>
        <p:spPr>
          <a:xfrm>
            <a:off x="3564560" y="2605024"/>
            <a:ext cx="2247824" cy="2753360"/>
          </a:xfrm>
          <a:prstGeom prst="rect">
            <a:avLst/>
          </a:prstGeom>
          <a:noFill/>
          <a:ln/>
        </p:spPr>
        <p:txBody>
          <a:bodyPr wrap="square" rtlCol="0" anchor="t">
            <a:normAutofit/>
          </a:bodyPr>
          <a:lstStyle/>
          <a:p>
            <a:pPr indent="0" marL="0">
              <a:buNone/>
            </a:pPr>
            <a:endParaRPr lang="en-US" sz="1150" dirty="0"/>
          </a:p>
        </p:txBody>
      </p:sp>
      <p:sp>
        <p:nvSpPr>
          <p:cNvPr id="12" name="Shape 10"/>
          <p:cNvSpPr/>
          <p:nvPr/>
        </p:nvSpPr>
        <p:spPr>
          <a:xfrm>
            <a:off x="6196432" y="1463040"/>
            <a:ext cx="2613584" cy="4114800"/>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Prior exposure to oxytocin desensitises the uterine oxytocin receptor</a:t>
            </a:r>
            <a:endParaRPr lang="en-US" sz="1400" dirty="0"/>
          </a:p>
        </p:txBody>
      </p:sp>
      <p:sp>
        <p:nvSpPr>
          <p:cNvPr id="15" name="Text 13"/>
          <p:cNvSpPr/>
          <p:nvPr/>
        </p:nvSpPr>
        <p:spPr>
          <a:xfrm>
            <a:off x="6379312" y="2388108"/>
            <a:ext cx="2247824" cy="2970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Current opinion in anaesthesiology 2011</a:t>
            </a:r>
            <a:endParaRPr lang="en-US" sz="1150" dirty="0"/>
          </a:p>
        </p:txBody>
      </p:sp>
      <p:sp>
        <p:nvSpPr>
          <p:cNvPr id="16" name="Shape 14"/>
          <p:cNvSpPr/>
          <p:nvPr/>
        </p:nvSpPr>
        <p:spPr>
          <a:xfrm>
            <a:off x="9011183" y="1463040"/>
            <a:ext cx="2613584" cy="4114800"/>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international consensus recommends a small initial bolus of oxytocin followed by</a:t>
            </a:r>
            <a:endParaRPr lang="en-US" sz="1400" dirty="0"/>
          </a:p>
        </p:txBody>
      </p:sp>
      <p:sp>
        <p:nvSpPr>
          <p:cNvPr id="19" name="Text 17"/>
          <p:cNvSpPr/>
          <p:nvPr/>
        </p:nvSpPr>
        <p:spPr>
          <a:xfrm>
            <a:off x="9194063"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Anaesthesia 2019</a:t>
            </a:r>
            <a:endParaRPr lang="en-US" sz="1150" dirty="0"/>
          </a:p>
        </p:txBody>
      </p:sp>
      <p:sp>
        <p:nvSpPr>
          <p:cNvPr id="20" name="Shape 18"/>
          <p:cNvSpPr/>
          <p:nvPr/>
        </p:nvSpPr>
        <p:spPr>
          <a:xfrm>
            <a:off x="566928" y="5577840"/>
            <a:ext cx="11057839" cy="566928"/>
          </a:xfrm>
          <a:prstGeom prst="roundRect">
            <a:avLst>
              <a:gd name="adj" fmla="val 8065"/>
            </a:avLst>
          </a:prstGeom>
          <a:solidFill>
            <a:srgbClr val="12233F"/>
          </a:solidFill>
          <a:ln w="12700">
            <a:solidFill>
              <a:srgbClr val="333333"/>
            </a:solidFill>
            <a:prstDash val="solid"/>
          </a:ln>
        </p:spPr>
      </p:sp>
      <p:sp>
        <p:nvSpPr>
          <p:cNvPr id="21" name="Text 19"/>
          <p:cNvSpPr/>
          <p:nvPr/>
        </p:nvSpPr>
        <p:spPr>
          <a:xfrm>
            <a:off x="841248" y="5669280"/>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In a network meta-analysis of 46 trials, carbetocin probably reduced the need for</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How does your plan change if the patient is not optimised?</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is the physiology behind what we just did?</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Talk me through the trade-off you made there.</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would make you abandon this plan and do something else?</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After delivery at an elective caesarean the uterus remains boggy despite an oxytocin bolus and infusion, and the obstetrician asks what you are giving next.</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In the dose-finding study of oxytocin at elective caesarean delivery in non-labouring women, what was the ED90 for adequate uterine contraction, how does it compare with the dose historically given, and at what dose did every woman respond?</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The ED90 was 0.35 IU — a fraction of the 5 IU historically given — with 100% response by 1.0 IU.</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ED90 in a non-labouring elective caesarean is 0.35 IU, which is why the historical 5 IU was always more than the uterus needed.</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Oxytocin Requirements at Elective Cesarean Delivery: A Dose-Finding Study, Obstetrics and gynecology 2004 · PMID 15516392</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woman who has been on an oxytocin infusion through labour now needs a caesarean. Explain the receptor-level reason her oxytocin dosing cannot be assumed to be the same as for an elective non-labouring patient.</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Prior exposure to oxytocin desensitises the uterine oxytocin receptor, so a woman already on an oxytocin infusion in labour will need different dosing than an elective case.</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receptor she has been bathing in oxytocin all day is desensitised, so her dosing is a different problem from the elective case.</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Oxytocin for Labour and Caesarean Delivery: Implications for the Anaesthesiologist, Current opinion in anaesthesiology 2011 · PMID 21415725</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State what the international consensus statement recommends for how oxytocin should be administered at caesarean section, and give the two reasons it gives for that approach.</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It recommends a small initial bolus of oxytocin followed by a titrated infusion. The two reasons are that standard recommended doses are higher than required, and that they risk acute cardiovascular effects.</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Small bolus then titrate — the standard recommended doses are more than you need and carry acute cardiovascular risk for no added benefit.</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International Consensus Statement on the Use of Uterotonic Agents During Caesarean Section, Anaesthesia 2019 · PMID 31347151</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In the network meta-analysis of pharmacologic agents for preventing postpartum haemorrhage after caesarean delivery, state the comparison made between carbetocin and oxytocin, the specific outcome and the size of the effect, the certainty language used, and what it concluded about how oxytocin is best started.</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Across 46 trials, carbetocin probably reduced the need for additional uterotonics by 185 per 1000 cases versus oxytocin, and oxytocin worked best when started as a bolus. The effect is stated as 'probably', which is graded certainty short of certain, and it applies to the single outcome of needing additional uterotonics — not to blood loss, transfusion, or any other endpoint.</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Carbetocin probably spares 185 additional-uterotonic doses per 1000 cases versus oxytocin — 'probably', and only for that one outcome.</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Preventing Postpartum Hemorrhage After Cesarean Delivery: A Network Meta-Analysis of Available Pharmacologic Agents, American journal of obstetrics and gynecology 2022 · PMID 34534498</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29"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Preventing Postpartum Hemorrhage After Cesarean Delivery: A Network Meta-Analysis of Available Pharmacologic Agents, American journal of obstetrics and gynecology 2022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34534498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An Observational Cohort Study of 3 Units Versus 5 Units Slow Intravenous Bolus Oxytocin in Women Undergoing Elective Caesarean Delivery, Journal of physiology and pharmacology : an official journal of the Polish Physiological Society 2017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29151071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Oxytocin for Labour and Caesarean Delivery: Implications for the Anaesthesiologist, Current opinion in anaesthesiology 2011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21415725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International Consensus Statement on the Use of Uterotonic Agents During Caesarean Section, Anaesthesia 2019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31347151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Intravenous Oxytocin Dosing Regimens for Postpartum Hemorrhage Prevention Following Cesarean Delivery: A Systematic Review and Meta-Analysis, American journal of obstetrics and gynecology 2021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33957113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Oxytocin Requirements at Elective Cesarean Delivery: A Dose-Finding Study, Obstetrics and gynecology 2004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15516392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In a network meta-analysis of 46 trials, carbetocin probably reduced the need for</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2022</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American journal of obstetrics and</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In a network meta-analysis of 46 trials, carbetocin probably reduced the need for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Cohort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2017</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Journal of physiology and pharmaco</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 3 IU slow bolus was noninferior to the standard 5 IU for 24-hour blood loss at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Review</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2011</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Current opinion in anaesthesiology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Prior exposure to oxytocin desensitises the uterine oxytocin receptor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Guideline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2019</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 international consensus recommends a small initial bolus of oxytocin followed by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2021</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American journal of obstetrics and</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Bolus-plus-infusion regimens gave slightly less blood loss than bolus alone, initial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2004</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Obstetrics and gynecology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 ED90 for adequate uterine contraction at elective caesarean in non-labouring</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6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guidelines and pooled evidence say</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3 findings, each on the slide that follows.</a:t>
            </a:r>
            <a:endParaRPr lang="en-US" sz="1400" dirty="0"/>
          </a:p>
        </p:txBody>
      </p:sp>
      <p:sp>
        <p:nvSpPr>
          <p:cNvPr id="5" name="Shape 3"/>
          <p:cNvSpPr/>
          <p:nvPr/>
        </p:nvSpPr>
        <p:spPr>
          <a:xfrm>
            <a:off x="566928" y="1938528"/>
            <a:ext cx="3551834" cy="4206240"/>
          </a:xfrm>
          <a:prstGeom prst="roundRect">
            <a:avLst>
              <a:gd name="adj" fmla="val 1545"/>
            </a:avLst>
          </a:prstGeom>
          <a:solidFill>
            <a:srgbClr val="F4F6F8"/>
          </a:solidFill>
          <a:ln w="12700">
            <a:solidFill>
              <a:srgbClr val="F4F6F8"/>
            </a:solidFill>
            <a:prstDash val="solid"/>
          </a:ln>
        </p:spPr>
      </p:sp>
      <p:sp>
        <p:nvSpPr>
          <p:cNvPr id="6" name="Shape 4"/>
          <p:cNvSpPr/>
          <p:nvPr/>
        </p:nvSpPr>
        <p:spPr>
          <a:xfrm>
            <a:off x="566928" y="1938528"/>
            <a:ext cx="3551834" cy="54864"/>
          </a:xfrm>
          <a:prstGeom prst="rect">
            <a:avLst/>
          </a:prstGeom>
          <a:solidFill>
            <a:srgbClr val="1C7293"/>
          </a:solidFill>
          <a:ln w="12700">
            <a:solidFill>
              <a:srgbClr val="333333"/>
            </a:solidFill>
            <a:prstDash val="solid"/>
          </a:ln>
        </p:spPr>
      </p:sp>
      <p:sp>
        <p:nvSpPr>
          <p:cNvPr id="7" name="Text 5"/>
          <p:cNvSpPr/>
          <p:nvPr/>
        </p:nvSpPr>
        <p:spPr>
          <a:xfrm>
            <a:off x="749808" y="2157984"/>
            <a:ext cx="318607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AMERICAN JOURNAL OF OBSTETRICS AND GYNECOLOGY 2022</a:t>
            </a:r>
            <a:endParaRPr lang="en-US" sz="900" dirty="0"/>
          </a:p>
        </p:txBody>
      </p:sp>
      <p:sp>
        <p:nvSpPr>
          <p:cNvPr id="8" name="Text 6"/>
          <p:cNvSpPr/>
          <p:nvPr/>
        </p:nvSpPr>
        <p:spPr>
          <a:xfrm>
            <a:off x="749808"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a network meta-analysis of 46 trials, carbetocin probably reduced the need for</a:t>
            </a:r>
            <a:endParaRPr lang="en-US" sz="1400" dirty="0"/>
          </a:p>
        </p:txBody>
      </p:sp>
      <p:sp>
        <p:nvSpPr>
          <p:cNvPr id="9" name="Text 7"/>
          <p:cNvSpPr/>
          <p:nvPr/>
        </p:nvSpPr>
        <p:spPr>
          <a:xfrm>
            <a:off x="749808"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a network meta-analysis of 46 trials, carbetocin probably reduced the need for additional uterotonics by 185 per 1000 cases versus oxytocin</a:t>
            </a:r>
            <a:endParaRPr lang="en-US" sz="1150" dirty="0"/>
          </a:p>
        </p:txBody>
      </p:sp>
      <p:sp>
        <p:nvSpPr>
          <p:cNvPr id="10" name="Shape 8"/>
          <p:cNvSpPr/>
          <p:nvPr/>
        </p:nvSpPr>
        <p:spPr>
          <a:xfrm>
            <a:off x="4319930" y="1938528"/>
            <a:ext cx="3551834" cy="4206240"/>
          </a:xfrm>
          <a:prstGeom prst="roundRect">
            <a:avLst>
              <a:gd name="adj" fmla="val 1545"/>
            </a:avLst>
          </a:prstGeom>
          <a:solidFill>
            <a:srgbClr val="EDF4EF"/>
          </a:solidFill>
          <a:ln w="12700">
            <a:solidFill>
              <a:srgbClr val="EDF4EF"/>
            </a:solidFill>
            <a:prstDash val="solid"/>
          </a:ln>
        </p:spPr>
      </p:sp>
      <p:sp>
        <p:nvSpPr>
          <p:cNvPr id="11" name="Shape 9"/>
          <p:cNvSpPr/>
          <p:nvPr/>
        </p:nvSpPr>
        <p:spPr>
          <a:xfrm>
            <a:off x="4319930" y="1938528"/>
            <a:ext cx="3551834" cy="54864"/>
          </a:xfrm>
          <a:prstGeom prst="rect">
            <a:avLst/>
          </a:prstGeom>
          <a:solidFill>
            <a:srgbClr val="3E7C59"/>
          </a:solidFill>
          <a:ln w="12700">
            <a:solidFill>
              <a:srgbClr val="333333"/>
            </a:solidFill>
            <a:prstDash val="solid"/>
          </a:ln>
        </p:spPr>
      </p:sp>
      <p:sp>
        <p:nvSpPr>
          <p:cNvPr id="12" name="Text 10"/>
          <p:cNvSpPr/>
          <p:nvPr/>
        </p:nvSpPr>
        <p:spPr>
          <a:xfrm>
            <a:off x="4502810" y="2157984"/>
            <a:ext cx="3186074" cy="139446"/>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ANAESTHESIA 2019</a:t>
            </a:r>
            <a:endParaRPr lang="en-US" sz="900" dirty="0"/>
          </a:p>
        </p:txBody>
      </p:sp>
      <p:sp>
        <p:nvSpPr>
          <p:cNvPr id="13" name="Text 11"/>
          <p:cNvSpPr/>
          <p:nvPr/>
        </p:nvSpPr>
        <p:spPr>
          <a:xfrm>
            <a:off x="4502810"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international consensus recommends a small initial bolus of oxytocin followed by</a:t>
            </a:r>
            <a:endParaRPr lang="en-US" sz="1400" dirty="0"/>
          </a:p>
        </p:txBody>
      </p:sp>
      <p:sp>
        <p:nvSpPr>
          <p:cNvPr id="14" name="Text 12"/>
          <p:cNvSpPr/>
          <p:nvPr/>
        </p:nvSpPr>
        <p:spPr>
          <a:xfrm>
            <a:off x="4502810"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international consensus recommends a small initial bolus of oxytocin followed by a titrated infusion, because standard recommended doses are…</a:t>
            </a:r>
            <a:endParaRPr lang="en-US" sz="1150" dirty="0"/>
          </a:p>
        </p:txBody>
      </p:sp>
      <p:sp>
        <p:nvSpPr>
          <p:cNvPr id="15" name="Shape 13"/>
          <p:cNvSpPr/>
          <p:nvPr/>
        </p:nvSpPr>
        <p:spPr>
          <a:xfrm>
            <a:off x="8072933" y="1938528"/>
            <a:ext cx="3551834" cy="4206240"/>
          </a:xfrm>
          <a:prstGeom prst="roundRect">
            <a:avLst>
              <a:gd name="adj" fmla="val 1545"/>
            </a:avLst>
          </a:prstGeom>
          <a:solidFill>
            <a:srgbClr val="F4F6F8"/>
          </a:solidFill>
          <a:ln w="12700">
            <a:solidFill>
              <a:srgbClr val="F4F6F8"/>
            </a:solidFill>
            <a:prstDash val="solid"/>
          </a:ln>
        </p:spPr>
      </p:sp>
      <p:sp>
        <p:nvSpPr>
          <p:cNvPr id="16" name="Shape 14"/>
          <p:cNvSpPr/>
          <p:nvPr/>
        </p:nvSpPr>
        <p:spPr>
          <a:xfrm>
            <a:off x="8072933" y="1938528"/>
            <a:ext cx="3551834" cy="54864"/>
          </a:xfrm>
          <a:prstGeom prst="rect">
            <a:avLst/>
          </a:prstGeom>
          <a:solidFill>
            <a:srgbClr val="1C7293"/>
          </a:solidFill>
          <a:ln w="12700">
            <a:solidFill>
              <a:srgbClr val="333333"/>
            </a:solidFill>
            <a:prstDash val="solid"/>
          </a:ln>
        </p:spPr>
      </p:sp>
      <p:sp>
        <p:nvSpPr>
          <p:cNvPr id="17" name="Text 15"/>
          <p:cNvSpPr/>
          <p:nvPr/>
        </p:nvSpPr>
        <p:spPr>
          <a:xfrm>
            <a:off x="8255813" y="2157984"/>
            <a:ext cx="318607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AMERICAN JOURNAL OF OBSTETRICS AND GYNECOLOGY 2021</a:t>
            </a:r>
            <a:endParaRPr lang="en-US" sz="900" dirty="0"/>
          </a:p>
        </p:txBody>
      </p:sp>
      <p:sp>
        <p:nvSpPr>
          <p:cNvPr id="18" name="Text 16"/>
          <p:cNvSpPr/>
          <p:nvPr/>
        </p:nvSpPr>
        <p:spPr>
          <a:xfrm>
            <a:off x="8255813"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Bolus-plus-infusion regimens gave slightly less blood loss than bolus alone, initial</a:t>
            </a:r>
            <a:endParaRPr lang="en-US" sz="1400" dirty="0"/>
          </a:p>
        </p:txBody>
      </p:sp>
      <p:sp>
        <p:nvSpPr>
          <p:cNvPr id="19" name="Text 17"/>
          <p:cNvSpPr/>
          <p:nvPr/>
        </p:nvSpPr>
        <p:spPr>
          <a:xfrm>
            <a:off x="8255813"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Bolus-plus-infusion regimens gave slightly less blood loss than bolus alone, initial boluses under 5 IU reduced nausea</a:t>
            </a:r>
            <a:endParaRPr lang="en-US" sz="1150" dirty="0"/>
          </a:p>
        </p:txBody>
      </p:sp>
      <p:sp>
        <p:nvSpPr>
          <p:cNvPr id="20" name="Text 1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In a network meta-analysis of 46 trials, carbetocin probably reduced the need for</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American journal of obstetrics and</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In a network meta-analysis of 46 trials, carbetocin probably reduced the need for additional uterotonics by 185 per 1000 cases versus oxytocin, and oxytocin worked best when started as a bolus.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Preventing Postpartum Hemorrhage After Cesarean Delivery: A Network Meta-Analysis of Available Pharmacologic Agents, American journal of obstetrics and gynecology 2022 · PMID 34534498</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The international consensus recommends a small initial bolus of oxytocin followed by</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Guideline ·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The international consensus recommends a small initial bolus of oxytocin followed by a titrated infusion, because standard recommended doses are higher than required and risk acute cardiovascular effects.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International Consensus Statement on the Use of Uterotonic Agents During Caesarean Section, Anaesthesia 2019 · PMID 31347151</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Bolus-plus-infusion regimens gave slightly less blood loss than bolus alone, initial</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American journal of obstetrics and</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Bolus-plus-infusion regimens gave slightly less blood loss than bolus alone, initial boluses under 5 IU reduced nausea, and total doses of 5-9 IU increased the need for additional uterotonics versus 10-19 IU.</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Intravenous Oxytocin Dosing Regimens for Postpartum Hemorrhage Prevention Following Cesarean Delivery: A Systematic Review and Meta-Analysis, American journal of obstetrics and gynecology 2021 · PMID 33957113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Bolus plus infusion beats bolus alone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35 studies, 7,333 women, intravenous regimens compared.</a:t>
            </a:r>
            <a:endParaRPr lang="en-US" sz="1400" dirty="0"/>
          </a:p>
        </p:txBody>
      </p:sp>
      <p:graphicFrame>
        <p:nvGraphicFramePr>
          <p:cNvPr id="5" name="Chart 0" descr=""/>
          <p:cNvGraphicFramePr/>
          <p:nvPr/>
        </p:nvGraphicFramePr>
        <p:xfrm>
          <a:off x="566928" y="1938528"/>
          <a:ext cx="11057839" cy="2871216"/>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Bolus-only regimens lost about 52 mL more than bolus-plus-infusion; initial boluses under 5 IU reduced nausea.</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Intravenous Oxytocin Dosing Regimens for Postpartum Hemorrhage Prevention Following Cesarean Delivery: A Systematic Review and Meta-Analysis, American journal of obstetrics and gynecology 2021 · PMID 33957113</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29</Slides>
  <Notes>29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29</vt:i4>
      </vt:variant>
    </vt:vector>
  </HeadingPairs>
  <TitlesOfParts>
    <vt:vector size="3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Oxytocin Dosing and Uterotonic Escalation</dc:title>
  <dc:subject>Intraoperative teaching</dc:subject>
  <dc:creator>Intraop Teaching Companion</dc:creator>
  <cp:lastModifiedBy>Intraop Teaching Companion</cp:lastModifiedBy>
  <cp:revision>1</cp:revision>
  <dcterms:created xsi:type="dcterms:W3CDTF">2026-07-29T06:01:48Z</dcterms:created>
  <dcterms:modified xsi:type="dcterms:W3CDTF">2026-07-29T06:01:48Z</dcterms:modified>
</cp:coreProperties>
</file>