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charts/chart14.xml" ContentType="application/vnd.openxmlformats-officedocument.drawingml.chart+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charts/chart15.xml" ContentType="application/vnd.openxmlformats-officedocument.drawingml.chart+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notesMasterIdLst>
    <p:notesMasterId r:id="rId3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presProps" Target="presProps.xml"/><Relationship Id="rId32" Type="http://schemas.openxmlformats.org/officeDocument/2006/relationships/viewProps" Target="viewProps.xml"/><Relationship Id="rId33" Type="http://schemas.openxmlformats.org/officeDocument/2006/relationships/theme" Target="theme/theme1.xml"/><Relationship Id="rId34" Type="http://schemas.openxmlformats.org/officeDocument/2006/relationships/tableStyles" Target="tableStyles.xml"/></Relationships>
</file>

<file path=ppt/charts/_rels/chart14.xml.rels><?xml version="1.0" encoding="UTF-8" standalone="yes"?><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Relationships xmlns="http://schemas.openxmlformats.org/package/2006/relationships"><Relationship Id="rId1" Type="http://schemas.openxmlformats.org/officeDocument/2006/relationships/package" Target="../embeddings/Microsoft_Excel_Worksheet15.xlsx"/></Relationships>
</file>

<file path=ppt/charts/chart14.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Norepinephrine 6 µg</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Bradycardia</c:v>
                  </c:pt>
                  <c:pt idx="1">
                    <c:v>≥2 bradycardia episodes</c:v>
                  </c:pt>
                  <c:pt idx="2">
                    <c:v>Needed rescue ephedrine</c:v>
                  </c:pt>
                </c:lvl>
              </c:multiLvlStrCache>
            </c:multiLvlStrRef>
          </c:cat>
          <c:val>
            <c:numRef>
              <c:f>Sheet1!$B$2:$B$4</c:f>
              <c:numCache>
                <c:formatCode>General</c:formatCode>
                <c:ptCount val="3"/>
                <c:pt idx="0">
                  <c:v>10.7</c:v>
                </c:pt>
                <c:pt idx="1">
                  <c:v>3.6</c:v>
                </c:pt>
                <c:pt idx="2">
                  <c:v>7.2</c:v>
                </c:pt>
              </c:numCache>
            </c:numRef>
          </c:val>
        </c:ser>
        <c:ser>
          <c:idx val="1"/>
          <c:order val="1"/>
          <c:tx>
            <c:strRef>
              <c:f>Sheet1!$C$1</c:f>
              <c:strCache>
                <c:ptCount val="1"/>
                <c:pt idx="0">
                  <c:v>Phenylephrine 100 µg</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Bradycardia</c:v>
                  </c:pt>
                  <c:pt idx="1">
                    <c:v>≥2 bradycardia episodes</c:v>
                  </c:pt>
                  <c:pt idx="2">
                    <c:v>Needed rescue ephedrine</c:v>
                  </c:pt>
                </c:lvl>
              </c:multiLvlStrCache>
            </c:multiLvlStrRef>
          </c:cat>
          <c:val>
            <c:numRef>
              <c:f>Sheet1!$C$2:$C$4</c:f>
              <c:numCache>
                <c:formatCode>General</c:formatCode>
                <c:ptCount val="3"/>
                <c:pt idx="0">
                  <c:v>37.5</c:v>
                </c:pt>
                <c:pt idx="1">
                  <c:v>19.6</c:v>
                </c:pt>
                <c:pt idx="2">
                  <c:v>21.4</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ED50 (µg)</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Norepinephrine</c:v>
                  </c:pt>
                  <c:pt idx="1">
                    <c:v>Phenylephrine</c:v>
                  </c:pt>
                </c:lvl>
              </c:multiLvlStrCache>
            </c:multiLvlStrRef>
          </c:cat>
          <c:val>
            <c:numRef>
              <c:f>Sheet1!$B$2:$B$3</c:f>
              <c:numCache>
                <c:formatCode>General</c:formatCode>
                <c:ptCount val="2"/>
                <c:pt idx="0">
                  <c:v>10</c:v>
                </c:pt>
                <c:pt idx="1">
                  <c:v>137</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micrograms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Norepinephrine 8 micrograms is about equivalent to phenylephrine 100 micrograms, a potency ratio near 13 to 1, so the two drugs cannot be swapped at the same numerical dose.. Roughly 13 to 1 — if you carry a phenylephrine microgram number over to norepinephrine, you are an order of magnitude off. [A Random-Allocation Graded Dose-Response Study of Norepinephrine and Phenylephrine for Treating Hypotension During Spinal Anesthesia for Cesarean Delivery, Anesthesiology 2017]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Given by infusion, norepinephrine held systolic pressure as well as phenylephrine, but with a higher heart rate and cardiac output, a lower systemic vascular resistance, and less bradycardia.. Both agents defend the systolic pressure — the difference is what sits behind it, with norepinephrine preserving more heart rate and cardiac output and less bradycardia. [Randomized Double-Blinded Comparison of Norepinephrine and Phenylephrine for Maintenance of Blood Pressure During Spinal Anesthesia for Cesarean Delivery, Anesthesiology 2015]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Phenylephrine raises blood pressure while lowering cardiac output, and although it increases cerebral blood flow it decreases cerebral tissue oxygen saturation.. A better cuff number and even a higher cerebral blood flow can still come with a fall in cerebral tissue oxygen saturation — the pressure is not the tissue. [Effects of Phenylephrine on Systemic and Cerebral Circulations in Humans: A Systematic Review With Mechanistic Explanations, Anaesthesia 2024]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Metaraminol, norepinephrine and phenylephrine were the most effective at preventing hypotension, and crystalloid given before induction was no better than control. All 109 trials were of spinal anaesthesia for caesarean section, so the ranking comes from an obstetric population rather than from non-obstetric surgical patients.. The vasopressor ranking is strong, but it is obstetric data — and note that in it, crystalloid before induction did not beat control. [Prevention of Hypotension After Spinal Anaesthesia for Caesarean Section: A Systematic Review and Network Meta-Analysis of Randomised Controlled Trials, Anaesthesia 2020]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chart" Target="/ppt/charts/chart14.xml"/><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chart" Target="/ppt/charts/chart15.xml"/><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CENTRAL AND PERIPHERAL NERVOUS SYSTEMS</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Vasopressor Choice for Spinal Hypotension</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II.C.1.c.2.a.4</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Antagonists: Alpha and Beta Blockers, Selective Blockers, Ganglionic Blockers</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I.C.3.a.4</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Blood Pressure</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I.B.7.c</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Cardiovascular Consequences of General and Regional Anesthesia</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Given by infusion, norepinephrine held systolic pressure as well as phenylephrine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Given by infusion, norepinephrine held systolic pressure as well as phenylephrine but with a higher heart rate and cardiac output, lower systemic vascular resistance and less bradycardia.</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Randomized Double-Blinded Comparison of Norepinephrine and Phenylephrine for Maintenance of Blood Pressure During Spinal Anesthesia for Cesarean Delivery, Anesthesiology 2015 · PMID 25635593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Using equipotent boluses, bradycardia occurred in 11% with norepinephrine 6</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Using equipotent boluses, bradycardia occurred in 11% with norepinephrine 6 micrograms versus 38% with phenylephrine 100 micrograms, and fewer patients needed rescue ephedrine.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Comparison of Intermittent Intravenous Boluses of Phenylephrine and Norepinephrine to Prevent and Treat Spinal-Induced Hypotension in Cesarean Deliveries: Randomized Controlled Trial, Anesthesia and analgesia 2019 · PMID 30113395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Norepinephrine boluses cause far less bradycardia</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Equipotent boluses: norepinephrine 6 µg vs phenylephrine 100 µg.</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At equipotent doses the bradycardia burden is roughly a quarter that of phenylephrine.</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Comparison of Intermittent Intravenous Boluses of Phenylephrine and Norepinephrine to Prevent and Treat Spinal-Induced Hypotension in Cesarean Deliveries: Randomized Controlled Trial, Anesthesia and analgesia 2019 · PMID 30113395</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Norepinephrine 8 micrograms is about equivalent to phenylephrine 100 micrograms, a</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Norepinephrine 8 micrograms is about equivalent to phenylephrine 100 micrograms, a potency ratio near 13 to 1, so the two cannot be swapped at the same numerical dose.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 Random-Allocation Graded Dose-Response Study of Norepinephrine and Phenylephrine for Treating Hypotension During Spinal Anesthesia for Cesarean Delivery, Anesthesiology 2017 · PMID 28872480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two drugs are not interchangeable by number</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Dose giving a 50% response, from a graded dose-response study.</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Norepinephrine 8 µg ≈ phenylephrine 100 µg — a potency ratio near 13 to 1.</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A Random-Allocation Graded Dose-Response Study of Norepinephrine and Phenylephrine for Treating Hypotension During Spinal Anesthesia for Cesarean Delivery, Anesthesiology 2017 · PMID 28872480</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Ranked across 109 trials of spinal anaesthesia for caesarean section, metaraminol, norepinephrine and phenylephrine were the most effective at preventing hypotension, while crystalloid given before induction was no better than control.</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Norepinephrine, metaraminol, and mephentermine may have a lower probability of adversely affecting fetal acid-base status (umbilical arterial base excess) compared to phenylephrine during Caesarean delivery under neuraxial anesthesia.</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Phenylephrine raises blood pressure while lowering cardiac output, and although it increases cerebral blood flow it decreases cerebral tissue oxygen saturation.</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Given by infusion, norepinephrine held systolic pressure as well as phenylephrine but with a higher heart rate and cardiac output, lower systemic vascular resistance and less bradycardia.</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Using equipotent boluses, bradycardia occurred in 11% with norepinephrine 6 micrograms versus 38% with phenylephrine 100 micrograms, and fewer patients needed rescue ephedrine.</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Ranked across 109 trials of spinal anaesthesia for caesarean section, metaraminol,</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Anaesthesia 2020</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Given by infusion, norepinephrine held systolic pressure as well as phenylephrine</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2015</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Norepinephrine, metaraminol</a:t>
            </a:r>
            <a:endParaRPr lang="en-US" sz="1400" dirty="0"/>
          </a:p>
        </p:txBody>
      </p:sp>
      <p:sp>
        <p:nvSpPr>
          <p:cNvPr id="15" name="Text 13"/>
          <p:cNvSpPr/>
          <p:nvPr/>
        </p:nvSpPr>
        <p:spPr>
          <a:xfrm>
            <a:off x="6379312" y="2171192"/>
            <a:ext cx="2247824" cy="318719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2020</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Using equipotent boluses, bradycardia occurred in 11% with norepinephrine 6</a:t>
            </a:r>
            <a:endParaRPr lang="en-US" sz="1400" dirty="0"/>
          </a:p>
        </p:txBody>
      </p:sp>
      <p:sp>
        <p:nvSpPr>
          <p:cNvPr id="19" name="Text 17"/>
          <p:cNvSpPr/>
          <p:nvPr/>
        </p:nvSpPr>
        <p:spPr>
          <a:xfrm>
            <a:off x="9194063"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2019</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Ranked across 109 trials of spinal anaesthesia for caesarean section, metaraminol,</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Ten minutes after a spinal for a total knee replacement, the blood pressure falls from 148/82 to 84/44 with a heart rate of 52. You reach for a vasopressor and the resident asks which one and why.</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State the approximate equipotent dose relationship between norepinephrine and phenylephrine for treating spinal hypotension, and the practical consequence for dosing.</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Norepinephrine 8 micrograms is about equivalent to phenylephrine 100 micrograms, a potency ratio near 13 to 1, so the two drugs cannot be swapped at the same numerical dose.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Roughly 13 to 1 — if you carry a phenylephrine microgram number over to norepinephrine, you are an order of magnitude off.</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 Random-Allocation Graded Dose-Response Study of Norepinephrine and Phenylephrine for Treating Hypotension During Spinal Anesthesia for Cesarean Delivery, Anesthesiology 2017 · PMID 28872480</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Comparing norepinephrine and phenylephrine given by infusion during spinal anaesthesia, describe how they compare for systolic pressure control and for heart rate, cardiac output, systemic vascular resistance and bradycardia.</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Given by infusion, norepinephrine held systolic pressure as well as phenylephrine, but with a higher heart rate and cardiac output, a lower systemic vascular resistance, and less bradycardia.</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Both agents defend the systolic pressure — the difference is what sits behind it, with norepinephrine preserving more heart rate and cardiac output and less bradycardia.</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Randomized Double-Blinded Comparison of Norepinephrine and Phenylephrine for Maintenance of Blood Pressure During Spinal Anesthesia for Cesarean Delivery, Anesthesiology 2015 · PMID 25635593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You give phenylephrine for hypotension. Describe its effect on blood pressure and cardiac output, and what happens to cerebral blood flow and to cerebral tissue oxygen saturation.</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Phenylephrine raises blood pressure while lowering cardiac output, and although it increases cerebral blood flow it decreases cerebral tissue oxygen saturation.</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better cuff number and even a higher cerebral blood flow can still come with a fall in cerebral tissue oxygen saturation — the pressure is not the tissue.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Effects of Phenylephrine on Systemic and Cerebral Circulations in Humans: A Systematic Review With Mechanistic Explanations, Anaesthesia 2024 · PMID 37948131</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network meta-analysis of 109 trials ranked strategies for preventing post-spinal hypotension. Which agents ranked most effective, what did it find about crystalloid given before induction, and what feature of the included trials limits how directly you can apply the ranking to a patient having a knee replacement?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Metaraminol, norepinephrine and phenylephrine were the most effective at preventing hypotension, and crystalloid given before induction was no better than control. All 109 trials were of spinal anaesthesia for caesarean section, so the ranking comes from an obstetric population rather than from non-obstetric surgical patients.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vasopressor ranking is strong, but it is obstetric data — and note that in it, crystalloid before induction did not beat control.</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Prevention of Hypotension After Spinal Anaesthesia for Caesarean Section: A Systematic Review and Network Meta-Analysis of Randomised Controlled Trials, Anaesthesia 2020 · PMID 31531852</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8"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Prevention of Hypotension After Spinal Anaesthesia for Caesarean Section: A Systematic Review and Network Meta-Analysis of Randomised Controlled Trials, Anaesthesia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31531852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Randomized Double-Blinded Comparison of Norepinephrine and Phenylephrine for Maintenance of Blood Pressure During Spinal Anesthesia for Cesarean Delivery, Anesthesiology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25635593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Vasopressor Drugs for the Prevention and Treatment of Hypotension During Neuraxial Anaesthesia for Caesarean Delivery: A Bayesian Network Meta-Analysis of Fetal and Maternal Outcomes, British journal of anaesthesia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31810562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Comparison of Intermittent Intravenous Boluses of Phenylephrine and Norepinephrine to Prevent and Treat Spinal-Induced Hypotension in Cesarean Deliveries: Randomized Controlled Trial, Anesthesia and analgesia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30113395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Effects of Phenylephrine on Systemic and Cerebral Circulations in Humans: A Systematic Review With Mechanistic Explanations, Anaesthesia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37948131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 Random-Allocation Graded Dose-Response Study of Norepinephrine and Phenylephrine for Treating Hypotension During Spinal Anesthesia for Cesarean Delivery, Anesthesiology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28872480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Ranked across 109 trials of spinal anaesthesia for caesarean section, metaraminol,</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Ranked across 109 trials of spinal anaesthesia for caesarean section, metaraminol,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Given by infusion, norepinephrine held systolic pressure as well as phenylephrine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Norepinephrine, metaraminol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Using equipotent boluses, bradycardia occurred in 11% with norepinephrine 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Phenylephrine raises blood pressure while lowering cardiac output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Norepinephrine 8 micrograms is about equivalent to phenylephrine 100 micrograms, 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F4F6F8"/>
          </a:solidFill>
          <a:ln w="12700">
            <a:solidFill>
              <a:srgbClr val="F4F6F8"/>
            </a:solidFill>
            <a:prstDash val="solid"/>
          </a:ln>
        </p:spPr>
      </p:sp>
      <p:sp>
        <p:nvSpPr>
          <p:cNvPr id="6" name="Shape 4"/>
          <p:cNvSpPr/>
          <p:nvPr/>
        </p:nvSpPr>
        <p:spPr>
          <a:xfrm>
            <a:off x="566928" y="1938528"/>
            <a:ext cx="3551834" cy="54864"/>
          </a:xfrm>
          <a:prstGeom prst="rect">
            <a:avLst/>
          </a:prstGeom>
          <a:solidFill>
            <a:srgbClr val="1C7293"/>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ANAESTHESIA 2020</a:t>
            </a:r>
            <a:endParaRPr lang="en-US" sz="900" dirty="0"/>
          </a:p>
        </p:txBody>
      </p:sp>
      <p:sp>
        <p:nvSpPr>
          <p:cNvPr id="8" name="Text 6"/>
          <p:cNvSpPr/>
          <p:nvPr/>
        </p:nvSpPr>
        <p:spPr>
          <a:xfrm>
            <a:off x="749808"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Ranked across 109 trials of spinal anaesthesia for caesarean section, metaraminol,</a:t>
            </a:r>
            <a:endParaRPr lang="en-US" sz="1400" dirty="0"/>
          </a:p>
        </p:txBody>
      </p:sp>
      <p:sp>
        <p:nvSpPr>
          <p:cNvPr id="9" name="Text 7"/>
          <p:cNvSpPr/>
          <p:nvPr/>
        </p:nvSpPr>
        <p:spPr>
          <a:xfrm>
            <a:off x="749808"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Ranked across 109 trials of spinal anaesthesia for caesarean section, metaraminol, norepinephrine and phenylephrine were the most effective at…</a:t>
            </a:r>
            <a:endParaRPr lang="en-US" sz="1150" dirty="0"/>
          </a:p>
        </p:txBody>
      </p:sp>
      <p:sp>
        <p:nvSpPr>
          <p:cNvPr id="10" name="Shape 8"/>
          <p:cNvSpPr/>
          <p:nvPr/>
        </p:nvSpPr>
        <p:spPr>
          <a:xfrm>
            <a:off x="4319930" y="1938528"/>
            <a:ext cx="3551834" cy="4206240"/>
          </a:xfrm>
          <a:prstGeom prst="roundRect">
            <a:avLst>
              <a:gd name="adj" fmla="val 1545"/>
            </a:avLst>
          </a:prstGeom>
          <a:solidFill>
            <a:srgbClr val="F4F6F8"/>
          </a:solidFill>
          <a:ln w="12700">
            <a:solidFill>
              <a:srgbClr val="F4F6F8"/>
            </a:solidFill>
            <a:prstDash val="solid"/>
          </a:ln>
        </p:spPr>
      </p:sp>
      <p:sp>
        <p:nvSpPr>
          <p:cNvPr id="11" name="Shape 9"/>
          <p:cNvSpPr/>
          <p:nvPr/>
        </p:nvSpPr>
        <p:spPr>
          <a:xfrm>
            <a:off x="4319930" y="1938528"/>
            <a:ext cx="3551834" cy="54864"/>
          </a:xfrm>
          <a:prstGeom prst="rect">
            <a:avLst/>
          </a:prstGeom>
          <a:solidFill>
            <a:srgbClr val="1C7293"/>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BRITISH JOURNAL OF ANAESTHESIA 2020</a:t>
            </a:r>
            <a:endParaRPr lang="en-US" sz="900" dirty="0"/>
          </a:p>
        </p:txBody>
      </p:sp>
      <p:sp>
        <p:nvSpPr>
          <p:cNvPr id="13" name="Text 11"/>
          <p:cNvSpPr/>
          <p:nvPr/>
        </p:nvSpPr>
        <p:spPr>
          <a:xfrm>
            <a:off x="4502810" y="2352294"/>
            <a:ext cx="3186074"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Norepinephrine, metaraminol</a:t>
            </a:r>
            <a:endParaRPr lang="en-US" sz="1400" dirty="0"/>
          </a:p>
        </p:txBody>
      </p:sp>
      <p:sp>
        <p:nvSpPr>
          <p:cNvPr id="14" name="Text 12"/>
          <p:cNvSpPr/>
          <p:nvPr/>
        </p:nvSpPr>
        <p:spPr>
          <a:xfrm>
            <a:off x="4502810" y="2624074"/>
            <a:ext cx="3186074" cy="330123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Norepinephrine, metaraminol</a:t>
            </a:r>
            <a:endParaRPr lang="en-US" sz="1150" dirty="0"/>
          </a:p>
        </p:txBody>
      </p:sp>
      <p:sp>
        <p:nvSpPr>
          <p:cNvPr id="15" name="Shape 13"/>
          <p:cNvSpPr/>
          <p:nvPr/>
        </p:nvSpPr>
        <p:spPr>
          <a:xfrm>
            <a:off x="8072933" y="1938528"/>
            <a:ext cx="3551834" cy="4206240"/>
          </a:xfrm>
          <a:prstGeom prst="roundRect">
            <a:avLst>
              <a:gd name="adj" fmla="val 1545"/>
            </a:avLst>
          </a:prstGeom>
          <a:solidFill>
            <a:srgbClr val="F4F6F8"/>
          </a:solidFill>
          <a:ln w="12700">
            <a:solidFill>
              <a:srgbClr val="F4F6F8"/>
            </a:solidFill>
            <a:prstDash val="solid"/>
          </a:ln>
        </p:spPr>
      </p:sp>
      <p:sp>
        <p:nvSpPr>
          <p:cNvPr id="16" name="Shape 14"/>
          <p:cNvSpPr/>
          <p:nvPr/>
        </p:nvSpPr>
        <p:spPr>
          <a:xfrm>
            <a:off x="8072933" y="1938528"/>
            <a:ext cx="3551834" cy="54864"/>
          </a:xfrm>
          <a:prstGeom prst="rect">
            <a:avLst/>
          </a:prstGeom>
          <a:solidFill>
            <a:srgbClr val="1C7293"/>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ANAESTHESIA 2024</a:t>
            </a:r>
            <a:endParaRPr lang="en-US" sz="900" dirty="0"/>
          </a:p>
        </p:txBody>
      </p:sp>
      <p:sp>
        <p:nvSpPr>
          <p:cNvPr id="18" name="Text 16"/>
          <p:cNvSpPr/>
          <p:nvPr/>
        </p:nvSpPr>
        <p:spPr>
          <a:xfrm>
            <a:off x="8255813" y="2352294"/>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Phenylephrine raises blood pressure while lowering cardiac output</a:t>
            </a:r>
            <a:endParaRPr lang="en-US" sz="1400" dirty="0"/>
          </a:p>
        </p:txBody>
      </p:sp>
      <p:sp>
        <p:nvSpPr>
          <p:cNvPr id="19" name="Text 17"/>
          <p:cNvSpPr/>
          <p:nvPr/>
        </p:nvSpPr>
        <p:spPr>
          <a:xfrm>
            <a:off x="8255813" y="2840990"/>
            <a:ext cx="3186074"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Phenylephrine raises blood pressure while lowering cardiac output</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Ranked across 109 trials of spinal anaesthesia for caesarean section, metaraminol,</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Ranked across 109 trials of spinal anaesthesia for caesarean section, metaraminol, norepinephrine and phenylephrine were the most effective at preventing hypotension, while crystalloid given before induction was no better than control.</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Prevention of Hypotension After Spinal Anaesthesia for Caesarean Section: A Systematic Review and Network Meta-Analysis of Randomised Controlled Trials, Anaesthesia 2020 · PMID 31531852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Norepinephrine, metaraminol</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British journal of anaesthesia</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Norepinephrine, metaraminol, and mephentermine may have a lower probability of adversely affecting fetal acid-base status (umbilical arterial base excess) compared to phenylephrine during Caesarean delivery under neuraxial anesthesia.</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Vasopressor Drugs for the Prevention and Treatment of Hypotension During Neuraxial Anaesthesia for Caesarean Delivery: A Bayesian Network Meta-Analysis of Fetal and Maternal Outcomes, British journal of anaesthesia 2020 · PMID 31810562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Phenylephrine raises blood pressure while lowering cardiac output</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Phenylephrine raises blood pressure while lowering cardiac output, and although it increases cerebral blood flow it decreases cerebral tissue oxygen saturation.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Effects of Phenylephrine on Systemic and Cerebral Circulations in Humans: A Systematic Review With Mechanistic Explanations, Anaesthesia 2024 · PMID 37948131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F4F6F8"/>
          </a:solidFill>
          <a:ln w="12700">
            <a:solidFill>
              <a:srgbClr val="F4F6F8"/>
            </a:solidFill>
            <a:prstDash val="solid"/>
          </a:ln>
        </p:spPr>
      </p:sp>
      <p:sp>
        <p:nvSpPr>
          <p:cNvPr id="6" name="Shape 4"/>
          <p:cNvSpPr/>
          <p:nvPr/>
        </p:nvSpPr>
        <p:spPr>
          <a:xfrm>
            <a:off x="566928" y="1938528"/>
            <a:ext cx="3551834" cy="54864"/>
          </a:xfrm>
          <a:prstGeom prst="rect">
            <a:avLst/>
          </a:prstGeom>
          <a:solidFill>
            <a:srgbClr val="1C7293"/>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2015</a:t>
            </a:r>
            <a:endParaRPr lang="en-US" sz="900" dirty="0"/>
          </a:p>
        </p:txBody>
      </p:sp>
      <p:sp>
        <p:nvSpPr>
          <p:cNvPr id="8" name="Text 6"/>
          <p:cNvSpPr/>
          <p:nvPr/>
        </p:nvSpPr>
        <p:spPr>
          <a:xfrm>
            <a:off x="749808"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Given by infusion, norepinephrine held systolic pressure as well as phenylephrine</a:t>
            </a:r>
            <a:endParaRPr lang="en-US" sz="1400" dirty="0"/>
          </a:p>
        </p:txBody>
      </p:sp>
      <p:sp>
        <p:nvSpPr>
          <p:cNvPr id="9" name="Text 7"/>
          <p:cNvSpPr/>
          <p:nvPr/>
        </p:nvSpPr>
        <p:spPr>
          <a:xfrm>
            <a:off x="749808"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Given by infusion, norepinephrine held systolic pressure as well as phenylephrine but with a higher heart rate and cardiac output, lower systemic…</a:t>
            </a:r>
            <a:endParaRPr lang="en-US" sz="1150" dirty="0"/>
          </a:p>
        </p:txBody>
      </p:sp>
      <p:sp>
        <p:nvSpPr>
          <p:cNvPr id="10" name="Shape 8"/>
          <p:cNvSpPr/>
          <p:nvPr/>
        </p:nvSpPr>
        <p:spPr>
          <a:xfrm>
            <a:off x="4319930" y="1938528"/>
            <a:ext cx="3551834" cy="4206240"/>
          </a:xfrm>
          <a:prstGeom prst="roundRect">
            <a:avLst>
              <a:gd name="adj" fmla="val 1545"/>
            </a:avLst>
          </a:prstGeom>
          <a:solidFill>
            <a:srgbClr val="F4F6F8"/>
          </a:solidFill>
          <a:ln w="12700">
            <a:solidFill>
              <a:srgbClr val="F4F6F8"/>
            </a:solidFill>
            <a:prstDash val="solid"/>
          </a:ln>
        </p:spPr>
      </p:sp>
      <p:sp>
        <p:nvSpPr>
          <p:cNvPr id="11" name="Shape 9"/>
          <p:cNvSpPr/>
          <p:nvPr/>
        </p:nvSpPr>
        <p:spPr>
          <a:xfrm>
            <a:off x="4319930" y="1938528"/>
            <a:ext cx="3551834" cy="54864"/>
          </a:xfrm>
          <a:prstGeom prst="rect">
            <a:avLst/>
          </a:prstGeom>
          <a:solidFill>
            <a:srgbClr val="1C7293"/>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ANESTHESIA AND ANALGESIA 2019</a:t>
            </a:r>
            <a:endParaRPr lang="en-US" sz="900" dirty="0"/>
          </a:p>
        </p:txBody>
      </p:sp>
      <p:sp>
        <p:nvSpPr>
          <p:cNvPr id="13" name="Text 11"/>
          <p:cNvSpPr/>
          <p:nvPr/>
        </p:nvSpPr>
        <p:spPr>
          <a:xfrm>
            <a:off x="4502810"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Using equipotent boluses, bradycardia occurred in 11% with norepinephrine 6</a:t>
            </a:r>
            <a:endParaRPr lang="en-US" sz="1400" dirty="0"/>
          </a:p>
        </p:txBody>
      </p:sp>
      <p:sp>
        <p:nvSpPr>
          <p:cNvPr id="14" name="Text 12"/>
          <p:cNvSpPr/>
          <p:nvPr/>
        </p:nvSpPr>
        <p:spPr>
          <a:xfrm>
            <a:off x="4502810"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Using equipotent boluses, bradycardia occurred in 11% with norepinephrine 6 micrograms versus 38% with phenylephrine 100 micrograms</a:t>
            </a:r>
            <a:endParaRPr lang="en-US" sz="1150" dirty="0"/>
          </a:p>
        </p:txBody>
      </p:sp>
      <p:sp>
        <p:nvSpPr>
          <p:cNvPr id="15" name="Shape 13"/>
          <p:cNvSpPr/>
          <p:nvPr/>
        </p:nvSpPr>
        <p:spPr>
          <a:xfrm>
            <a:off x="8072933" y="1938528"/>
            <a:ext cx="3551834" cy="4206240"/>
          </a:xfrm>
          <a:prstGeom prst="roundRect">
            <a:avLst>
              <a:gd name="adj" fmla="val 1545"/>
            </a:avLst>
          </a:prstGeom>
          <a:solidFill>
            <a:srgbClr val="F4F6F8"/>
          </a:solidFill>
          <a:ln w="12700">
            <a:solidFill>
              <a:srgbClr val="F4F6F8"/>
            </a:solidFill>
            <a:prstDash val="solid"/>
          </a:ln>
        </p:spPr>
      </p:sp>
      <p:sp>
        <p:nvSpPr>
          <p:cNvPr id="16" name="Shape 14"/>
          <p:cNvSpPr/>
          <p:nvPr/>
        </p:nvSpPr>
        <p:spPr>
          <a:xfrm>
            <a:off x="8072933" y="1938528"/>
            <a:ext cx="3551834" cy="54864"/>
          </a:xfrm>
          <a:prstGeom prst="rect">
            <a:avLst/>
          </a:prstGeom>
          <a:solidFill>
            <a:srgbClr val="1C7293"/>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2017</a:t>
            </a:r>
            <a:endParaRPr lang="en-US" sz="900" dirty="0"/>
          </a:p>
        </p:txBody>
      </p:sp>
      <p:sp>
        <p:nvSpPr>
          <p:cNvPr id="18" name="Text 16"/>
          <p:cNvSpPr/>
          <p:nvPr/>
        </p:nvSpPr>
        <p:spPr>
          <a:xfrm>
            <a:off x="8255813"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Norepinephrine 8 micrograms is about equivalent to phenylephrine 100 micrograms, a</a:t>
            </a:r>
            <a:endParaRPr lang="en-US" sz="1400" dirty="0"/>
          </a:p>
        </p:txBody>
      </p:sp>
      <p:sp>
        <p:nvSpPr>
          <p:cNvPr id="19" name="Text 17"/>
          <p:cNvSpPr/>
          <p:nvPr/>
        </p:nvSpPr>
        <p:spPr>
          <a:xfrm>
            <a:off x="8255813"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Norepinephrine 8 micrograms is about equivalent to phenylephrine 100 micrograms, a potency ratio near 13 to 1, so the two cannot be swapped at the…</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28</Slides>
  <Notes>28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Vasopressor Choice for Spinal Hypotension</dc:title>
  <dc:subject>Intraoperative teaching</dc:subject>
  <dc:creator>Intraop Teaching Companion</dc:creator>
  <cp:lastModifiedBy>Intraop Teaching Companion</cp:lastModifiedBy>
  <cp:revision>1</cp:revision>
  <dcterms:created xsi:type="dcterms:W3CDTF">2026-07-29T07:12:51Z</dcterms:created>
  <dcterms:modified xsi:type="dcterms:W3CDTF">2026-07-29T07:12:51Z</dcterms:modified>
</cp:coreProperties>
</file>