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charts/chart95.xml" ContentType="application/vnd.openxmlformats-officedocument.drawingml.chart+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charts/chart96.xml" ContentType="application/vnd.openxmlformats-officedocument.drawingml.chart+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charts/chart97.xml" ContentType="application/vnd.openxmlformats-officedocument.drawingml.chart+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notesMasterIdLst>
    <p:notesMasterId r:id="rId32"/>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s>
</file>

<file path=ppt/charts/_rels/chart95.xml.rels><?xml version="1.0" encoding="UTF-8" standalone="yes"?><Relationships xmlns="http://schemas.openxmlformats.org/package/2006/relationships"><Relationship Id="rId1" Type="http://schemas.openxmlformats.org/officeDocument/2006/relationships/package" Target="../embeddings/Microsoft_Excel_Worksheet95.xlsx"/></Relationships>
</file>

<file path=ppt/charts/_rels/chart96.xml.rels><?xml version="1.0" encoding="UTF-8" standalone="yes"?><Relationships xmlns="http://schemas.openxmlformats.org/package/2006/relationships"><Relationship Id="rId1" Type="http://schemas.openxmlformats.org/officeDocument/2006/relationships/package" Target="../embeddings/Microsoft_Excel_Worksheet96.xlsx"/></Relationships>
</file>

<file path=ppt/charts/_rels/chart97.xml.rels><?xml version="1.0" encoding="UTF-8" standalone="yes"?><Relationships xmlns="http://schemas.openxmlformats.org/package/2006/relationships"><Relationship Id="rId1" Type="http://schemas.openxmlformats.org/officeDocument/2006/relationships/package" Target="../embeddings/Microsoft_Excel_Worksheet97.xlsx"/></Relationships>
</file>

<file path=ppt/charts/chart95.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Odds ratio for 24-hour nausea and vomiting</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4–5 mg</c:v>
                  </c:pt>
                  <c:pt idx="1">
                    <c:v>8–10 mg</c:v>
                  </c:pt>
                </c:lvl>
              </c:multiLvlStrCache>
            </c:multiLvlStrRef>
          </c:cat>
          <c:val>
            <c:numRef>
              <c:f>Sheet1!$B$2:$B$3</c:f>
              <c:numCache>
                <c:formatCode>General</c:formatCode>
                <c:ptCount val="2"/>
                <c:pt idx="0">
                  <c:v>0.31</c:v>
                </c:pt>
                <c:pt idx="1">
                  <c:v>0.26</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odds ratio</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charts/chart96.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Dexamethasone 8 mg</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Surgical-site infection</c:v>
                  </c:pt>
                  <c:pt idx="1">
                    <c:v>Nausea and vomiting at 24 h</c:v>
                  </c:pt>
                </c:lvl>
              </c:multiLvlStrCache>
            </c:multiLvlStrRef>
          </c:cat>
          <c:val>
            <c:numRef>
              <c:f>Sheet1!$B$2:$B$3</c:f>
              <c:numCache>
                <c:formatCode>General</c:formatCode>
                <c:ptCount val="2"/>
                <c:pt idx="0">
                  <c:v>8.1</c:v>
                </c:pt>
                <c:pt idx="1">
                  <c:v>42.2</c:v>
                </c:pt>
              </c:numCache>
            </c:numRef>
          </c:val>
        </c:ser>
        <c:ser>
          <c:idx val="1"/>
          <c:order val="1"/>
          <c:tx>
            <c:strRef>
              <c:f>Sheet1!$C$1</c:f>
              <c:strCache>
                <c:ptCount val="1"/>
                <c:pt idx="0">
                  <c:v>Placebo</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Surgical-site infection</c:v>
                  </c:pt>
                  <c:pt idx="1">
                    <c:v>Nausea and vomiting at 24 h</c:v>
                  </c:pt>
                </c:lvl>
              </c:multiLvlStrCache>
            </c:multiLvlStrRef>
          </c:cat>
          <c:val>
            <c:numRef>
              <c:f>Sheet1!$C$2:$C$3</c:f>
              <c:numCache>
                <c:formatCode>General</c:formatCode>
                <c:ptCount val="2"/>
                <c:pt idx="0">
                  <c:v>9.1</c:v>
                </c:pt>
                <c:pt idx="1">
                  <c:v>53.9</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charts/chart97.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mg/dL above control</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Sheet1!$A$2:$A$2</c:f>
              <c:multiLvlStrCache>
                <c:ptCount val="1"/>
                <c:lvl>
                  <c:pt idx="0">
                    <c:v>Peak glucose rise</c:v>
                  </c:pt>
                </c:lvl>
              </c:multiLvlStrCache>
            </c:multiLvlStrRef>
          </c:cat>
          <c:val>
            <c:numRef>
              <c:f>Sheet1!$B$2:$B$2</c:f>
              <c:numCache>
                <c:formatCode>General</c:formatCode>
                <c:ptCount val="1"/>
                <c:pt idx="0">
                  <c:v>20</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mg/dL</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Pooled across the 60 trials, 4-5 mg reduced 24-hour nausea and vomiting as effectively as 8-10 mg, supporting the lower SAMBA-recommended dose.. For antiemesis the bigger dose bought nothing: across 60 trials 4-5 mg matched 8-10 mg at 24 hours, which is why the lower SAMBA dose is recommended. [Dexamethasone to Prevent Postoperative Nausea and Vomiting: An Updated Meta-Analysis of Randomized Controlled Trials, Anesthesia and analgesia 2013]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Dexamethasone 8 mg was noninferior to placebo for surgical-site infection at 30 days, 8.1% versus 9.1%, and this included patients with diabetes. Nausea and vomiting fell from 53.9% to 42.2%. The infection comparison was a noninferiority comparison, not a demonstration that dexamethasone lowers infection.. PADDI is what to cite when someone withholds dexamethasone over infection risk: 8 mg was noninferior for 30-day surgical-site infection, diabetes included, while cutting nausea and vomiting from 53.9% to 42.2%. [Dexamethasone and Surgical-Site Infection, The New England journal of medicine 2021]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For analgesia the dose matters: doses above 0.1 mg/kg reduced pain and opioid consumption, low doses did not, and preoperative administration gave a more consistent effect than intraoperative.. Analgesia and antiemesis are two different dose questions for the same drug: the analgesic effect only showed up above 0.1 mg/kg, and it was more consistent when the dose went in preoperatively. [Perioperative Single Dose Systemic Dexamethasone for Postoperative Pain: A Meta-Analysis of Randomized Controlled Trials, Anesthesiology 2011]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Dexamethasone was associated with lower 1-year mortality and better recurrence-free survival, while doses above 0.09 mg/kg raised hyperglycaemia without raising surgical-site infection. These are associations from a cohort study, not randomised effects, so they cannot establish that dexamethasone improves cancer outcomes or justify giving it for that reason.. An association across 30,561 patients is a hypothesis worth testing, not a reason to give dexamethasone for oncologic benefit. [Association Between Intraoperative Dexamethasone and Postoperative Mortality in Patients Undergoing Oncologic Surgery: A Multicentric Cohort Study, Annals of surgery 2023]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chart" Target="/ppt/charts/chart96.xml"/><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chart" Target="/ppt/charts/chart97.xml"/><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chart" Target="/ppt/charts/chart95.xml"/><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PAINFUL DISEASE STATES</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Perioperative Dexamethasone</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CA-1</a:t>
            </a:r>
            <a:endParaRPr lang="en-US" sz="1500" dirty="0"/>
          </a:p>
        </p:txBody>
      </p:sp>
      <p:sp>
        <p:nvSpPr>
          <p:cNvPr id="7" name="Text 5"/>
          <p:cNvSpPr/>
          <p:nvPr/>
        </p:nvSpPr>
        <p:spPr>
          <a:xfrm>
            <a:off x="566928" y="4041648"/>
            <a:ext cx="7680960" cy="219456"/>
          </a:xfrm>
          <a:prstGeom prst="rect">
            <a:avLst/>
          </a:prstGeom>
          <a:noFill/>
          <a:ln/>
        </p:spPr>
        <p:txBody>
          <a:bodyPr wrap="square" rtlCol="0" anchor="ctr"/>
          <a:lstStyle/>
          <a:p>
            <a:pPr indent="0" marL="0">
              <a:buNone/>
            </a:pPr>
            <a:r>
              <a:rPr lang="en-US" sz="900" b="1" spc="220" kern="0" dirty="0">
                <a:solidFill>
                  <a:srgbClr val="8FA9C9"/>
                </a:solidFill>
                <a:latin typeface="Calibri" pitchFamily="34" charset="0"/>
                <a:ea typeface="Calibri" pitchFamily="34" charset="-122"/>
                <a:cs typeface="Calibri" pitchFamily="34" charset="-120"/>
              </a:rPr>
              <a:t>ABA CONTENT OUTLINE</a:t>
            </a:r>
            <a:endParaRPr lang="en-US" sz="900" dirty="0"/>
          </a:p>
        </p:txBody>
      </p:sp>
      <p:sp>
        <p:nvSpPr>
          <p:cNvPr id="8" name="Text 6"/>
          <p:cNvSpPr/>
          <p:nvPr/>
        </p:nvSpPr>
        <p:spPr>
          <a:xfrm>
            <a:off x="566928" y="4315968"/>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II.D.2.m</a:t>
            </a:r>
            <a:endParaRPr lang="en-US" sz="1050" dirty="0"/>
          </a:p>
        </p:txBody>
      </p:sp>
      <p:sp>
        <p:nvSpPr>
          <p:cNvPr id="9" name="Text 7"/>
          <p:cNvSpPr/>
          <p:nvPr/>
        </p:nvSpPr>
        <p:spPr>
          <a:xfrm>
            <a:off x="1984248" y="4315968"/>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Postoperative Nausea and Vomiting</a:t>
            </a:r>
            <a:endParaRPr lang="en-US" sz="1000" dirty="0"/>
          </a:p>
        </p:txBody>
      </p:sp>
      <p:sp>
        <p:nvSpPr>
          <p:cNvPr id="10" name="Text 8"/>
          <p:cNvSpPr/>
          <p:nvPr/>
        </p:nvSpPr>
        <p:spPr>
          <a:xfrm>
            <a:off x="566928" y="4626864"/>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I.B.7.d</a:t>
            </a:r>
            <a:endParaRPr lang="en-US" sz="1050" dirty="0"/>
          </a:p>
        </p:txBody>
      </p:sp>
      <p:sp>
        <p:nvSpPr>
          <p:cNvPr id="11" name="Text 9"/>
          <p:cNvSpPr/>
          <p:nvPr/>
        </p:nvSpPr>
        <p:spPr>
          <a:xfrm>
            <a:off x="1984248" y="4626864"/>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Nausea and Vomiting</a:t>
            </a:r>
            <a:endParaRPr lang="en-US" sz="1000" dirty="0"/>
          </a:p>
        </p:txBody>
      </p:sp>
      <p:sp>
        <p:nvSpPr>
          <p:cNvPr id="12" name="Text 10"/>
          <p:cNvSpPr/>
          <p:nvPr/>
        </p:nvSpPr>
        <p:spPr>
          <a:xfrm>
            <a:off x="566928" y="4937760"/>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I.B.7.d.2</a:t>
            </a:r>
            <a:endParaRPr lang="en-US" sz="1050" dirty="0"/>
          </a:p>
        </p:txBody>
      </p:sp>
      <p:sp>
        <p:nvSpPr>
          <p:cNvPr id="13" name="Text 11"/>
          <p:cNvSpPr/>
          <p:nvPr/>
        </p:nvSpPr>
        <p:spPr>
          <a:xfrm>
            <a:off x="1984248" y="4937760"/>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Pharmacology and Use of Antacids, Histamine-2</a:t>
            </a:r>
            <a:endParaRPr lang="en-US" sz="1000" dirty="0"/>
          </a:p>
        </p:txBody>
      </p:sp>
      <p:sp>
        <p:nvSpPr>
          <p:cNvPr id="14" name="Text 1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High-dose dexamethasone at 1 mg/kg in cardiac surgery did not reduce 30-day major</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JAMA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High-dose dexamethasone at 1 mg/kg in cardiac surgery did not reduce 30-day major adverse events (7.0% versus 8.5%); it lowered infection and ventilation time but raised postoperative glucose.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Intraoperative High-Dose Dexamethasone for Cardiac Surgery: A Randomized Controlled Trial, JAMA 2012 · PMID 23117776</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In PADDI, 8 mg of dexamethasone was noninferior to placebo for surgical-site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The New England journal of medicin</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PADDI, 8 mg of dexamethasone was noninferior to placebo for surgical-site infection at 30 days (8.1% versus 9.1%), including in patients with diabetes, while cutting nausea and vomiting from 53.9% to 42.2%.</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Dexamethasone and Surgical-Site Infection, The New England journal of medicine 2021 · PMID 33951362</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PADDI: no excess surgical-site infection, including in diabetes</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8,725 patients, 8 mg at induction.</a:t>
            </a:r>
            <a:endParaRPr lang="en-US" sz="1400" dirty="0"/>
          </a:p>
        </p:txBody>
      </p:sp>
      <p:graphicFrame>
        <p:nvGraphicFramePr>
          <p:cNvPr id="5" name="Chart 0" descr=""/>
          <p:cNvGraphicFramePr/>
          <p:nvPr/>
        </p:nvGraphicFramePr>
        <p:xfrm>
          <a:off x="566928" y="2194560"/>
          <a:ext cx="11057839" cy="26151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PADDI showed a single 8 mg dose was noninferior for 30-day surgical-site infection, including in patients with diabetes — that specific question, at that dose.</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Dexamethasone and Surgical-Site Infection, The New England journal of medicine 2021 · PMID 33951362</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BF3E6"/>
          </a:solidFill>
          <a:ln w="12700">
            <a:solidFill>
              <a:srgbClr val="FBF3E6"/>
            </a:solidFill>
            <a:prstDash val="solid"/>
          </a:ln>
        </p:spPr>
      </p:sp>
      <p:sp>
        <p:nvSpPr>
          <p:cNvPr id="6" name="Shape 4"/>
          <p:cNvSpPr/>
          <p:nvPr/>
        </p:nvSpPr>
        <p:spPr>
          <a:xfrm>
            <a:off x="566928" y="1938528"/>
            <a:ext cx="5428336" cy="54864"/>
          </a:xfrm>
          <a:prstGeom prst="rect">
            <a:avLst/>
          </a:prstGeom>
          <a:solidFill>
            <a:srgbClr val="C8892B"/>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BMC CANCER 2019</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2,628 breast cancer operations, a single perioperative dexamethasone dose was not</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2,628 breast cancer operations, a single perioperative dexamethasone dose was not associated with increased recurrence or mortality on…</a:t>
            </a:r>
            <a:endParaRPr lang="en-US" sz="1150" dirty="0"/>
          </a:p>
        </p:txBody>
      </p:sp>
      <p:sp>
        <p:nvSpPr>
          <p:cNvPr id="10" name="Shape 8"/>
          <p:cNvSpPr/>
          <p:nvPr/>
        </p:nvSpPr>
        <p:spPr>
          <a:xfrm>
            <a:off x="6196432" y="1938528"/>
            <a:ext cx="5428336" cy="4206240"/>
          </a:xfrm>
          <a:prstGeom prst="roundRect">
            <a:avLst>
              <a:gd name="adj" fmla="val 1304"/>
            </a:avLst>
          </a:prstGeom>
          <a:solidFill>
            <a:srgbClr val="FBF3E6"/>
          </a:solidFill>
          <a:ln w="12700">
            <a:solidFill>
              <a:srgbClr val="FBF3E6"/>
            </a:solidFill>
            <a:prstDash val="solid"/>
          </a:ln>
        </p:spPr>
      </p:sp>
      <p:sp>
        <p:nvSpPr>
          <p:cNvPr id="11" name="Shape 9"/>
          <p:cNvSpPr/>
          <p:nvPr/>
        </p:nvSpPr>
        <p:spPr>
          <a:xfrm>
            <a:off x="6196432" y="1938528"/>
            <a:ext cx="5428336" cy="54864"/>
          </a:xfrm>
          <a:prstGeom prst="rect">
            <a:avLst/>
          </a:prstGeom>
          <a:solidFill>
            <a:srgbClr val="C8892B"/>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ANNALS OF SURGERY 2023</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Among 30,561 oncologic resections, dexamethasone was associated with lower 1-year</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Among 30,561 oncologic resections, dexamethasone was associated with lower 1-year mortality and better recurrence-free survival</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In 2,628 breast cancer operations, a single perioperative dexamethasone dose was not</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Cohort · BMC cancer</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2,628 breast cancer operations, a single perioperative dexamethasone dose was not associated with increased recurrence or mortality on propensity-matched analysis.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Single Dose of Dexamethasone Is Not Associated With Postoperative Recurrence and Mortality in Breast Cancer Patients: A Propensity-Matched Cohort Study, BMC cancer 2019 · PMID 30894164</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Among 30,561 oncologic resections, dexamethasone was associated with lower 1-year</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Cohort · Annals of surgery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Among 30,561 oncologic resections, dexamethasone was associated with lower 1-year mortality and better recurrence-free survival, while doses above 0.09 mg/kg raised hyperglycaemia without raising surgical-site infection.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Association Between Intraoperative Dexamethasone and Postoperative Mortality in Patients Undergoing Oncologic Surgery: A Multicentric Cohort Study, Annals of surgery 2023 · PMID 35837889</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glucose rise is real and small</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56 trials, peak perioperative glucose.</a:t>
            </a:r>
            <a:endParaRPr lang="en-US" sz="1400" dirty="0"/>
          </a:p>
        </p:txBody>
      </p:sp>
      <p:graphicFrame>
        <p:nvGraphicFramePr>
          <p:cNvPr id="5" name="Chart 0" descr=""/>
          <p:cNvGraphicFramePr/>
          <p:nvPr/>
        </p:nvGraphicFramePr>
        <p:xfrm>
          <a:off x="566928" y="1938528"/>
          <a:ext cx="11057839" cy="33284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54132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5046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About 20 mg/dL, with no dose-effect relationship apparent and no increase in wound infection.</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F4F6F8"/>
          </a:solidFill>
          <a:ln w="12700">
            <a:solidFill>
              <a:srgbClr val="F4F6F8"/>
            </a:solidFill>
            <a:prstDash val="solid"/>
          </a:ln>
        </p:spPr>
      </p:sp>
      <p:sp>
        <p:nvSpPr>
          <p:cNvPr id="6" name="Shape 4"/>
          <p:cNvSpPr/>
          <p:nvPr/>
        </p:nvSpPr>
        <p:spPr>
          <a:xfrm>
            <a:off x="566928" y="1993392"/>
            <a:ext cx="41148" cy="537667"/>
          </a:xfrm>
          <a:prstGeom prst="rect">
            <a:avLst/>
          </a:prstGeom>
          <a:solidFill>
            <a:srgbClr val="1C7293"/>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For analgesia rather than antiemesis the dose matters: doses above 0.1 mg/kg reduced pain and opioid consumption, low doses did not, and preoperative administration gave a more consistent effect than intraoperative.</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Pooled across 60 trials, 4-5 mg of dexamethasone reduced 24-hour nausea and vomiting as effectively as 8-10 mg, supporting the lower SAMBA-recommended dose.</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High-dose dexamethasone at 1 mg/kg in cardiac surgery did not reduce 30-day major adverse events (7.0% versus 8.5%); it lowered infection and ventilation time but raised postoperative glucose.</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In PADDI, 8 mg of dexamethasone was noninferior to placebo for surgical-site infection at 30 days (8.1% versus 9.1%), including in patients with diabetes, while cutting nausea and vomiting from 53.9% to 42.2%.</a:t>
            </a:r>
            <a:endParaRPr lang="en-US" sz="1150" dirty="0"/>
          </a:p>
        </p:txBody>
      </p:sp>
      <p:sp>
        <p:nvSpPr>
          <p:cNvPr id="25" name="Shape 23"/>
          <p:cNvSpPr/>
          <p:nvPr/>
        </p:nvSpPr>
        <p:spPr>
          <a:xfrm>
            <a:off x="566928" y="5040173"/>
            <a:ext cx="11057839" cy="647395"/>
          </a:xfrm>
          <a:prstGeom prst="roundRect">
            <a:avLst>
              <a:gd name="adj" fmla="val 8475"/>
            </a:avLst>
          </a:prstGeom>
          <a:solidFill>
            <a:srgbClr val="FBF3E6"/>
          </a:solidFill>
          <a:ln w="12700">
            <a:solidFill>
              <a:srgbClr val="FBF3E6"/>
            </a:solidFill>
            <a:prstDash val="solid"/>
          </a:ln>
        </p:spPr>
      </p:sp>
      <p:sp>
        <p:nvSpPr>
          <p:cNvPr id="26" name="Shape 24"/>
          <p:cNvSpPr/>
          <p:nvPr/>
        </p:nvSpPr>
        <p:spPr>
          <a:xfrm>
            <a:off x="566928" y="5095037"/>
            <a:ext cx="41148" cy="537667"/>
          </a:xfrm>
          <a:prstGeom prst="rect">
            <a:avLst/>
          </a:prstGeom>
          <a:solidFill>
            <a:srgbClr val="C8892B"/>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C8892B"/>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In 2,628 breast cancer operations, a single perioperative dexamethasone dose was not associated with increased recurrence or mortality on propensity-matched analysis.</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For analgesia rather than antiemesis the dose matters</a:t>
            </a:r>
            <a:endParaRPr lang="en-US" sz="1400" dirty="0"/>
          </a:p>
        </p:txBody>
      </p:sp>
      <p:sp>
        <p:nvSpPr>
          <p:cNvPr id="7" name="Text 5"/>
          <p:cNvSpPr/>
          <p:nvPr/>
        </p:nvSpPr>
        <p:spPr>
          <a:xfrm>
            <a:off x="749808" y="2388108"/>
            <a:ext cx="2247824" cy="2970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Anesthesiology 2011</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High-dose dexamethasone at 1 mg/kg in cardiac surgery did not reduce 30-day major</a:t>
            </a:r>
            <a:endParaRPr lang="en-US" sz="1400" dirty="0"/>
          </a:p>
        </p:txBody>
      </p:sp>
      <p:sp>
        <p:nvSpPr>
          <p:cNvPr id="11" name="Text 9"/>
          <p:cNvSpPr/>
          <p:nvPr/>
        </p:nvSpPr>
        <p:spPr>
          <a:xfrm>
            <a:off x="3564560"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JAMA 2012</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2,628 breast cancer operations, a single perioperative dexamethasone dose was not</a:t>
            </a:r>
            <a:endParaRPr lang="en-US" sz="1400" dirty="0"/>
          </a:p>
        </p:txBody>
      </p:sp>
      <p:sp>
        <p:nvSpPr>
          <p:cNvPr id="15" name="Text 13"/>
          <p:cNvSpPr/>
          <p:nvPr/>
        </p:nvSpPr>
        <p:spPr>
          <a:xfrm>
            <a:off x="6379312"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BMC cancer 2019</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Pooled across 60 trials, 4-5 mg of dexamethasone reduced 24-hour nausea and vomiting</a:t>
            </a:r>
            <a:endParaRPr lang="en-US" sz="1400" dirty="0"/>
          </a:p>
        </p:txBody>
      </p:sp>
      <p:sp>
        <p:nvSpPr>
          <p:cNvPr id="19" name="Text 17"/>
          <p:cNvSpPr/>
          <p:nvPr/>
        </p:nvSpPr>
        <p:spPr>
          <a:xfrm>
            <a:off x="9194063"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Anesthesia and analgesia 2013</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For analgesia rather than antiemesis the dose matters</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Walk me through your setup for this before we start.</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are you watching on the monitor that would tell you this is going wrong?</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your first move if it does?</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you want ready in the room before induction?</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 58-year-old with type 2 diabetes and an HbA1c of 8.4% presents for laparoscopic cholecystectomy. You would normally give dexamethasone for nausea, and the resident queries the glucose.</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a pooled analysis of 60 randomised trials of dexamethasone for postoperative nausea and vomiting, how did 4-5 mg compare with 8-10 mg for nausea and vomiting in the first 24 hours, and which dose recommendation does that support?</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Pooled across the 60 trials, 4-5 mg reduced 24-hour nausea and vomiting as effectively as 8-10 mg, supporting the lower SAMBA-recommended dose.</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For antiemesis the bigger dose bought nothing: across 60 trials 4-5 mg matched 8-10 mg at 24 hours, which is why the lower SAMBA dose is recommended.</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Dexamethasone to Prevent Postoperative Nausea and Vomiting: An Updated Meta-Analysis of Randomized Controlled Trials, Anesthesia and analgesia 2013 · PMID 23223115</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the PADDI trial, 8 mg of dexamethasone was compared with placebo. State the 30-day surgical-site infection result with its rates, name the type of statistical comparison used for that outcome, say whether it held in patients with diabetes, and give the effect on nausea and vomiting.</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Dexamethasone 8 mg was noninferior to placebo for surgical-site infection at 30 days, 8.1% versus 9.1%, and this included patients with diabetes. Nausea and vomiting fell from 53.9% to 42.2%. The infection comparison was a noninferiority comparison, not a demonstration that dexamethasone lowers infection.</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PADDI is what to cite when someone withholds dexamethasone over infection risk: 8 mg was noninferior for 30-day surgical-site infection, diabetes included, while cutting nausea and vomiting from 53.9% to 42.2%.</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Dexamethasone and Surgical-Site Infection, The New England journal of medicine 2021 · PMID 33951362</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meta-analysis of single-dose systemic dexamethasone examined its analgesic rather than antiemetic effect. State the dose threshold above which pain and opioid consumption were reduced, what happened at low doses, and whether preoperative or intraoperative administration produced the more consistent effect.</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For analgesia the dose matters: doses above 0.1 mg/kg reduced pain and opioid consumption, low doses did not, and preoperative administration gave a more consistent effect than intraoperative.</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Analgesia and antiemesis are two different dose questions for the same drug: the analgesic effect only showed up above 0.1 mg/kg, and it was more consistent when the dose went in preoperatively.</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Perioperative Single Dose Systemic Dexamethasone for Postoperative Pain: A Meta-Analysis of Randomized Controlled Trials, Anesthesiology 2011 · PMID 21799397</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multicentric cohort study of 30,561 oncologic resections examined intraoperative dexamethasone. Summarise its findings for 1-year mortality, recurrence-free survival, hyperglycaemia, and surgical-site infection, then state precisely why these findings cannot be used to recommend dexamethasone in order to improve cancer outcomes.</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Dexamethasone was associated with lower 1-year mortality and better recurrence-free survival, while doses above 0.09 mg/kg raised hyperglycaemia without raising surgical-site infection. These are associations from a cohort study, not randomised effects, so they cannot establish that dexamethasone improves cancer outcomes or justify giving it for that reason.</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An association across 30,561 patients is a hypothesis worth testing, not a reason to give dexamethasone for oncologic benefit.</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Association Between Intraoperative Dexamethasone and Postoperative Mortality in Patients Undergoing Oncologic Surgery: A Multicentric Cohort Study, Annals of surgery 2023 · PMID 35837889</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30"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Perioperative Single Dose Systemic Dexamethasone for Postoperative Pain: A Meta-Analysis of Randomized Controlled Trials, Anesthesiology 2011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21799397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Intraoperative High-Dose Dexamethasone for Cardiac Surgery: A Randomized Controlled Trial, JAMA 2012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23117776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Single Dose of Dexamethasone Is Not Associated With Postoperative Recurrence and Mortality in Breast Cancer Patients: A Propensity-Matched Cohort Study, BMC cancer 2019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30894164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Dexamethasone to Prevent Postoperative Nausea and Vomiting: An Updated Meta-Analysis of Randomized Controlled Trials, Anesthesia and analgesia 2013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23223115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Dexamethasone and Surgical-Site Infection, The New England journal of medicine 2021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33951362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Association Between Intraoperative Dexamethasone and Postoperative Mortality in Patients Undergoing Oncologic Surgery: A Multicentric Cohort Study, Annals of surgery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35837889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For analgesia rather than antiemesis the dose matters</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2011</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For analgesia rather than antiemesis the dose matters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2012</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JAMA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High-dose dexamethasone at 1 mg/kg in cardiac surgery did not reduce 30-day major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Cohort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2019</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BMC cancer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 2,628 breast cancer operations, a single perioperative dexamethasone dose was not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Anesthesia and analgesia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Pooled across 60 trials, 4-5 mg of dexamethasone reduced 24-hour nausea and vomiting</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2021</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New England journal of medicin</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 PADDI, 8 mg of dexamethasone was noninferior to placebo for surgical-site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Cohort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Annals of surgery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Among 30,561 oncologic resections, dexamethasone was associated with lower 1-year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guidelines and pooled evidence say</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4F6F8"/>
          </a:solidFill>
          <a:ln w="12700">
            <a:solidFill>
              <a:srgbClr val="F4F6F8"/>
            </a:solidFill>
            <a:prstDash val="solid"/>
          </a:ln>
        </p:spPr>
      </p:sp>
      <p:sp>
        <p:nvSpPr>
          <p:cNvPr id="6" name="Shape 4"/>
          <p:cNvSpPr/>
          <p:nvPr/>
        </p:nvSpPr>
        <p:spPr>
          <a:xfrm>
            <a:off x="566928" y="1938528"/>
            <a:ext cx="5428336" cy="54864"/>
          </a:xfrm>
          <a:prstGeom prst="rect">
            <a:avLst/>
          </a:prstGeom>
          <a:solidFill>
            <a:srgbClr val="1C7293"/>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ANESTHESIOLOGY 2011</a:t>
            </a:r>
            <a:endParaRPr lang="en-US" sz="900" dirty="0"/>
          </a:p>
        </p:txBody>
      </p:sp>
      <p:sp>
        <p:nvSpPr>
          <p:cNvPr id="8" name="Text 6"/>
          <p:cNvSpPr/>
          <p:nvPr/>
        </p:nvSpPr>
        <p:spPr>
          <a:xfrm>
            <a:off x="749808" y="2352294"/>
            <a:ext cx="5062576" cy="216916"/>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For analgesia rather than antiemesis the dose matters</a:t>
            </a:r>
            <a:endParaRPr lang="en-US" sz="1400" dirty="0"/>
          </a:p>
        </p:txBody>
      </p:sp>
      <p:sp>
        <p:nvSpPr>
          <p:cNvPr id="9" name="Text 7"/>
          <p:cNvSpPr/>
          <p:nvPr/>
        </p:nvSpPr>
        <p:spPr>
          <a:xfrm>
            <a:off x="749808" y="2624074"/>
            <a:ext cx="5062576" cy="330123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For analgesia rather than antiemesis the dose matters: doses above 0.1 mg/kg reduced pain and opioid consumption, low doses did not</a:t>
            </a:r>
            <a:endParaRPr lang="en-US" sz="1150" dirty="0"/>
          </a:p>
        </p:txBody>
      </p:sp>
      <p:sp>
        <p:nvSpPr>
          <p:cNvPr id="10" name="Shape 8"/>
          <p:cNvSpPr/>
          <p:nvPr/>
        </p:nvSpPr>
        <p:spPr>
          <a:xfrm>
            <a:off x="6196432" y="1938528"/>
            <a:ext cx="5428336" cy="4206240"/>
          </a:xfrm>
          <a:prstGeom prst="roundRect">
            <a:avLst>
              <a:gd name="adj" fmla="val 1304"/>
            </a:avLst>
          </a:prstGeom>
          <a:solidFill>
            <a:srgbClr val="F4F6F8"/>
          </a:solidFill>
          <a:ln w="12700">
            <a:solidFill>
              <a:srgbClr val="F4F6F8"/>
            </a:solidFill>
            <a:prstDash val="solid"/>
          </a:ln>
        </p:spPr>
      </p:sp>
      <p:sp>
        <p:nvSpPr>
          <p:cNvPr id="11" name="Shape 9"/>
          <p:cNvSpPr/>
          <p:nvPr/>
        </p:nvSpPr>
        <p:spPr>
          <a:xfrm>
            <a:off x="6196432" y="1938528"/>
            <a:ext cx="5428336" cy="54864"/>
          </a:xfrm>
          <a:prstGeom prst="rect">
            <a:avLst/>
          </a:prstGeom>
          <a:solidFill>
            <a:srgbClr val="1C7293"/>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ANESTHESIA AND ANALGESIA 2013</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Pooled across 60 trials, 4-5 mg of dexamethasone reduced 24-hour nausea and vomiting</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Pooled across 60 trials, 4-5 mg of dexamethasone reduced 24-hour nausea and vomiting as effectively as 8-10 mg, supporting the lower…</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For analgesia rather than antiemesis the dose matters</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For analgesia rather than antiemesis the dose matters: doses above 0.1 mg/kg reduced pain and opioid consumption, low doses did not, and preoperative administration gave a more consistent effect than intraoperative.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Perioperative Single Dose Systemic Dexamethasone for Postoperative Pain: A Meta-Analysis of Randomized Controlled Trials, Anesthesiology 2011 · PMID 21799397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Pooled across 60 trials, 4-5 mg of dexamethasone reduced 24-hour nausea and vomiting</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Anesthesia and analgesia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Pooled across 60 trials, 4-5 mg of dexamethasone reduced 24-hour nausea and vomiting as effectively as 8-10 mg, supporting the lower SAMBA-recommended dose.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Dexamethasone to Prevent Postoperative Nausea and Vomiting: An Updated Meta-Analysis of Randomized Controlled Trials, Anesthesia and analgesia 2013 · PMID 23223115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4–5 mg works as well as 8–10 mg for nausea</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60 trials, 6,696 patients.</a:t>
            </a:r>
            <a:endParaRPr lang="en-US" sz="1400" dirty="0"/>
          </a:p>
        </p:txBody>
      </p:sp>
      <p:graphicFrame>
        <p:nvGraphicFramePr>
          <p:cNvPr id="5" name="Chart 0" descr=""/>
          <p:cNvGraphicFramePr/>
          <p:nvPr/>
        </p:nvGraphicFramePr>
        <p:xfrm>
          <a:off x="566928" y="1938528"/>
          <a:ext cx="11057839" cy="28712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 clinical advantage to the higher dose for nausea — which matters, because the glycaemic effect is dose-related.</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Dexamethasone to Prevent Postoperative Nausea and Vomiting: An Updated Meta-Analysis of Randomized Controlled Trials, Anesthesia and analgesia 2013 · PMID 23223115</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Where randomised evidence moved the question</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4F6F8"/>
          </a:solidFill>
          <a:ln w="12700">
            <a:solidFill>
              <a:srgbClr val="F4F6F8"/>
            </a:solidFill>
            <a:prstDash val="solid"/>
          </a:ln>
        </p:spPr>
      </p:sp>
      <p:sp>
        <p:nvSpPr>
          <p:cNvPr id="6" name="Shape 4"/>
          <p:cNvSpPr/>
          <p:nvPr/>
        </p:nvSpPr>
        <p:spPr>
          <a:xfrm>
            <a:off x="566928" y="1938528"/>
            <a:ext cx="5428336" cy="54864"/>
          </a:xfrm>
          <a:prstGeom prst="rect">
            <a:avLst/>
          </a:prstGeom>
          <a:solidFill>
            <a:srgbClr val="1C7293"/>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JAMA 2012</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High-dose dexamethasone at 1 mg/kg in cardiac surgery did not reduce 30-day major</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High-dose dexamethasone at 1 mg/kg in cardiac surgery did not reduce 30-day major adverse events (7.0% versus 8.5%); it lowered infection and…</a:t>
            </a:r>
            <a:endParaRPr lang="en-US" sz="1150" dirty="0"/>
          </a:p>
        </p:txBody>
      </p:sp>
      <p:sp>
        <p:nvSpPr>
          <p:cNvPr id="10" name="Shape 8"/>
          <p:cNvSpPr/>
          <p:nvPr/>
        </p:nvSpPr>
        <p:spPr>
          <a:xfrm>
            <a:off x="6196432" y="1938528"/>
            <a:ext cx="5428336" cy="4206240"/>
          </a:xfrm>
          <a:prstGeom prst="roundRect">
            <a:avLst>
              <a:gd name="adj" fmla="val 1304"/>
            </a:avLst>
          </a:prstGeom>
          <a:solidFill>
            <a:srgbClr val="F4F6F8"/>
          </a:solidFill>
          <a:ln w="12700">
            <a:solidFill>
              <a:srgbClr val="F4F6F8"/>
            </a:solidFill>
            <a:prstDash val="solid"/>
          </a:ln>
        </p:spPr>
      </p:sp>
      <p:sp>
        <p:nvSpPr>
          <p:cNvPr id="11" name="Shape 9"/>
          <p:cNvSpPr/>
          <p:nvPr/>
        </p:nvSpPr>
        <p:spPr>
          <a:xfrm>
            <a:off x="6196432" y="1938528"/>
            <a:ext cx="5428336" cy="54864"/>
          </a:xfrm>
          <a:prstGeom prst="rect">
            <a:avLst/>
          </a:prstGeom>
          <a:solidFill>
            <a:srgbClr val="1C7293"/>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THE NEW ENGLAND JOURNAL OF MEDICINE 2021</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PADDI, 8 mg of dexamethasone was noninferior to placebo for surgical-site</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PADDI, 8 mg of dexamethasone was noninferior to placebo for surgical-site infection at 30 days (8.1% versus 9.1%), including in patients with…</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30</Slides>
  <Notes>30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vt:i4>
      </vt:variant>
    </vt:vector>
  </HeadingPairs>
  <TitlesOfParts>
    <vt:vector size="3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Perioperative Dexamethasone</dc:title>
  <dc:subject>Intraoperative teaching</dc:subject>
  <dc:creator>Intraop Teaching Companion</dc:creator>
  <cp:lastModifiedBy>Intraop Teaching Companion</cp:lastModifiedBy>
  <cp:revision>1</cp:revision>
  <dcterms:created xsi:type="dcterms:W3CDTF">2026-07-29T06:01:48Z</dcterms:created>
  <dcterms:modified xsi:type="dcterms:W3CDTF">2026-07-29T06:01:48Z</dcterms:modified>
</cp:coreProperties>
</file>