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27.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28.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29.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27.xml.rels><?xml version="1.0" encoding="UTF-8" standalone="yes"?><Relationships xmlns="http://schemas.openxmlformats.org/package/2006/relationships"><Relationship Id="rId1" Type="http://schemas.openxmlformats.org/officeDocument/2006/relationships/package" Target="../embeddings/Microsoft_Excel_Worksheet127.xlsx"/></Relationships>
</file>

<file path=ppt/charts/_rels/chart128.xml.rels><?xml version="1.0" encoding="UTF-8" standalone="yes"?><Relationships xmlns="http://schemas.openxmlformats.org/package/2006/relationships"><Relationship Id="rId1" Type="http://schemas.openxmlformats.org/officeDocument/2006/relationships/package" Target="../embeddings/Microsoft_Excel_Worksheet128.xlsx"/></Relationships>
</file>

<file path=ppt/charts/_rels/chart129.xml.rels><?xml version="1.0" encoding="UTF-8" standalone="yes"?><Relationships xmlns="http://schemas.openxmlformats.org/package/2006/relationships"><Relationship Id="rId1" Type="http://schemas.openxmlformats.org/officeDocument/2006/relationships/package" Target="../embeddings/Microsoft_Excel_Worksheet129.xlsx"/></Relationships>
</file>

<file path=ppt/charts/chart12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Dexmedetomidine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Delirium in first 7 days</c:v>
                  </c:pt>
                </c:lvl>
              </c:multiLvlStrCache>
            </c:multiLvlStrRef>
          </c:cat>
          <c:val>
            <c:numRef>
              <c:f>Sheet1!$B$2:$B$2</c:f>
              <c:numCache>
                <c:formatCode>General</c:formatCode>
                <c:ptCount val="1"/>
                <c:pt idx="0">
                  <c:v>9</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Delirium in first 7 days</c:v>
                  </c:pt>
                </c:lvl>
              </c:multiLvlStrCache>
            </c:multiLvlStrRef>
          </c:cat>
          <c:val>
            <c:numRef>
              <c:f>Sheet1!$C$2:$C$2</c:f>
              <c:numCache>
                <c:formatCode>General</c:formatCode>
                <c:ptCount val="1"/>
                <c:pt idx="0">
                  <c:v>23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Adjusted odds ratio for delirium</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Low dose ≤0.49 µg/kg</c:v>
                  </c:pt>
                  <c:pt idx="1">
                    <c:v>High dose &gt;0.49 µg/kg</c:v>
                  </c:pt>
                </c:lvl>
              </c:multiLvlStrCache>
            </c:multiLvlStrRef>
          </c:cat>
          <c:val>
            <c:numRef>
              <c:f>Sheet1!$B$2:$B$3</c:f>
              <c:numCache>
                <c:formatCode>General</c:formatCode>
                <c:ptCount val="2"/>
                <c:pt idx="0">
                  <c:v>0.61</c:v>
                </c:pt>
                <c:pt idx="1">
                  <c:v>1.06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BIS 50 (lighter)</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Postoperative delirium</c:v>
                  </c:pt>
                  <c:pt idx="1">
                    <c:v>Cognitive impairment at 1 year</c:v>
                  </c:pt>
                </c:lvl>
              </c:multiLvlStrCache>
            </c:multiLvlStrRef>
          </c:cat>
          <c:val>
            <c:numRef>
              <c:f>Sheet1!$B$2:$B$3</c:f>
              <c:numCache>
                <c:formatCode>General</c:formatCode>
                <c:ptCount val="2"/>
                <c:pt idx="0">
                  <c:v>19</c:v>
                </c:pt>
                <c:pt idx="1">
                  <c:v>9</c:v>
                </c:pt>
              </c:numCache>
            </c:numRef>
          </c:val>
        </c:ser>
        <c:ser>
          <c:idx val="1"/>
          <c:order val="1"/>
          <c:tx>
            <c:strRef>
              <c:f>Sheet1!$C$1</c:f>
              <c:strCache>
                <c:ptCount val="1"/>
                <c:pt idx="0">
                  <c:v>BIS 35 (deeper)</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Postoperative delirium</c:v>
                  </c:pt>
                  <c:pt idx="1">
                    <c:v>Cognitive impairment at 1 year</c:v>
                  </c:pt>
                </c:lvl>
              </c:multiLvlStrCache>
            </c:multiLvlStrRef>
          </c:cat>
          <c:val>
            <c:numRef>
              <c:f>Sheet1!$C$2:$C$3</c:f>
              <c:numCache>
                <c:formatCode>General</c:formatCode>
                <c:ptCount val="2"/>
                <c:pt idx="0">
                  <c:v>28</c:v>
                </c:pt>
                <c:pt idx="1">
                  <c:v>20</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guideline puts multicomponent non-pharmacologic intervention first for preventing delirium in at-risk older surgical patients, with pharmacologic measures secondary.. When a family asks what you will do to prevent delirium, the guideline-concordant first answer is the multicomponent non-pharmacologic bundle, with drugs as a secondary measure. [American Geriatrics Society Abstracted Clinical Practice Guideline for Postoperative Delirium in Older Adults, Journal of the American Geriatrics Society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Low-dose dexmedetomidine infusion reduced delirium over the first seven days from 23% to 9%.. That trial is the strongest single-trial signal for dexmedetomidine and delirium, but note the setting it was done in: patients over 65 admitted to intensive care after non-cardiac surgery. [Dexmedetomidine for Prevention of Delirium in Elderly Patients After Non-Cardiac Surgery: A Randomised, Double-Blind, Placebo-Controlled Trial, Lancet (London, England) 2016]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Pooled across the six trials, dexmedetomidine reduced delirium and lowered tachycardia, hypertension, stroke and hypoxaemia, but increased bradycardia.. Dexmedetomidine buys you less delirium plus fewer haemodynamic and hypoxaemic events in this pooled analysis, and the price you pay for it is bradycardia. [Dexmedetomidine for the Prevention of Postoperative Delirium in Elderly Patients Undergoing Noncardiac Surgery: A Meta-Analysis of Randomized Controlled Trials, PloS one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commentary holds that whether deep anaesthesia is deliriogenic remains unsettled, because the effect seen in the BALANCED delirium substudy appeared to rest on outcomes in patients from East Asia.. You cannot yet tell a resident that depth causes delirium: the substudy effect appeared to hinge on outcomes in patients from East Asia, which is why the question is still open. [Anaesthetic Depth and Delirium: A Challenging Balancing Act, British journal of anaesthesia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27.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28.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29.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TRAUMA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Preventing Postoperative Delirium</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I.B.7.f</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Neurologic Consequences of Anesthesia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II.C.1.a.3.c</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Depth of Anesthesia</a:t>
            </a:r>
            <a:endParaRPr lang="en-US" sz="1000" dirty="0"/>
          </a:p>
        </p:txBody>
      </p:sp>
      <p:sp>
        <p:nvSpPr>
          <p:cNvPr id="12" name="Text 10"/>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Low-dose dexmedetomidine more than halved delirium</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700 patients over 65 admitted to intensive care after noncardiac surgery.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largest single effect on delirium in this deck, in a specific population.</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Dexmedetomidine for Prevention of Delirium in Elderly Patients After Non-Cardiac Surgery: A Randomised, Double-Blind, Placebo-Controlled Trial, Lancet (London, England) 2016 · PMID 27542303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ANAESTHESIA 2026</a:t>
            </a:r>
            <a:endParaRPr lang="en-US" sz="900" dirty="0"/>
          </a:p>
        </p:txBody>
      </p:sp>
      <p:sp>
        <p:nvSpPr>
          <p:cNvPr id="8" name="Text 6"/>
          <p:cNvSpPr/>
          <p:nvPr/>
        </p:nvSpPr>
        <p:spPr>
          <a:xfrm>
            <a:off x="749808" y="2352294"/>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Dexmedetomidine's effect on delirium is dose-dependent</a:t>
            </a:r>
            <a:endParaRPr lang="en-US" sz="1400" dirty="0"/>
          </a:p>
        </p:txBody>
      </p:sp>
      <p:sp>
        <p:nvSpPr>
          <p:cNvPr id="9" name="Text 7"/>
          <p:cNvSpPr/>
          <p:nvPr/>
        </p:nvSpPr>
        <p:spPr>
          <a:xfrm>
            <a:off x="749808" y="2624074"/>
            <a:ext cx="5062576" cy="330123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Dexmedetomidine's effect on delirium is dose-dependent: cumulative doses at or below 0.49 micrograms per kilogram were associated with less delirium</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2021</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Whether deep anaesthesia is deliriogenic remains unsettled</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Whether deep anaesthesia is deliriogenic remains unsettled: the effect in the BALANCED delirium substudy appeared to rest on outcomes in patients…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Dexmedetomidine's effect on delirium is dose-dependent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Dexmedetomidine's effect on delirium is dose-dependent: cumulative doses at or below 0.49 micrograms per kilogram were associated with less delirium, while higher doses were not, with the lowest risk between 0.25 and 0.35.</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Dose-Dependent Relationship Between Intra-Operative Dexmedetomidine and Delirium After Non-Cardiac Surgery: A Retrospective Cohort Study, Anaesthesia 2026 · PMID 41717663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dexmedetomidine effect is dose-dependent, and reverses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114,786 adults; cumulative intraoperative dose.</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retrospective dose-response association: lower delirium at doses at or below 0.49 µg/kg, and no significant difference at higher doses rather than evidence of harm.</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Dose-Dependent Relationship Between Intra-Operative Dexmedetomidine and Delirium After Non-Cardiac Surgery: A Retrospective Cohort Study, Anaesthesia 2026 · PMID 41717663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Whether deep anaesthesia is deliriogenic remains unsettled</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Whether deep anaesthesia is deliriogenic remains unsettled: the effect in the BALANCED delirium substudy appeared to rest on outcomes in patients from East Asia.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Anaesthetic Depth and Delirium: A Challenging Balancing Act, British journal of anaesthesia 2021 · PMID 34503835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Lighter anaesthesia reduced delirium and one-year cognitive impairment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655 at-risk patients, BIS 50 versus BIS 35.</a:t>
            </a:r>
            <a:endParaRPr lang="en-US" sz="1400" dirty="0"/>
          </a:p>
        </p:txBody>
      </p:sp>
      <p:graphicFrame>
        <p:nvGraphicFramePr>
          <p:cNvPr id="5" name="Chart 0" descr=""/>
          <p:cNvGraphicFramePr/>
          <p:nvPr/>
        </p:nvGraphicFramePr>
        <p:xfrm>
          <a:off x="566928" y="2194560"/>
          <a:ext cx="11057839" cy="30723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Both the early and the one-year outcome favoured the lighter target.</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American Geriatrics Society guideline puts multicomponent non-pharmacologic intervention first for preventing delirium in at-risk older surgical patients, with pharmacologic measures secondary.</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Processed EEG guidance gave a pooled odds ratio of 0.78 for delirium that did not reach significance (P=0.054), with substantial heterogeneity between the nine trials.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Pooled across six trials in older non-cardiac surgical patients, dexmedetomidine reduced delirium and lowered tachycardia, hypertension, stroke and hypoxaemia — but increased bradycardia.</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patients over 65 admitted to intensive care after non-cardiac surgery, a low-dose dexmedetomidine infusion reduced delirium over the first seven days from 23% to 9%.</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Dexmedetomidine's effect on delirium is dose-dependent: cumulative doses at or below 0.49 micrograms per kilogram were associated with less delirium, while higher doses were not, with the lowest risk between 0.25 and 0.35.</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American Geriatrics Society guideline puts multicomponent non-pharmacologic</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the American Geriatrics Society 2015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Processed EEG guidance gave a pooled odds ratio of 0.78 for delirium that did not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2023</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over 65 admitted to intensive care after non-cardiac surgery, a low-dose</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2016</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Dexmedetomidine's effect on delirium is dose-dependent</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2026</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American Geriatrics Society guideline puts multicomponent non-pharmacologic</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An 82-year-old with mild cognitive impairment presents for hemiarthroplasty after a fall. The family asks what you will do to stop her becoming confused afterwards.</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American Geriatrics Society published a clinical practice guideline on postoperative delirium in older adults. In one sentence, state which category of intervention that guideline places first for preventing delirium in at-risk older surgical patients, and where pharmacologic measures sit relative to it.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guideline puts multicomponent non-pharmacologic intervention first for preventing delirium in at-risk older surgical patients, with pharmacologic measures secondary.</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When a family asks what you will do to prevent delirium, the guideline-concordant first answer is the multicomponent non-pharmacologic bundle, with drugs as a secondary measure.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American Geriatrics Society Abstracted Clinical Practice Guideline for Postoperative Delirium in Older Adults, Journal of the American Geriatrics Society 2015 · PMID 25495432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randomised, double-blind, placebo-controlled trial gave a low-dose dexmedetomidine infusion to patients over 65 admitted to intensive care after non-cardiac surgery. State the effect on delirium over the first seven days, giving both rates.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Low-dose dexmedetomidine infusion reduced delirium over the first seven days from 23% to 9%.</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That trial is the strongest single-trial signal for dexmedetomidine and delirium, but note the setting it was done in: patients over 65 admitted to intensive care after non-cardiac surgery.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Dexmedetomidine for Prevention of Delirium in Elderly Patients After Non-Cardiac Surgery: A Randomised, Double-Blind, Placebo-Controlled Trial, Lancet (London, England) 2016 · PMID 27542303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pooled six randomized trials of dexmedetomidine in older patients undergoing noncardiac surgery. Name the outcomes that were reduced in that pooled analysis and the one adverse outcome that increased.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Pooled across the six trials, dexmedetomidine reduced delirium and lowered tachycardia, hypertension, stroke and hypoxaemia, but increased bradycardia.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Dexmedetomidine buys you less delirium plus fewer haemodynamic and hypoxaemic events in this pooled analysis, and the price you pay for it is bradycardia.</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Dexmedetomidine for the Prevention of Postoperative Delirium in Elderly Patients Undergoing Noncardiac Surgery: A Meta-Analysis of Randomized Controlled Trials, PloS one 2019 · PMID 31419229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states that deep anaesthesia causes postoperative delirium and cites the delirium substudy of the BALANCED trial. According to published commentary on anaesthetic depth and delirium, what is the status of that question, and what feature of the BALANCED delirium substudy result is the reason for caution?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commentary holds that whether deep anaesthesia is deliriogenic remains unsettled, because the effect seen in the BALANCED delirium substudy appeared to rest on outcomes in patients from East Asia.</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You cannot yet tell a resident that depth causes delirium: the substudy effect appeared to hinge on outcomes in patients from East Asia, which is why the question is still open.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Anaesthetic Depth and Delirium: A Challenging Balancing Act, British journal of anaesthesia 2021 · PMID 34503835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American Geriatrics Society Abstracted Clinical Practice Guideline for Postoperative Delirium in Older Adults, Journal of the American Geriatrics Society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25495432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Processed Electroencephalography-Guided General Anaesthesia to Reduce Postoperative Delirium: A Systematic Review and Meta-Analysis, British journal of anaesthesia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35183345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Dexmedetomidine for Prevention of Delirium in Elderly Patients After Non-Cardiac Surgery: A Randomised, Double-Blind, Placebo-Controlled Trial, Lancet (London, England)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27542303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Dose-Dependent Relationship Between Intra-Operative Dexmedetomidine and Delirium After Non-Cardiac Surgery: A Retrospective Cohort Study, Anaesthesia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41717663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Anaesthetic Depth and Delirium: A Challenging Balancing Act, British journal of anaesthesia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34503835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Dexmedetomidine for the Prevention of Postoperative Delirium in Elderly Patients Undergoing Noncardiac Surgery: A Meta-Analysis of Randomized Controlled Trials, PloS one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31419229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The American Geriatrics Society guideline puts multicomponent non-pharmacologic</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Prevention of Postoperative Delirium in Older Surgical Patients: A Comprehensive Evidence Review Postoperative delirium (POD) affects 15–25% of older adults after major surgery and is independently associated with prolonged hospitalization, institutionalization, cognitive decline, and mortality. NEJM + 1 Multicomponent nonpharmacologic interventions remain the only strategy with consistent, high-quality evidence of…</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the American Geriatrics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American Geriatrics Society guideline puts multicomponent non-pharmacologic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Processed EEG guidance gave a pooled odds ratio of 0.78 for delirium that did not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patients over 65 admitted to intensive care after non-cardiac surgery, a low-dose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Dexmedetomidine's effect on delirium is dose-dependent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Whether deep anaesthesia is deliriogenic remains unsettled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PloS one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Pooled across six trials in older non-cardiac surgical patients, dexmedetomidine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EDF4EF"/>
          </a:solidFill>
          <a:ln w="12700">
            <a:solidFill>
              <a:srgbClr val="EDF4EF"/>
            </a:solidFill>
            <a:prstDash val="solid"/>
          </a:ln>
        </p:spPr>
      </p:sp>
      <p:sp>
        <p:nvSpPr>
          <p:cNvPr id="6" name="Shape 4"/>
          <p:cNvSpPr/>
          <p:nvPr/>
        </p:nvSpPr>
        <p:spPr>
          <a:xfrm>
            <a:off x="566928" y="1938528"/>
            <a:ext cx="3551834" cy="54864"/>
          </a:xfrm>
          <a:prstGeom prst="rect">
            <a:avLst/>
          </a:prstGeom>
          <a:solidFill>
            <a:srgbClr val="3E7C59"/>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JOURNAL OF THE AMERICAN GERIATRICS SOCIETY 2015</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American Geriatrics Society guideline puts multicomponent non-pharmacologic</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American Geriatrics Society guideline puts multicomponent non-pharmacologic intervention first for preventing delirium in at-risk older surgical…</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2023</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Processed EEG guidance gave a pooled odds ratio of 0.78 for delirium that did not</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Processed EEG guidance gave a pooled odds ratio of 0.78 for delirium that did not reach significance (P=0.054), with substantial heterogeneity…</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PLOS ONE 2019</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Pooled across six trials in older non-cardiac surgical patients, dexmedetomidine</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Pooled across six trials in older non-cardiac surgical patients, dexmedetomidine reduced delirium and lowered tachycardia, hypertension, stroke and…</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American Geriatrics Society guideline puts multicomponent non-pharmacologic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Journal of the American Geriatrics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American Geriatrics Society guideline puts multicomponent non-pharmacologic intervention first for preventing delirium in at-risk older surgical patients, with pharmacologic measures secondary.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American Geriatrics Society Abstracted Clinical Practice Guideline for Postoperative Delirium in Older Adults, Journal of the American Geriatrics Society 2015 · PMID 25495432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Processed EEG guidance gave a pooled odds ratio of 0.78 for delirium that did not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Processed EEG guidance gave a pooled odds ratio of 0.78 for delirium that did not reach significance (P=0.054), with substantial heterogeneity between the nine trials.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Processed Electroencephalography-Guided General Anaesthesia to Reduce Postoperative Delirium: A Systematic Review and Meta-Analysis, British journal of anaesthesia 2023 · PMID 35183345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Pooled across six trials in older non-cardiac surgical patients, dexmedetomidine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PloS one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Pooled across six trials in older non-cardiac surgical patients, dexmedetomidine reduced delirium and lowered tachycardia, hypertension, stroke and hypoxaemia — but increased bradycardia.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Dexmedetomidine for the Prevention of Postoperative Delirium in Elderly Patients Undergoing Noncardiac Surgery: A Meta-Analysis of Randomized Controlled Trials, PloS one 2019 · PMID 31419229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patients over 65 admitted to intensive care after non-cardiac surgery, a low-dose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patients over 65 admitted to intensive care after non-cardiac surgery, a low-dose dexmedetomidine infusion reduced delirium over the first seven days from 23% to 9%.</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Dexmedetomidine for Prevention of Delirium in Elderly Patients After Non-Cardiac Surgery: A Randomised, Double-Blind, Placebo-Controlled Trial, Lancet (London, England) 2016 · PMID 27542303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Preventing Postoperative Delirium</dc:title>
  <dc:subject>Intraoperative teaching</dc:subject>
  <dc:creator>Intraop Teaching Companion</dc:creator>
  <cp:lastModifiedBy>Intraop Teaching Companion</cp:lastModifiedBy>
  <cp:revision>1</cp:revision>
  <dcterms:created xsi:type="dcterms:W3CDTF">2026-07-29T06:02:21Z</dcterms:created>
  <dcterms:modified xsi:type="dcterms:W3CDTF">2026-07-29T06:02:21Z</dcterms:modified>
</cp:coreProperties>
</file>