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charts/chart1.xml" ContentType="application/vnd.openxmlformats-officedocument.drawingml.chart+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notesMasterIdLst>
    <p:notesMasterId r:id="rId25"/>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Levosimendan</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Sheet1!$A$2:$A$4</c:f>
              <c:multiLvlStrCache>
                <c:ptCount val="3"/>
                <c:lvl>
                  <c:pt idx="0">
                    <c:v>30-day mortality (%)</c:v>
                  </c:pt>
                  <c:pt idx="1">
                    <c:v>Mechanical ventilation (h, median)</c:v>
                  </c:pt>
                  <c:pt idx="2">
                    <c:v>ICU stay (h, median)</c:v>
                  </c:pt>
                </c:lvl>
              </c:multiLvlStrCache>
            </c:multiLvlStrRef>
          </c:cat>
          <c:val>
            <c:numRef>
              <c:f>Sheet1!$B$2:$B$4</c:f>
              <c:numCache>
                <c:formatCode>General</c:formatCode>
                <c:ptCount val="3"/>
                <c:pt idx="0">
                  <c:v>12.9</c:v>
                </c:pt>
                <c:pt idx="1">
                  <c:v>19</c:v>
                </c:pt>
                <c:pt idx="2">
                  <c:v>72</c:v>
                </c:pt>
              </c:numCache>
            </c:numRef>
          </c:val>
        </c:ser>
        <c:ser>
          <c:idx val="1"/>
          <c:order val="1"/>
          <c:tx>
            <c:strRef>
              <c:f>Sheet1!$C$1</c:f>
              <c:strCache>
                <c:ptCount val="1"/>
                <c:pt idx="0">
                  <c:v>Placebo</c:v>
                </c:pt>
              </c:strCache>
            </c:strRef>
          </c:tx>
          <c:spPr>
            <a:solidFill>
              <a:srgbClr val="12233F"/>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Sheet1!$A$2:$A$4</c:f>
              <c:multiLvlStrCache>
                <c:ptCount val="3"/>
                <c:lvl>
                  <c:pt idx="0">
                    <c:v>30-day mortality (%)</c:v>
                  </c:pt>
                  <c:pt idx="1">
                    <c:v>Mechanical ventilation (h, median)</c:v>
                  </c:pt>
                  <c:pt idx="2">
                    <c:v>ICU stay (h, median)</c:v>
                  </c:pt>
                </c:lvl>
              </c:multiLvlStrCache>
            </c:multiLvlStrRef>
          </c:cat>
          <c:val>
            <c:numRef>
              <c:f>Sheet1!$C$2:$C$4</c:f>
              <c:numCache>
                <c:formatCode>General</c:formatCode>
                <c:ptCount val="3"/>
                <c:pt idx="0">
                  <c:v>12.8</c:v>
                </c:pt>
                <c:pt idx="1">
                  <c:v>21</c:v>
                </c:pt>
                <c:pt idx="2">
                  <c:v>84</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 hours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legend>
      <c:legendPos val="b"/>
      <c:overlay val="0"/>
      <c:txPr>
        <a:bodyPr/>
        <a:lstStyle/>
        <a:p>
          <a:pPr>
            <a:defRPr sz="1100">
              <a:latin typeface="Calibri"/>
              <a:cs typeface="Calibri"/>
            </a:defRPr>
          </a:pPr>
          <a:endParaRPr lang="en-US"/>
        </a:p>
      </c:txPr>
    </c:legend>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No significant difference: 12.9% versus 12.8%. The trial was stopped for futility after 506 patients, and duration of mechanical ventilation, ICU stay and hospital stay showed no significant differences either. CHEETAH failed to demonstrate improved outcomes; that is not the same as proving levosimendan has no effect. [CHEETAH trial, NEJM 2017]</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Stopping for futility means a preplanned interim analysis showed that continuing to the planned sample size was very unlikely to demonstrate the hypothesised benefit — so further enrolment would expose patients to an intervention and a trial burden with no realistic prospect of a positive answer. It is not a finding of harm; CHEETAH found no significant difference in rates of hypotension or cardiac arrhythmias either. It differs from an ordinary negative trial in that the confidence intervals are wider than planned, so it is better read as failing to demonstrate benefit than as proving equivalence.. Futility stopping limits what you can conclude in both directions. It is evidence against a large benefit, not proof of no effect. [CHEETAH trial, NEJM 2017]</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Duration of mechanical ventilation (median 19 hours with levosimendan versus 21 with placebo), ICU stay (median 72 versus 84 hours) and hospital stay (median 14 versus 14 days). None reached statistical significance, although the ICU stay difference of -12 hours had a confidence interval of -21 to 2 hours and a P value of 0.09, which is the kind of near-miss that gets over-quoted.. A P of 0.09 on a secondary outcome in a trial stopped for futility is a hypothesis, not a finding. [CHEETAH trial, NEJM 2017]</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chart" Target="/ppt/charts/chart1.xml"/><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CARDIOVASCULAR SYSTEM</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Separation from Cardiopulmonary Bypass</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CA-3</a:t>
            </a:r>
            <a:endParaRPr lang="en-US" sz="1500" dirty="0"/>
          </a:p>
        </p:txBody>
      </p:sp>
      <p:sp>
        <p:nvSpPr>
          <p:cNvPr id="7" name="Text 5"/>
          <p:cNvSpPr/>
          <p:nvPr/>
        </p:nvSpPr>
        <p:spPr>
          <a:xfrm>
            <a:off x="566928" y="4297680"/>
            <a:ext cx="7680960" cy="548640"/>
          </a:xfrm>
          <a:prstGeom prst="rect">
            <a:avLst/>
          </a:prstGeom>
          <a:noFill/>
          <a:ln/>
        </p:spPr>
        <p:txBody>
          <a:bodyPr wrap="square" rtlCol="0" anchor="t"/>
          <a:lstStyle/>
          <a:p>
            <a:pPr indent="0" marL="0">
              <a:buNone/>
            </a:pPr>
            <a:r>
              <a:rPr lang="en-US" sz="1050" i="1" dirty="0">
                <a:solidFill>
                  <a:srgbClr val="7C93B3"/>
                </a:solidFill>
                <a:latin typeface="Calibri" pitchFamily="34" charset="0"/>
                <a:ea typeface="Calibri" pitchFamily="34" charset="-122"/>
                <a:cs typeface="Calibri" pitchFamily="34" charset="-120"/>
              </a:rPr>
              <a:t>Circulatory Assist · Cardiopulmonary Bypass</a:t>
            </a:r>
            <a:endParaRPr lang="en-US" sz="1050" dirty="0"/>
          </a:p>
        </p:txBody>
      </p:sp>
      <p:sp>
        <p:nvSpPr>
          <p:cNvPr id="8" name="Text 6"/>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CONTRAINDICATIONS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When it is not</a:t>
            </a:r>
            <a:endParaRPr lang="en-US" sz="2700" dirty="0"/>
          </a:p>
        </p:txBody>
      </p:sp>
      <p:sp>
        <p:nvSpPr>
          <p:cNvPr id="4" name="Shape 2"/>
          <p:cNvSpPr/>
          <p:nvPr/>
        </p:nvSpPr>
        <p:spPr>
          <a:xfrm>
            <a:off x="566928" y="1463040"/>
            <a:ext cx="2613584" cy="4681728"/>
          </a:xfrm>
          <a:prstGeom prst="roundRect">
            <a:avLst>
              <a:gd name="adj" fmla="val 2099"/>
            </a:avLst>
          </a:prstGeom>
          <a:solidFill>
            <a:srgbClr val="F8ECEA"/>
          </a:solidFill>
          <a:ln w="12700">
            <a:solidFill>
              <a:srgbClr val="F8ECEA"/>
            </a:solidFill>
            <a:prstDash val="solid"/>
          </a:ln>
        </p:spPr>
      </p:sp>
      <p:sp>
        <p:nvSpPr>
          <p:cNvPr id="5" name="Shape 3"/>
          <p:cNvSpPr/>
          <p:nvPr/>
        </p:nvSpPr>
        <p:spPr>
          <a:xfrm>
            <a:off x="566928" y="1463040"/>
            <a:ext cx="2613584" cy="54864"/>
          </a:xfrm>
          <a:prstGeom prst="rect">
            <a:avLst/>
          </a:prstGeom>
          <a:solidFill>
            <a:srgbClr val="B03A2E"/>
          </a:solidFill>
          <a:ln w="12700">
            <a:solidFill>
              <a:srgbClr val="333333"/>
            </a:solidFill>
            <a:prstDash val="solid"/>
          </a:ln>
        </p:spPr>
      </p:sp>
      <p:sp>
        <p:nvSpPr>
          <p:cNvPr id="6" name="Text 4"/>
          <p:cNvSpPr/>
          <p:nvPr/>
        </p:nvSpPr>
        <p:spPr>
          <a:xfrm>
            <a:off x="749808" y="1682496"/>
            <a:ext cx="2247824" cy="418338"/>
          </a:xfrm>
          <a:prstGeom prst="rect">
            <a:avLst/>
          </a:prstGeom>
          <a:noFill/>
          <a:ln/>
        </p:spPr>
        <p:txBody>
          <a:bodyPr wrap="square" rtlCol="0" anchor="ctr">
            <a:normAutofit/>
          </a:bodyPr>
          <a:lstStyle/>
          <a:p>
            <a:pPr indent="0" marL="0">
              <a:buNone/>
            </a:pPr>
            <a:r>
              <a:rPr lang="en-US" sz="900" b="1" spc="220" kern="0" dirty="0">
                <a:solidFill>
                  <a:srgbClr val="B03A2E"/>
                </a:solidFill>
                <a:latin typeface="Calibri" pitchFamily="34" charset="0"/>
                <a:ea typeface="Calibri" pitchFamily="34" charset="-122"/>
                <a:cs typeface="Calibri" pitchFamily="34" charset="-120"/>
              </a:rPr>
              <a:t>HEMODYNAMIC CHANGES AFTER PROTAMINE AND MORTALITY AFTER CABG, ANESTHESIOLOGY 2005</a:t>
            </a:r>
            <a:endParaRPr lang="en-US" sz="900" dirty="0"/>
          </a:p>
        </p:txBody>
      </p:sp>
      <p:sp>
        <p:nvSpPr>
          <p:cNvPr id="7" name="Text 5"/>
          <p:cNvSpPr/>
          <p:nvPr/>
        </p:nvSpPr>
        <p:spPr>
          <a:xfrm>
            <a:off x="749808" y="2155698"/>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Dismissing a protamine reaction as a transient wobble</a:t>
            </a:r>
            <a:endParaRPr lang="en-US" sz="1400" dirty="0"/>
          </a:p>
        </p:txBody>
      </p:sp>
      <p:sp>
        <p:nvSpPr>
          <p:cNvPr id="8" name="Text 6"/>
          <p:cNvSpPr/>
          <p:nvPr/>
        </p:nvSpPr>
        <p:spPr>
          <a:xfrm>
            <a:off x="749808" y="2861310"/>
            <a:ext cx="2247824" cy="306400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Across 6921 coronary bypass patients, the degree and duration of systemic hypotension and pulmonary hypertension in the 30 minutes after protamine were independently associated with in-hospital mortality — odds ratios of 1.28 and 1.27 per 150 mmHg·min increment — and the association held even at the lowest observed range of values.</a:t>
            </a:r>
            <a:endParaRPr lang="en-US" sz="1150" dirty="0"/>
          </a:p>
        </p:txBody>
      </p:sp>
      <p:sp>
        <p:nvSpPr>
          <p:cNvPr id="9" name="Shape 7"/>
          <p:cNvSpPr/>
          <p:nvPr/>
        </p:nvSpPr>
        <p:spPr>
          <a:xfrm>
            <a:off x="3381680" y="1463040"/>
            <a:ext cx="2613584" cy="4681728"/>
          </a:xfrm>
          <a:prstGeom prst="roundRect">
            <a:avLst>
              <a:gd name="adj" fmla="val 2099"/>
            </a:avLst>
          </a:prstGeom>
          <a:solidFill>
            <a:srgbClr val="FBF3E6"/>
          </a:solidFill>
          <a:ln w="12700">
            <a:solidFill>
              <a:srgbClr val="FBF3E6"/>
            </a:solidFill>
            <a:prstDash val="solid"/>
          </a:ln>
        </p:spPr>
      </p:sp>
      <p:sp>
        <p:nvSpPr>
          <p:cNvPr id="10" name="Shape 8"/>
          <p:cNvSpPr/>
          <p:nvPr/>
        </p:nvSpPr>
        <p:spPr>
          <a:xfrm>
            <a:off x="3381680" y="1463040"/>
            <a:ext cx="2613584" cy="54864"/>
          </a:xfrm>
          <a:prstGeom prst="rect">
            <a:avLst/>
          </a:prstGeom>
          <a:solidFill>
            <a:srgbClr val="C8892B"/>
          </a:solidFill>
          <a:ln w="12700">
            <a:solidFill>
              <a:srgbClr val="333333"/>
            </a:solidFill>
            <a:prstDash val="solid"/>
          </a:ln>
        </p:spPr>
      </p:sp>
      <p:sp>
        <p:nvSpPr>
          <p:cNvPr id="11" name="Text 9"/>
          <p:cNvSpPr/>
          <p:nvPr/>
        </p:nvSpPr>
        <p:spPr>
          <a:xfrm>
            <a:off x="3564560" y="1682496"/>
            <a:ext cx="2247824" cy="418338"/>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PERIOPERATIVE PROTAMINE REACTIONS IN PATIENTS WITH FISH ALLERGIES, J CARDIOTHORAC VASC ANESTH 2024</a:t>
            </a:r>
            <a:endParaRPr lang="en-US" sz="900" dirty="0"/>
          </a:p>
        </p:txBody>
      </p:sp>
      <p:sp>
        <p:nvSpPr>
          <p:cNvPr id="12" name="Text 10"/>
          <p:cNvSpPr/>
          <p:nvPr/>
        </p:nvSpPr>
        <p:spPr>
          <a:xfrm>
            <a:off x="3564560" y="2155698"/>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Withholding protamine because of a fish allergy</a:t>
            </a:r>
            <a:endParaRPr lang="en-US" sz="1400" dirty="0"/>
          </a:p>
        </p:txBody>
      </p:sp>
      <p:sp>
        <p:nvSpPr>
          <p:cNvPr id="13" name="Text 11"/>
          <p:cNvSpPr/>
          <p:nvPr/>
        </p:nvSpPr>
        <p:spPr>
          <a:xfrm>
            <a:off x="3564560" y="2644394"/>
            <a:ext cx="2247824" cy="328091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Among 214 adults with documented fish allergy who received protamine — median heparin dose 46,000 IU, median protamine dose 310 mg — two cases (under 1%) of anaphylaxis or protamine reaction occurred. Cross-reactivity is unlikely, and the authors do not recommend avoiding protamine on the basis of fish allergy alone when heparin reversal is required.</a:t>
            </a:r>
            <a:endParaRPr lang="en-US" sz="1150" dirty="0"/>
          </a:p>
        </p:txBody>
      </p:sp>
      <p:sp>
        <p:nvSpPr>
          <p:cNvPr id="14" name="Shape 12"/>
          <p:cNvSpPr/>
          <p:nvPr/>
        </p:nvSpPr>
        <p:spPr>
          <a:xfrm>
            <a:off x="6196432" y="1463040"/>
            <a:ext cx="2613584" cy="4681728"/>
          </a:xfrm>
          <a:prstGeom prst="roundRect">
            <a:avLst>
              <a:gd name="adj" fmla="val 2099"/>
            </a:avLst>
          </a:prstGeom>
          <a:solidFill>
            <a:srgbClr val="FBF3E6"/>
          </a:solidFill>
          <a:ln w="12700">
            <a:solidFill>
              <a:srgbClr val="FBF3E6"/>
            </a:solidFill>
            <a:prstDash val="solid"/>
          </a:ln>
        </p:spPr>
      </p:sp>
      <p:sp>
        <p:nvSpPr>
          <p:cNvPr id="15" name="Shape 13"/>
          <p:cNvSpPr/>
          <p:nvPr/>
        </p:nvSpPr>
        <p:spPr>
          <a:xfrm>
            <a:off x="6196432" y="1463040"/>
            <a:ext cx="2613584" cy="54864"/>
          </a:xfrm>
          <a:prstGeom prst="rect">
            <a:avLst/>
          </a:prstGeom>
          <a:solidFill>
            <a:srgbClr val="C8892B"/>
          </a:solidFill>
          <a:ln w="12700">
            <a:solidFill>
              <a:srgbClr val="333333"/>
            </a:solidFill>
            <a:prstDash val="solid"/>
          </a:ln>
        </p:spPr>
      </p:sp>
      <p:sp>
        <p:nvSpPr>
          <p:cNvPr id="16" name="Text 14"/>
          <p:cNvSpPr/>
          <p:nvPr/>
        </p:nvSpPr>
        <p:spPr>
          <a:xfrm>
            <a:off x="6379312" y="1682496"/>
            <a:ext cx="2247824" cy="278892"/>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INHALED MILRINONE IN HIGH-RISK CARDIAC SURGERY RCT, CAN J ANAESTH 2016</a:t>
            </a:r>
            <a:endParaRPr lang="en-US" sz="900" dirty="0"/>
          </a:p>
        </p:txBody>
      </p:sp>
      <p:sp>
        <p:nvSpPr>
          <p:cNvPr id="17" name="Text 15"/>
          <p:cNvSpPr/>
          <p:nvPr/>
        </p:nvSpPr>
        <p:spPr>
          <a:xfrm>
            <a:off x="6379312" y="2016252"/>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Expecting prophylactic inhaled milrinone to make the separation easy</a:t>
            </a:r>
            <a:endParaRPr lang="en-US" sz="1400" dirty="0"/>
          </a:p>
        </p:txBody>
      </p:sp>
      <p:sp>
        <p:nvSpPr>
          <p:cNvPr id="18" name="Text 16"/>
          <p:cNvSpPr/>
          <p:nvPr/>
        </p:nvSpPr>
        <p:spPr>
          <a:xfrm>
            <a:off x="6379312" y="2721864"/>
            <a:ext cx="2247824" cy="320344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124 high-risk cardiac surgical patients with pulmonary hypertension, inhaled milrinone before bypass raised cardiac output and lowered systolic pulmonary artery pressure without systemic hypotension, but did not change the combined incidence of difficult or complex separation (30% versus 28%) or right ventricular failure (15% versus 14%). Mortality was 22% in patients with right ventricular failure versus 2% without.</a:t>
            </a:r>
            <a:endParaRPr lang="en-US" sz="1150" dirty="0"/>
          </a:p>
        </p:txBody>
      </p:sp>
      <p:sp>
        <p:nvSpPr>
          <p:cNvPr id="19" name="Shape 17"/>
          <p:cNvSpPr/>
          <p:nvPr/>
        </p:nvSpPr>
        <p:spPr>
          <a:xfrm>
            <a:off x="9011183" y="1463040"/>
            <a:ext cx="2613584" cy="4681728"/>
          </a:xfrm>
          <a:prstGeom prst="roundRect">
            <a:avLst>
              <a:gd name="adj" fmla="val 2099"/>
            </a:avLst>
          </a:prstGeom>
          <a:solidFill>
            <a:srgbClr val="FBF3E6"/>
          </a:solidFill>
          <a:ln w="12700">
            <a:solidFill>
              <a:srgbClr val="FBF3E6"/>
            </a:solidFill>
            <a:prstDash val="solid"/>
          </a:ln>
        </p:spPr>
      </p:sp>
      <p:sp>
        <p:nvSpPr>
          <p:cNvPr id="20" name="Shape 18"/>
          <p:cNvSpPr/>
          <p:nvPr/>
        </p:nvSpPr>
        <p:spPr>
          <a:xfrm>
            <a:off x="9011183" y="1463040"/>
            <a:ext cx="2613584" cy="54864"/>
          </a:xfrm>
          <a:prstGeom prst="rect">
            <a:avLst/>
          </a:prstGeom>
          <a:solidFill>
            <a:srgbClr val="C8892B"/>
          </a:solidFill>
          <a:ln w="12700">
            <a:solidFill>
              <a:srgbClr val="333333"/>
            </a:solidFill>
            <a:prstDash val="solid"/>
          </a:ln>
        </p:spPr>
      </p:sp>
      <p:sp>
        <p:nvSpPr>
          <p:cNvPr id="21" name="Text 19"/>
          <p:cNvSpPr/>
          <p:nvPr/>
        </p:nvSpPr>
        <p:spPr>
          <a:xfrm>
            <a:off x="9194063" y="1682496"/>
            <a:ext cx="2247824" cy="418338"/>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METHYLENE BLUE IN CRITICALLY ILL AND PERIOPERATIVE PATIENTS META-ANALYSIS, J CARDIOTHORAC VASC ANESTH 2024</a:t>
            </a:r>
            <a:endParaRPr lang="en-US" sz="900" dirty="0"/>
          </a:p>
        </p:txBody>
      </p:sp>
      <p:sp>
        <p:nvSpPr>
          <p:cNvPr id="22" name="Text 20"/>
          <p:cNvSpPr/>
          <p:nvPr/>
        </p:nvSpPr>
        <p:spPr>
          <a:xfrm>
            <a:off x="9194063" y="2155698"/>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Treating methylene blue for vasoplegia as established therapy</a:t>
            </a:r>
            <a:endParaRPr lang="en-US" sz="1400" dirty="0"/>
          </a:p>
        </p:txBody>
      </p:sp>
      <p:sp>
        <p:nvSpPr>
          <p:cNvPr id="23" name="Text 21"/>
          <p:cNvSpPr/>
          <p:nvPr/>
        </p:nvSpPr>
        <p:spPr>
          <a:xfrm>
            <a:off x="9194063" y="2861310"/>
            <a:ext cx="2247824" cy="306400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 meta-analysis of 11 randomised trials in 556 critically ill and perioperative patients found lower mortality with methylene blue (RR 0.60, 95% CI 0.43 to 0.84), higher mean arterial pressure (+8.4 mmHg) and higher systemic vascular resistance, with no change in cardiac output — on a total sample small enough that the authors call for adequately powered trials before the finding is relied on.</a:t>
            </a:r>
            <a:endParaRPr lang="en-US" sz="1150" dirty="0"/>
          </a:p>
        </p:txBody>
      </p:sp>
      <p:sp>
        <p:nvSpPr>
          <p:cNvPr id="24" name="Text 2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PEARLS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experience adds</a:t>
            </a:r>
            <a:endParaRPr lang="en-US" sz="2700" dirty="0"/>
          </a:p>
        </p:txBody>
      </p:sp>
      <p:sp>
        <p:nvSpPr>
          <p:cNvPr id="4" name="Shape 2"/>
          <p:cNvSpPr/>
          <p:nvPr/>
        </p:nvSpPr>
        <p:spPr>
          <a:xfrm>
            <a:off x="566928" y="1463040"/>
            <a:ext cx="3551834" cy="4681728"/>
          </a:xfrm>
          <a:prstGeom prst="roundRect">
            <a:avLst>
              <a:gd name="adj" fmla="val 1545"/>
            </a:avLst>
          </a:prstGeom>
          <a:solidFill>
            <a:srgbClr val="F4F6F8"/>
          </a:solidFill>
          <a:ln w="12700">
            <a:solidFill>
              <a:srgbClr val="F4F6F8"/>
            </a:solidFill>
            <a:prstDash val="solid"/>
          </a:ln>
        </p:spPr>
      </p:sp>
      <p:sp>
        <p:nvSpPr>
          <p:cNvPr id="5" name="Shape 3"/>
          <p:cNvSpPr/>
          <p:nvPr/>
        </p:nvSpPr>
        <p:spPr>
          <a:xfrm>
            <a:off x="566928" y="1463040"/>
            <a:ext cx="3551834" cy="54864"/>
          </a:xfrm>
          <a:prstGeom prst="rect">
            <a:avLst/>
          </a:prstGeom>
          <a:solidFill>
            <a:srgbClr val="1C7293"/>
          </a:solidFill>
          <a:ln w="12700">
            <a:solidFill>
              <a:srgbClr val="333333"/>
            </a:solidFill>
            <a:prstDash val="solid"/>
          </a:ln>
        </p:spPr>
      </p:sp>
      <p:sp>
        <p:nvSpPr>
          <p:cNvPr id="6" name="Text 4"/>
          <p:cNvSpPr/>
          <p:nvPr/>
        </p:nvSpPr>
        <p:spPr>
          <a:xfrm>
            <a:off x="749808" y="1682496"/>
            <a:ext cx="3186074" cy="278892"/>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ANTIBODIES TO PROTAMINE AND PROTAMINE/HEPARIN COMPLEXES, BLOOD 2013</a:t>
            </a:r>
            <a:endParaRPr lang="en-US" sz="900" dirty="0"/>
          </a:p>
        </p:txBody>
      </p:sp>
      <p:sp>
        <p:nvSpPr>
          <p:cNvPr id="7" name="Text 5"/>
          <p:cNvSpPr/>
          <p:nvPr/>
        </p:nvSpPr>
        <p:spPr>
          <a:xfrm>
            <a:off x="749808"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Most bypass patients make antibodies to protamine</a:t>
            </a:r>
            <a:endParaRPr lang="en-US" sz="1400" dirty="0"/>
          </a:p>
        </p:txBody>
      </p:sp>
      <p:sp>
        <p:nvSpPr>
          <p:cNvPr id="8" name="Text 6"/>
          <p:cNvSpPr/>
          <p:nvPr/>
        </p:nvSpPr>
        <p:spPr>
          <a:xfrm>
            <a:off x="749808"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specimens from a 500-patient prospective trial, 29% of cardiopulmonary bypass patients developed antibodies to protamine/heparin complexes. They were high-titre, showed heparin-dependent binding, activated platelets in the presence of protamine, and cross-reacted with protamine-containing insulin preparations — though with no circulating antigen at day 30 there were no thrombocytopenic or thrombotic complications.</a:t>
            </a:r>
            <a:endParaRPr lang="en-US" sz="1150" dirty="0"/>
          </a:p>
        </p:txBody>
      </p:sp>
      <p:sp>
        <p:nvSpPr>
          <p:cNvPr id="9" name="Shape 7"/>
          <p:cNvSpPr/>
          <p:nvPr/>
        </p:nvSpPr>
        <p:spPr>
          <a:xfrm>
            <a:off x="4319930" y="1463040"/>
            <a:ext cx="3551834" cy="4681728"/>
          </a:xfrm>
          <a:prstGeom prst="roundRect">
            <a:avLst>
              <a:gd name="adj" fmla="val 1545"/>
            </a:avLst>
          </a:prstGeom>
          <a:solidFill>
            <a:srgbClr val="F4F6F8"/>
          </a:solidFill>
          <a:ln w="12700">
            <a:solidFill>
              <a:srgbClr val="F4F6F8"/>
            </a:solidFill>
            <a:prstDash val="solid"/>
          </a:ln>
        </p:spPr>
      </p:sp>
      <p:sp>
        <p:nvSpPr>
          <p:cNvPr id="10" name="Shape 8"/>
          <p:cNvSpPr/>
          <p:nvPr/>
        </p:nvSpPr>
        <p:spPr>
          <a:xfrm>
            <a:off x="4319930" y="1463040"/>
            <a:ext cx="3551834" cy="54864"/>
          </a:xfrm>
          <a:prstGeom prst="rect">
            <a:avLst/>
          </a:prstGeom>
          <a:solidFill>
            <a:srgbClr val="1C7293"/>
          </a:solidFill>
          <a:ln w="12700">
            <a:solidFill>
              <a:srgbClr val="333333"/>
            </a:solidFill>
            <a:prstDash val="solid"/>
          </a:ln>
        </p:spPr>
      </p:sp>
      <p:sp>
        <p:nvSpPr>
          <p:cNvPr id="11" name="Text 9"/>
          <p:cNvSpPr/>
          <p:nvPr/>
        </p:nvSpPr>
        <p:spPr>
          <a:xfrm>
            <a:off x="4502810" y="1682496"/>
            <a:ext cx="3186074" cy="278892"/>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MANAGEMENT OF CHALLENGING CARDIOPULMONARY BYPASS SEPARATION, J CARDIOTHORAC VASC ANESTH 2020</a:t>
            </a:r>
            <a:endParaRPr lang="en-US" sz="900" dirty="0"/>
          </a:p>
        </p:txBody>
      </p:sp>
      <p:sp>
        <p:nvSpPr>
          <p:cNvPr id="12" name="Text 10"/>
          <p:cNvSpPr/>
          <p:nvPr/>
        </p:nvSpPr>
        <p:spPr>
          <a:xfrm>
            <a:off x="4502810" y="2016252"/>
            <a:ext cx="3186074" cy="216916"/>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There is no guideline for this</a:t>
            </a:r>
            <a:endParaRPr lang="en-US" sz="1400" dirty="0"/>
          </a:p>
        </p:txBody>
      </p:sp>
      <p:sp>
        <p:nvSpPr>
          <p:cNvPr id="13" name="Text 11"/>
          <p:cNvSpPr/>
          <p:nvPr/>
        </p:nvSpPr>
        <p:spPr>
          <a:xfrm>
            <a:off x="4502810" y="2288032"/>
            <a:ext cx="3186074" cy="363728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No specific criteria defining a complex separation from bypass and no management guidelines currently exist, which is why the review that names the common scenarios also had to describe the routine strategies of 17 large cardiac centres across 14 countries and five continents to say what usual practice is.</a:t>
            </a:r>
            <a:endParaRPr lang="en-US" sz="1150" dirty="0"/>
          </a:p>
        </p:txBody>
      </p:sp>
      <p:sp>
        <p:nvSpPr>
          <p:cNvPr id="14" name="Shape 12"/>
          <p:cNvSpPr/>
          <p:nvPr/>
        </p:nvSpPr>
        <p:spPr>
          <a:xfrm>
            <a:off x="8072933" y="1463040"/>
            <a:ext cx="3551834" cy="4681728"/>
          </a:xfrm>
          <a:prstGeom prst="roundRect">
            <a:avLst>
              <a:gd name="adj" fmla="val 1545"/>
            </a:avLst>
          </a:prstGeom>
          <a:solidFill>
            <a:srgbClr val="F4F6F8"/>
          </a:solidFill>
          <a:ln w="12700">
            <a:solidFill>
              <a:srgbClr val="F4F6F8"/>
            </a:solidFill>
            <a:prstDash val="solid"/>
          </a:ln>
        </p:spPr>
      </p:sp>
      <p:sp>
        <p:nvSpPr>
          <p:cNvPr id="15" name="Shape 13"/>
          <p:cNvSpPr/>
          <p:nvPr/>
        </p:nvSpPr>
        <p:spPr>
          <a:xfrm>
            <a:off x="8072933" y="1463040"/>
            <a:ext cx="3551834" cy="54864"/>
          </a:xfrm>
          <a:prstGeom prst="rect">
            <a:avLst/>
          </a:prstGeom>
          <a:solidFill>
            <a:srgbClr val="1C7293"/>
          </a:solidFill>
          <a:ln w="12700">
            <a:solidFill>
              <a:srgbClr val="333333"/>
            </a:solidFill>
            <a:prstDash val="solid"/>
          </a:ln>
        </p:spPr>
      </p:sp>
      <p:sp>
        <p:nvSpPr>
          <p:cNvPr id="16" name="Text 14"/>
          <p:cNvSpPr/>
          <p:nvPr/>
        </p:nvSpPr>
        <p:spPr>
          <a:xfrm>
            <a:off x="8255813" y="1682496"/>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Say the separation plan out loud before the clamp comes off</a:t>
            </a:r>
            <a:endParaRPr lang="en-US" sz="1400" dirty="0"/>
          </a:p>
        </p:txBody>
      </p:sp>
      <p:sp>
        <p:nvSpPr>
          <p:cNvPr id="17" name="Text 15"/>
          <p:cNvSpPr/>
          <p:nvPr/>
        </p:nvSpPr>
        <p:spPr>
          <a:xfrm>
            <a:off x="8255813" y="2171192"/>
            <a:ext cx="3186074" cy="375412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Rhythm, rate, filling, contractility, who is on the echo, who is on the pressure, and what each of you will call out. The minutes after separation are the wrong time for anyone in the room to be inferring the plan from what you happen to be doing.</a:t>
            </a:r>
            <a:endParaRPr lang="en-US" sz="1150" dirty="0"/>
          </a:p>
        </p:txBody>
      </p:sp>
      <p:sp>
        <p:nvSpPr>
          <p:cNvPr id="18" name="Text 1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1810512"/>
          </a:xfrm>
          <a:prstGeom prst="roundRect">
            <a:avLst>
              <a:gd name="adj" fmla="val 3030"/>
            </a:avLst>
          </a:prstGeom>
          <a:solidFill>
            <a:srgbClr val="F4F6F8"/>
          </a:solidFill>
          <a:ln w="12700">
            <a:solidFill>
              <a:srgbClr val="F4F6F8"/>
            </a:solidFill>
            <a:prstDash val="solid"/>
          </a:ln>
        </p:spPr>
      </p:sp>
      <p:sp>
        <p:nvSpPr>
          <p:cNvPr id="6" name="Shape 4"/>
          <p:cNvSpPr/>
          <p:nvPr/>
        </p:nvSpPr>
        <p:spPr>
          <a:xfrm>
            <a:off x="566928" y="1993392"/>
            <a:ext cx="41148" cy="1700784"/>
          </a:xfrm>
          <a:prstGeom prst="rect">
            <a:avLst/>
          </a:prstGeom>
          <a:solidFill>
            <a:srgbClr val="1C7293"/>
          </a:solidFill>
          <a:ln w="12700">
            <a:solidFill>
              <a:srgbClr val="333333"/>
            </a:solidFill>
            <a:prstDash val="solid"/>
          </a:ln>
        </p:spPr>
      </p:sp>
      <p:sp>
        <p:nvSpPr>
          <p:cNvPr id="7" name="Shape 5"/>
          <p:cNvSpPr/>
          <p:nvPr/>
        </p:nvSpPr>
        <p:spPr>
          <a:xfrm>
            <a:off x="768096" y="268833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68833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162763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Complex CPB separation, potentially leading to poor outcomes if untreated, requires prompt diagnosis and therapeutic decisions within minutes.</a:t>
            </a:r>
            <a:endParaRPr lang="en-US" sz="1150" dirty="0"/>
          </a:p>
        </p:txBody>
      </p:sp>
      <p:sp>
        <p:nvSpPr>
          <p:cNvPr id="10" name="Shape 8"/>
          <p:cNvSpPr/>
          <p:nvPr/>
        </p:nvSpPr>
        <p:spPr>
          <a:xfrm>
            <a:off x="566928" y="3877056"/>
            <a:ext cx="11057839" cy="1810512"/>
          </a:xfrm>
          <a:prstGeom prst="roundRect">
            <a:avLst>
              <a:gd name="adj" fmla="val 3030"/>
            </a:avLst>
          </a:prstGeom>
          <a:solidFill>
            <a:srgbClr val="F4F6F8"/>
          </a:solidFill>
          <a:ln w="12700">
            <a:solidFill>
              <a:srgbClr val="F4F6F8"/>
            </a:solidFill>
            <a:prstDash val="solid"/>
          </a:ln>
        </p:spPr>
      </p:sp>
      <p:sp>
        <p:nvSpPr>
          <p:cNvPr id="11" name="Shape 9"/>
          <p:cNvSpPr/>
          <p:nvPr/>
        </p:nvSpPr>
        <p:spPr>
          <a:xfrm>
            <a:off x="566928" y="3931920"/>
            <a:ext cx="41148" cy="1700784"/>
          </a:xfrm>
          <a:prstGeom prst="rect">
            <a:avLst/>
          </a:prstGeom>
          <a:solidFill>
            <a:srgbClr val="1C7293"/>
          </a:solidFill>
          <a:ln w="12700">
            <a:solidFill>
              <a:srgbClr val="333333"/>
            </a:solidFill>
            <a:prstDash val="solid"/>
          </a:ln>
        </p:spPr>
      </p:sp>
      <p:sp>
        <p:nvSpPr>
          <p:cNvPr id="12" name="Shape 10"/>
          <p:cNvSpPr/>
          <p:nvPr/>
        </p:nvSpPr>
        <p:spPr>
          <a:xfrm>
            <a:off x="768096" y="4626864"/>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462686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3968496"/>
            <a:ext cx="10253167" cy="162763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Pre-CPB left ventricular regional wall motion abnormalities (RWMA) predict the need for inotropic support during weaning from CPB in CABG patients.</a:t>
            </a:r>
            <a:endParaRPr lang="en-US" sz="1150" dirty="0"/>
          </a:p>
        </p:txBody>
      </p:sp>
      <p:sp>
        <p:nvSpPr>
          <p:cNvPr id="15" name="Text 1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16" name="Text 1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5428336" cy="4114800"/>
          </a:xfrm>
          <a:prstGeom prst="roundRect">
            <a:avLst>
              <a:gd name="adj" fmla="val 1333"/>
            </a:avLst>
          </a:prstGeom>
          <a:solidFill>
            <a:srgbClr val="F4F6F8"/>
          </a:solidFill>
          <a:ln w="12700">
            <a:solidFill>
              <a:srgbClr val="F4F6F8"/>
            </a:solidFill>
            <a:prstDash val="solid"/>
          </a:ln>
        </p:spPr>
      </p:sp>
      <p:sp>
        <p:nvSpPr>
          <p:cNvPr id="5" name="Shape 3"/>
          <p:cNvSpPr/>
          <p:nvPr/>
        </p:nvSpPr>
        <p:spPr>
          <a:xfrm>
            <a:off x="566928" y="1463040"/>
            <a:ext cx="5428336" cy="54864"/>
          </a:xfrm>
          <a:prstGeom prst="rect">
            <a:avLst/>
          </a:prstGeom>
          <a:solidFill>
            <a:srgbClr val="1C7293"/>
          </a:solidFill>
          <a:ln w="12700">
            <a:solidFill>
              <a:srgbClr val="333333"/>
            </a:solidFill>
            <a:prstDash val="solid"/>
          </a:ln>
        </p:spPr>
      </p:sp>
      <p:sp>
        <p:nvSpPr>
          <p:cNvPr id="6" name="Text 4"/>
          <p:cNvSpPr/>
          <p:nvPr/>
        </p:nvSpPr>
        <p:spPr>
          <a:xfrm>
            <a:off x="749808" y="1682496"/>
            <a:ext cx="5062576" cy="216916"/>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Complex CPB separation needs prompt diagnosis/treatment</a:t>
            </a:r>
            <a:endParaRPr lang="en-US" sz="1400" dirty="0"/>
          </a:p>
        </p:txBody>
      </p:sp>
      <p:sp>
        <p:nvSpPr>
          <p:cNvPr id="7" name="Text 5"/>
          <p:cNvSpPr/>
          <p:nvPr/>
        </p:nvSpPr>
        <p:spPr>
          <a:xfrm>
            <a:off x="749808" y="1954276"/>
            <a:ext cx="5062576" cy="340410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Journal of cardiothoracic and vascular anesthesia 2020</a:t>
            </a:r>
            <a:endParaRPr lang="en-US" sz="1150" dirty="0"/>
          </a:p>
        </p:txBody>
      </p:sp>
      <p:sp>
        <p:nvSpPr>
          <p:cNvPr id="8" name="Shape 6"/>
          <p:cNvSpPr/>
          <p:nvPr/>
        </p:nvSpPr>
        <p:spPr>
          <a:xfrm>
            <a:off x="6196432" y="1463040"/>
            <a:ext cx="5428336" cy="4114800"/>
          </a:xfrm>
          <a:prstGeom prst="roundRect">
            <a:avLst>
              <a:gd name="adj" fmla="val 1333"/>
            </a:avLst>
          </a:prstGeom>
          <a:solidFill>
            <a:srgbClr val="F4F6F8"/>
          </a:solidFill>
          <a:ln w="12700">
            <a:solidFill>
              <a:srgbClr val="F4F6F8"/>
            </a:solidFill>
            <a:prstDash val="solid"/>
          </a:ln>
        </p:spPr>
      </p:sp>
      <p:sp>
        <p:nvSpPr>
          <p:cNvPr id="9" name="Shape 7"/>
          <p:cNvSpPr/>
          <p:nvPr/>
        </p:nvSpPr>
        <p:spPr>
          <a:xfrm>
            <a:off x="6196432" y="1463040"/>
            <a:ext cx="5428336" cy="54864"/>
          </a:xfrm>
          <a:prstGeom prst="rect">
            <a:avLst/>
          </a:prstGeom>
          <a:solidFill>
            <a:srgbClr val="1C7293"/>
          </a:solidFill>
          <a:ln w="12700">
            <a:solidFill>
              <a:srgbClr val="333333"/>
            </a:solidFill>
            <a:prstDash val="solid"/>
          </a:ln>
        </p:spPr>
      </p:sp>
      <p:sp>
        <p:nvSpPr>
          <p:cNvPr id="10" name="Text 8"/>
          <p:cNvSpPr/>
          <p:nvPr/>
        </p:nvSpPr>
        <p:spPr>
          <a:xfrm>
            <a:off x="6379312" y="1682496"/>
            <a:ext cx="5062576" cy="216916"/>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Pre-CPB RWMA predicts post-CPB inotrope need</a:t>
            </a:r>
            <a:endParaRPr lang="en-US" sz="1400" dirty="0"/>
          </a:p>
        </p:txBody>
      </p:sp>
      <p:sp>
        <p:nvSpPr>
          <p:cNvPr id="11" name="Text 9"/>
          <p:cNvSpPr/>
          <p:nvPr/>
        </p:nvSpPr>
        <p:spPr>
          <a:xfrm>
            <a:off x="6379312" y="1954276"/>
            <a:ext cx="5062576" cy="340410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Journal of anesthesia 1997</a:t>
            </a:r>
            <a:endParaRPr lang="en-US" sz="1150" dirty="0"/>
          </a:p>
        </p:txBody>
      </p:sp>
      <p:sp>
        <p:nvSpPr>
          <p:cNvPr id="12" name="Shape 10"/>
          <p:cNvSpPr/>
          <p:nvPr/>
        </p:nvSpPr>
        <p:spPr>
          <a:xfrm>
            <a:off x="566928" y="5577840"/>
            <a:ext cx="11057839" cy="566928"/>
          </a:xfrm>
          <a:prstGeom prst="roundRect">
            <a:avLst>
              <a:gd name="adj" fmla="val 8065"/>
            </a:avLst>
          </a:prstGeom>
          <a:solidFill>
            <a:srgbClr val="12233F"/>
          </a:solidFill>
          <a:ln w="12700">
            <a:solidFill>
              <a:srgbClr val="333333"/>
            </a:solidFill>
            <a:prstDash val="solid"/>
          </a:ln>
        </p:spPr>
      </p:sp>
      <p:sp>
        <p:nvSpPr>
          <p:cNvPr id="13" name="Text 11"/>
          <p:cNvSpPr/>
          <p:nvPr/>
        </p:nvSpPr>
        <p:spPr>
          <a:xfrm>
            <a:off x="841248" y="5669280"/>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Recognize pre-CPB RWMA as a predictor for post-CPB hemodynamic instability; address complex separations rapidly.</a:t>
            </a:r>
            <a:endParaRPr lang="en-US" sz="1300" dirty="0"/>
          </a:p>
        </p:txBody>
      </p:sp>
      <p:sp>
        <p:nvSpPr>
          <p:cNvPr id="14" name="Text 1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are the key hemodynamic changes expected immediately after CPB separation?</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How does the patient's acid-base status influence post-CPB management?</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strategies can be employed to manage potential arrhythmias following CPB weaning?</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How do you assess and address potential myocardial dysfunction after coming off bypass?</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A 71-year-old is being weaned from bypass after three-vessel CABG. The heart is slow to eject, and TEE shows a dilated, poorly contracting left ventricle.</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1737360"/>
          </a:xfrm>
          <a:prstGeom prst="roundRect">
            <a:avLst>
              <a:gd name="adj" fmla="val 2632"/>
            </a:avLst>
          </a:prstGeom>
          <a:solidFill>
            <a:srgbClr val="DCE9EF"/>
          </a:solidFill>
          <a:ln w="12700">
            <a:solidFill>
              <a:srgbClr val="333333"/>
            </a:solidFill>
            <a:prstDash val="solid"/>
          </a:ln>
        </p:spPr>
      </p:sp>
      <p:sp>
        <p:nvSpPr>
          <p:cNvPr id="6" name="Shape 4"/>
          <p:cNvSpPr/>
          <p:nvPr/>
        </p:nvSpPr>
        <p:spPr>
          <a:xfrm>
            <a:off x="566928" y="2011680"/>
            <a:ext cx="45720" cy="1591056"/>
          </a:xfrm>
          <a:prstGeom prst="rect">
            <a:avLst/>
          </a:prstGeom>
          <a:solidFill>
            <a:srgbClr val="1C7293"/>
          </a:solidFill>
          <a:ln w="12700">
            <a:solidFill>
              <a:srgbClr val="333333"/>
            </a:solidFill>
            <a:prstDash val="solid"/>
          </a:ln>
        </p:spPr>
      </p:sp>
      <p:sp>
        <p:nvSpPr>
          <p:cNvPr id="7" name="Text 5"/>
          <p:cNvSpPr/>
          <p:nvPr/>
        </p:nvSpPr>
        <p:spPr>
          <a:xfrm>
            <a:off x="950976" y="2084832"/>
            <a:ext cx="10289743" cy="144475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In the CHEETAH trial of low-dose levosimendan for patients requiring perioperative haemodynamic support after cardiac surgery, what happened to 30-day mortality?</a:t>
            </a:r>
            <a:endParaRPr lang="en-US" sz="1800" dirty="0"/>
          </a:p>
        </p:txBody>
      </p:sp>
      <p:sp>
        <p:nvSpPr>
          <p:cNvPr id="8" name="Shape 6"/>
          <p:cNvSpPr/>
          <p:nvPr/>
        </p:nvSpPr>
        <p:spPr>
          <a:xfrm>
            <a:off x="566928" y="3877056"/>
            <a:ext cx="5455768" cy="1060704"/>
          </a:xfrm>
          <a:prstGeom prst="roundRect">
            <a:avLst>
              <a:gd name="adj" fmla="val 5172"/>
            </a:avLst>
          </a:prstGeom>
          <a:solidFill>
            <a:srgbClr val="F4F6F8"/>
          </a:solidFill>
          <a:ln w="12700">
            <a:solidFill>
              <a:srgbClr val="F4F6F8"/>
            </a:solidFill>
            <a:prstDash val="solid"/>
          </a:ln>
        </p:spPr>
      </p:sp>
      <p:sp>
        <p:nvSpPr>
          <p:cNvPr id="9" name="Shape 7"/>
          <p:cNvSpPr/>
          <p:nvPr/>
        </p:nvSpPr>
        <p:spPr>
          <a:xfrm>
            <a:off x="566928" y="3931920"/>
            <a:ext cx="41148" cy="950976"/>
          </a:xfrm>
          <a:prstGeom prst="rect">
            <a:avLst/>
          </a:prstGeom>
          <a:solidFill>
            <a:srgbClr val="1C7293"/>
          </a:solidFill>
          <a:ln w="12700">
            <a:solidFill>
              <a:srgbClr val="333333"/>
            </a:solidFill>
            <a:prstDash val="solid"/>
          </a:ln>
        </p:spPr>
      </p:sp>
      <p:sp>
        <p:nvSpPr>
          <p:cNvPr id="10" name="Text 8"/>
          <p:cNvSpPr/>
          <p:nvPr/>
        </p:nvSpPr>
        <p:spPr>
          <a:xfrm>
            <a:off x="786384" y="4005072"/>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A.</a:t>
            </a:r>
            <a:endParaRPr lang="en-US" sz="1350" dirty="0"/>
          </a:p>
        </p:txBody>
      </p:sp>
      <p:sp>
        <p:nvSpPr>
          <p:cNvPr id="11" name="Text 9"/>
          <p:cNvSpPr/>
          <p:nvPr/>
        </p:nvSpPr>
        <p:spPr>
          <a:xfrm>
            <a:off x="786384" y="4261104"/>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No significant difference: 12.9% versus 12.8%</a:t>
            </a:r>
            <a:endParaRPr lang="en-US" sz="1150" dirty="0"/>
          </a:p>
        </p:txBody>
      </p:sp>
      <p:sp>
        <p:nvSpPr>
          <p:cNvPr id="12" name="Shape 10"/>
          <p:cNvSpPr/>
          <p:nvPr/>
        </p:nvSpPr>
        <p:spPr>
          <a:xfrm>
            <a:off x="6169000" y="3877056"/>
            <a:ext cx="5455768" cy="1060704"/>
          </a:xfrm>
          <a:prstGeom prst="roundRect">
            <a:avLst>
              <a:gd name="adj" fmla="val 5172"/>
            </a:avLst>
          </a:prstGeom>
          <a:solidFill>
            <a:srgbClr val="F4F6F8"/>
          </a:solidFill>
          <a:ln w="12700">
            <a:solidFill>
              <a:srgbClr val="F4F6F8"/>
            </a:solidFill>
            <a:prstDash val="solid"/>
          </a:ln>
        </p:spPr>
      </p:sp>
      <p:sp>
        <p:nvSpPr>
          <p:cNvPr id="13" name="Shape 11"/>
          <p:cNvSpPr/>
          <p:nvPr/>
        </p:nvSpPr>
        <p:spPr>
          <a:xfrm>
            <a:off x="6169000" y="3931920"/>
            <a:ext cx="41148" cy="950976"/>
          </a:xfrm>
          <a:prstGeom prst="rect">
            <a:avLst/>
          </a:prstGeom>
          <a:solidFill>
            <a:srgbClr val="1C7293"/>
          </a:solidFill>
          <a:ln w="12700">
            <a:solidFill>
              <a:srgbClr val="333333"/>
            </a:solidFill>
            <a:prstDash val="solid"/>
          </a:ln>
        </p:spPr>
      </p:sp>
      <p:sp>
        <p:nvSpPr>
          <p:cNvPr id="14" name="Text 12"/>
          <p:cNvSpPr/>
          <p:nvPr/>
        </p:nvSpPr>
        <p:spPr>
          <a:xfrm>
            <a:off x="6388456" y="4005072"/>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B.</a:t>
            </a:r>
            <a:endParaRPr lang="en-US" sz="1350" dirty="0"/>
          </a:p>
        </p:txBody>
      </p:sp>
      <p:sp>
        <p:nvSpPr>
          <p:cNvPr id="15" name="Text 13"/>
          <p:cNvSpPr/>
          <p:nvPr/>
        </p:nvSpPr>
        <p:spPr>
          <a:xfrm>
            <a:off x="6388456" y="4261104"/>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 significant reduction: 8.1% versus 12.8%</a:t>
            </a:r>
            <a:endParaRPr lang="en-US" sz="1150" dirty="0"/>
          </a:p>
        </p:txBody>
      </p:sp>
      <p:sp>
        <p:nvSpPr>
          <p:cNvPr id="16" name="Shape 14"/>
          <p:cNvSpPr/>
          <p:nvPr/>
        </p:nvSpPr>
        <p:spPr>
          <a:xfrm>
            <a:off x="566928" y="5084064"/>
            <a:ext cx="5455768" cy="1060704"/>
          </a:xfrm>
          <a:prstGeom prst="roundRect">
            <a:avLst>
              <a:gd name="adj" fmla="val 5172"/>
            </a:avLst>
          </a:prstGeom>
          <a:solidFill>
            <a:srgbClr val="F4F6F8"/>
          </a:solidFill>
          <a:ln w="12700">
            <a:solidFill>
              <a:srgbClr val="F4F6F8"/>
            </a:solidFill>
            <a:prstDash val="solid"/>
          </a:ln>
        </p:spPr>
      </p:sp>
      <p:sp>
        <p:nvSpPr>
          <p:cNvPr id="17" name="Shape 15"/>
          <p:cNvSpPr/>
          <p:nvPr/>
        </p:nvSpPr>
        <p:spPr>
          <a:xfrm>
            <a:off x="566928" y="5138928"/>
            <a:ext cx="41148" cy="950976"/>
          </a:xfrm>
          <a:prstGeom prst="rect">
            <a:avLst/>
          </a:prstGeom>
          <a:solidFill>
            <a:srgbClr val="1C7293"/>
          </a:solidFill>
          <a:ln w="12700">
            <a:solidFill>
              <a:srgbClr val="333333"/>
            </a:solidFill>
            <a:prstDash val="solid"/>
          </a:ln>
        </p:spPr>
      </p:sp>
      <p:sp>
        <p:nvSpPr>
          <p:cNvPr id="18" name="Text 16"/>
          <p:cNvSpPr/>
          <p:nvPr/>
        </p:nvSpPr>
        <p:spPr>
          <a:xfrm>
            <a:off x="786384" y="5212080"/>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C.</a:t>
            </a:r>
            <a:endParaRPr lang="en-US" sz="1350" dirty="0"/>
          </a:p>
        </p:txBody>
      </p:sp>
      <p:sp>
        <p:nvSpPr>
          <p:cNvPr id="19" name="Text 17"/>
          <p:cNvSpPr/>
          <p:nvPr/>
        </p:nvSpPr>
        <p:spPr>
          <a:xfrm>
            <a:off x="786384" y="5468112"/>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 significant increase: 18.4% versus 12.8%</a:t>
            </a:r>
            <a:endParaRPr lang="en-US" sz="1150" dirty="0"/>
          </a:p>
        </p:txBody>
      </p:sp>
      <p:sp>
        <p:nvSpPr>
          <p:cNvPr id="20" name="Shape 18"/>
          <p:cNvSpPr/>
          <p:nvPr/>
        </p:nvSpPr>
        <p:spPr>
          <a:xfrm>
            <a:off x="6169000" y="5084064"/>
            <a:ext cx="5455768" cy="1060704"/>
          </a:xfrm>
          <a:prstGeom prst="roundRect">
            <a:avLst>
              <a:gd name="adj" fmla="val 5172"/>
            </a:avLst>
          </a:prstGeom>
          <a:solidFill>
            <a:srgbClr val="F4F6F8"/>
          </a:solidFill>
          <a:ln w="12700">
            <a:solidFill>
              <a:srgbClr val="F4F6F8"/>
            </a:solidFill>
            <a:prstDash val="solid"/>
          </a:ln>
        </p:spPr>
      </p:sp>
      <p:sp>
        <p:nvSpPr>
          <p:cNvPr id="21" name="Shape 19"/>
          <p:cNvSpPr/>
          <p:nvPr/>
        </p:nvSpPr>
        <p:spPr>
          <a:xfrm>
            <a:off x="6169000" y="5138928"/>
            <a:ext cx="41148" cy="950976"/>
          </a:xfrm>
          <a:prstGeom prst="rect">
            <a:avLst/>
          </a:prstGeom>
          <a:solidFill>
            <a:srgbClr val="1C7293"/>
          </a:solidFill>
          <a:ln w="12700">
            <a:solidFill>
              <a:srgbClr val="333333"/>
            </a:solidFill>
            <a:prstDash val="solid"/>
          </a:ln>
        </p:spPr>
      </p:sp>
      <p:sp>
        <p:nvSpPr>
          <p:cNvPr id="22" name="Text 20"/>
          <p:cNvSpPr/>
          <p:nvPr/>
        </p:nvSpPr>
        <p:spPr>
          <a:xfrm>
            <a:off x="6388456" y="5212080"/>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D.</a:t>
            </a:r>
            <a:endParaRPr lang="en-US" sz="1350" dirty="0"/>
          </a:p>
        </p:txBody>
      </p:sp>
      <p:sp>
        <p:nvSpPr>
          <p:cNvPr id="23" name="Text 21"/>
          <p:cNvSpPr/>
          <p:nvPr/>
        </p:nvSpPr>
        <p:spPr>
          <a:xfrm>
            <a:off x="6388456" y="5468112"/>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trial was too small to report mortality</a:t>
            </a:r>
            <a:endParaRPr lang="en-US" sz="1150" dirty="0"/>
          </a:p>
        </p:txBody>
      </p:sp>
      <p:sp>
        <p:nvSpPr>
          <p:cNvPr id="25" name="Text 2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A. No significant difference: 12.9% versus 12.8%</a:t>
            </a:r>
            <a:endParaRPr lang="en-US" sz="2700" dirty="0"/>
          </a:p>
        </p:txBody>
      </p:sp>
      <p:sp>
        <p:nvSpPr>
          <p:cNvPr id="4" name="Shape 2"/>
          <p:cNvSpPr/>
          <p:nvPr/>
        </p:nvSpPr>
        <p:spPr>
          <a:xfrm>
            <a:off x="566928" y="1463040"/>
            <a:ext cx="5464912" cy="1526667"/>
          </a:xfrm>
          <a:prstGeom prst="roundRect">
            <a:avLst>
              <a:gd name="adj" fmla="val 3594"/>
            </a:avLst>
          </a:prstGeom>
          <a:solidFill>
            <a:srgbClr val="EDF4EF"/>
          </a:solidFill>
          <a:ln w="12700">
            <a:solidFill>
              <a:srgbClr val="EDF4EF"/>
            </a:solidFill>
            <a:prstDash val="solid"/>
          </a:ln>
        </p:spPr>
      </p:sp>
      <p:sp>
        <p:nvSpPr>
          <p:cNvPr id="5" name="Shape 3"/>
          <p:cNvSpPr/>
          <p:nvPr/>
        </p:nvSpPr>
        <p:spPr>
          <a:xfrm>
            <a:off x="566928" y="1517904"/>
            <a:ext cx="41148" cy="1416939"/>
          </a:xfrm>
          <a:prstGeom prst="rect">
            <a:avLst/>
          </a:prstGeom>
          <a:solidFill>
            <a:srgbClr val="3E7C59"/>
          </a:solidFill>
          <a:ln w="12700">
            <a:solidFill>
              <a:srgbClr val="333333"/>
            </a:solidFill>
            <a:prstDash val="solid"/>
          </a:ln>
        </p:spPr>
      </p:sp>
      <p:sp>
        <p:nvSpPr>
          <p:cNvPr id="6" name="Text 4"/>
          <p:cNvSpPr/>
          <p:nvPr/>
        </p:nvSpPr>
        <p:spPr>
          <a:xfrm>
            <a:off x="786384" y="1591056"/>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A.</a:t>
            </a:r>
            <a:endParaRPr lang="en-US" sz="1350" dirty="0"/>
          </a:p>
        </p:txBody>
      </p:sp>
      <p:sp>
        <p:nvSpPr>
          <p:cNvPr id="7" name="Text 5"/>
          <p:cNvSpPr/>
          <p:nvPr/>
        </p:nvSpPr>
        <p:spPr>
          <a:xfrm>
            <a:off x="786384" y="1847088"/>
            <a:ext cx="5080864" cy="1014603"/>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No significant difference: 12.9% versus 12.8%</a:t>
            </a:r>
            <a:endParaRPr lang="en-US" sz="1150" dirty="0"/>
          </a:p>
        </p:txBody>
      </p:sp>
      <p:sp>
        <p:nvSpPr>
          <p:cNvPr id="8" name="Shape 6"/>
          <p:cNvSpPr/>
          <p:nvPr/>
        </p:nvSpPr>
        <p:spPr>
          <a:xfrm>
            <a:off x="6159856" y="1463040"/>
            <a:ext cx="5464912" cy="1526667"/>
          </a:xfrm>
          <a:prstGeom prst="roundRect">
            <a:avLst>
              <a:gd name="adj" fmla="val 3594"/>
            </a:avLst>
          </a:prstGeom>
          <a:solidFill>
            <a:srgbClr val="F4F6F8"/>
          </a:solidFill>
          <a:ln w="12700">
            <a:solidFill>
              <a:srgbClr val="F4F6F8"/>
            </a:solidFill>
            <a:prstDash val="solid"/>
          </a:ln>
        </p:spPr>
      </p:sp>
      <p:sp>
        <p:nvSpPr>
          <p:cNvPr id="9" name="Shape 7"/>
          <p:cNvSpPr/>
          <p:nvPr/>
        </p:nvSpPr>
        <p:spPr>
          <a:xfrm>
            <a:off x="6159856" y="1517904"/>
            <a:ext cx="41148" cy="1416939"/>
          </a:xfrm>
          <a:prstGeom prst="rect">
            <a:avLst/>
          </a:prstGeom>
          <a:solidFill>
            <a:srgbClr val="1C7293"/>
          </a:solidFill>
          <a:ln w="12700">
            <a:solidFill>
              <a:srgbClr val="333333"/>
            </a:solidFill>
            <a:prstDash val="solid"/>
          </a:ln>
        </p:spPr>
      </p:sp>
      <p:sp>
        <p:nvSpPr>
          <p:cNvPr id="10" name="Text 8"/>
          <p:cNvSpPr/>
          <p:nvPr/>
        </p:nvSpPr>
        <p:spPr>
          <a:xfrm>
            <a:off x="6379312" y="1591056"/>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B.</a:t>
            </a:r>
            <a:endParaRPr lang="en-US" sz="1350" dirty="0"/>
          </a:p>
        </p:txBody>
      </p:sp>
      <p:sp>
        <p:nvSpPr>
          <p:cNvPr id="11" name="Text 9"/>
          <p:cNvSpPr/>
          <p:nvPr/>
        </p:nvSpPr>
        <p:spPr>
          <a:xfrm>
            <a:off x="6379312" y="1847088"/>
            <a:ext cx="5080864" cy="1014603"/>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 significant reduction: 8.1% versus 12.8%</a:t>
            </a:r>
            <a:endParaRPr lang="en-US" sz="1150" dirty="0"/>
          </a:p>
        </p:txBody>
      </p:sp>
      <p:sp>
        <p:nvSpPr>
          <p:cNvPr id="12" name="Shape 10"/>
          <p:cNvSpPr/>
          <p:nvPr/>
        </p:nvSpPr>
        <p:spPr>
          <a:xfrm>
            <a:off x="566928" y="3117723"/>
            <a:ext cx="5464912" cy="1526667"/>
          </a:xfrm>
          <a:prstGeom prst="roundRect">
            <a:avLst>
              <a:gd name="adj" fmla="val 3594"/>
            </a:avLst>
          </a:prstGeom>
          <a:solidFill>
            <a:srgbClr val="F4F6F8"/>
          </a:solidFill>
          <a:ln w="12700">
            <a:solidFill>
              <a:srgbClr val="F4F6F8"/>
            </a:solidFill>
            <a:prstDash val="solid"/>
          </a:ln>
        </p:spPr>
      </p:sp>
      <p:sp>
        <p:nvSpPr>
          <p:cNvPr id="13" name="Shape 11"/>
          <p:cNvSpPr/>
          <p:nvPr/>
        </p:nvSpPr>
        <p:spPr>
          <a:xfrm>
            <a:off x="566928" y="3172587"/>
            <a:ext cx="41148" cy="1416939"/>
          </a:xfrm>
          <a:prstGeom prst="rect">
            <a:avLst/>
          </a:prstGeom>
          <a:solidFill>
            <a:srgbClr val="1C7293"/>
          </a:solidFill>
          <a:ln w="12700">
            <a:solidFill>
              <a:srgbClr val="333333"/>
            </a:solidFill>
            <a:prstDash val="solid"/>
          </a:ln>
        </p:spPr>
      </p:sp>
      <p:sp>
        <p:nvSpPr>
          <p:cNvPr id="14" name="Text 12"/>
          <p:cNvSpPr/>
          <p:nvPr/>
        </p:nvSpPr>
        <p:spPr>
          <a:xfrm>
            <a:off x="786384" y="3245739"/>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C.</a:t>
            </a:r>
            <a:endParaRPr lang="en-US" sz="1350" dirty="0"/>
          </a:p>
        </p:txBody>
      </p:sp>
      <p:sp>
        <p:nvSpPr>
          <p:cNvPr id="15" name="Text 13"/>
          <p:cNvSpPr/>
          <p:nvPr/>
        </p:nvSpPr>
        <p:spPr>
          <a:xfrm>
            <a:off x="786384" y="3501771"/>
            <a:ext cx="5080864" cy="1014603"/>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 significant increase: 18.4% versus 12.8%</a:t>
            </a:r>
            <a:endParaRPr lang="en-US" sz="1150" dirty="0"/>
          </a:p>
        </p:txBody>
      </p:sp>
      <p:sp>
        <p:nvSpPr>
          <p:cNvPr id="16" name="Shape 14"/>
          <p:cNvSpPr/>
          <p:nvPr/>
        </p:nvSpPr>
        <p:spPr>
          <a:xfrm>
            <a:off x="6159856" y="3117723"/>
            <a:ext cx="5464912" cy="1526667"/>
          </a:xfrm>
          <a:prstGeom prst="roundRect">
            <a:avLst>
              <a:gd name="adj" fmla="val 3594"/>
            </a:avLst>
          </a:prstGeom>
          <a:solidFill>
            <a:srgbClr val="F4F6F8"/>
          </a:solidFill>
          <a:ln w="12700">
            <a:solidFill>
              <a:srgbClr val="F4F6F8"/>
            </a:solidFill>
            <a:prstDash val="solid"/>
          </a:ln>
        </p:spPr>
      </p:sp>
      <p:sp>
        <p:nvSpPr>
          <p:cNvPr id="17" name="Shape 15"/>
          <p:cNvSpPr/>
          <p:nvPr/>
        </p:nvSpPr>
        <p:spPr>
          <a:xfrm>
            <a:off x="6159856" y="3172587"/>
            <a:ext cx="41148" cy="1416939"/>
          </a:xfrm>
          <a:prstGeom prst="rect">
            <a:avLst/>
          </a:prstGeom>
          <a:solidFill>
            <a:srgbClr val="1C7293"/>
          </a:solidFill>
          <a:ln w="12700">
            <a:solidFill>
              <a:srgbClr val="333333"/>
            </a:solidFill>
            <a:prstDash val="solid"/>
          </a:ln>
        </p:spPr>
      </p:sp>
      <p:sp>
        <p:nvSpPr>
          <p:cNvPr id="18" name="Text 16"/>
          <p:cNvSpPr/>
          <p:nvPr/>
        </p:nvSpPr>
        <p:spPr>
          <a:xfrm>
            <a:off x="6379312" y="3245739"/>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D.</a:t>
            </a:r>
            <a:endParaRPr lang="en-US" sz="1350" dirty="0"/>
          </a:p>
        </p:txBody>
      </p:sp>
      <p:sp>
        <p:nvSpPr>
          <p:cNvPr id="19" name="Text 17"/>
          <p:cNvSpPr/>
          <p:nvPr/>
        </p:nvSpPr>
        <p:spPr>
          <a:xfrm>
            <a:off x="6379312" y="3501771"/>
            <a:ext cx="5080864" cy="1014603"/>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trial was too small to report mortality</a:t>
            </a:r>
            <a:endParaRPr lang="en-US" sz="1150" dirty="0"/>
          </a:p>
        </p:txBody>
      </p:sp>
      <p:sp>
        <p:nvSpPr>
          <p:cNvPr id="20" name="Shape 18"/>
          <p:cNvSpPr/>
          <p:nvPr/>
        </p:nvSpPr>
        <p:spPr>
          <a:xfrm>
            <a:off x="566928" y="4827270"/>
            <a:ext cx="11057839" cy="823722"/>
          </a:xfrm>
          <a:prstGeom prst="roundRect">
            <a:avLst>
              <a:gd name="adj" fmla="val 5550"/>
            </a:avLst>
          </a:prstGeom>
          <a:solidFill>
            <a:srgbClr val="12233F"/>
          </a:solidFill>
          <a:ln w="12700">
            <a:solidFill>
              <a:srgbClr val="333333"/>
            </a:solidFill>
            <a:prstDash val="solid"/>
          </a:ln>
        </p:spPr>
      </p:sp>
      <p:sp>
        <p:nvSpPr>
          <p:cNvPr id="21" name="Text 19"/>
          <p:cNvSpPr/>
          <p:nvPr/>
        </p:nvSpPr>
        <p:spPr>
          <a:xfrm>
            <a:off x="841248" y="4918710"/>
            <a:ext cx="10509199" cy="640842"/>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trial was stopped for futility after 506 patients, and duration of mechanical ventilation, ICU stay and hospital stay showed no significant differences either. CHEETAH failed to demonstrate improved outcomes; that is not the same as proving levosimendan has no effect.</a:t>
            </a:r>
            <a:endParaRPr lang="en-US" sz="1300" dirty="0"/>
          </a:p>
        </p:txBody>
      </p:sp>
      <p:sp>
        <p:nvSpPr>
          <p:cNvPr id="22" name="Text 20"/>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CHEETAH trial, NEJM 2017 · PMID 28320259</a:t>
            </a:r>
            <a:endParaRPr lang="en-US" sz="950" dirty="0"/>
          </a:p>
        </p:txBody>
      </p:sp>
      <p:sp>
        <p:nvSpPr>
          <p:cNvPr id="23" name="Text 21"/>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CHEETAH was stopped for futility. What does that specifically mean, and how is it different from a trial stopped for harm or one that simply reports a negative result?</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Stopping for futility means a preplanned interim analysis showed that continuing to the planned sample size was very unlikely to demonstrate the hypothesised benefit — so further enrolment would expose patients to an intervention and a trial burden with no realistic prospect of a positive answer. It is not a finding of harm; CHEETAH found no significant difference in rates of hypotension or cardiac arrhythmias either. It differs from an ordinary negative trial in that the confidence intervals are wider than planned, so it is better read as failing to demonstrate benefit than as proving equivalence.</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Futility stopping limits what you can conclude in both directions. It is evidence against a large benefit, not proof of no effect.</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CHEETAH trial, NEJM 2017 · PMID 28320259</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Besides mortality, which secondary outcomes did CHEETAH examine, and what did they show?</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Duration of mechanical ventilation (median 19 hours with levosimendan versus 21 with placebo), ICU stay (median 72 versus 84 hours) and hospital stay (median 14 versus 14 days). None reached statistical significance, although the ICU stay difference of -12 hours had a confidence interval of -21 to 2 hours and a P value of 0.09, which is the kind of near-miss that gets over-quoted.</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A P of 0.09 on a secondary outcome in a trial stopped for futility is a hypothesis, not a finding.</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CHEETAH trial, NEJM 2017 · PMID 28320259</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23"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347472">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Management of Challenging Cardiopulmonary Bypass Separation, Journal of cardiothoracic and vascular anesthesia 2020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32276758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47472">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Predictors of inotropic support during weaning from cardiopulmonary bypass in coronary artery bypass grafting surgery, Journal of anesthesia 1997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28921261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47472">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CHEETAH, NEJM 2017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28320259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47472">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Predictors of inotrope use during separation from CPB, J Cardiothorac Vasc Anesth 2004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15365918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47472">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Acute right ventricular failure during CPB separation, J Cardiothorac Vasc Anesth 2019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30683595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47472">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Hemodynamic changes after protamine and mortality after CABG, Anesthesiology 2005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15681944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47472">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Perioperative protamine reactions in patients with fish allergies, J Cardiothorac Vasc Anesth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39261207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47472">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Inhaled milrinone in high-risk cardiac surgery RCT, Can J Anaesth 2016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27470232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47472">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Methylene blue in critically ill and perioperative patients meta-analysis, J Cardiothorac Vasc Anesth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37880041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47472">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Antibodies to protamine and protamine/heparin complexes, Blood 2013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23422751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Recognize pre-CPB RWMA as a predictor for post-CPB hemodynamic instability; address complex separations rapidly.</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1249680">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1249680">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2020</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Journal of cardiothoracic and vasc</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Complex CPB separation needs prompt diagnosis/treatment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1249680">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1997</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Journal of anesthesia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Pre-CPB RWMA predicts post-CPB inotrope need</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2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Levosimendan did not buy a mortality advantage over standard support</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Reach for it to come off bypass, not to change how the patient does at 30 days.</a:t>
            </a:r>
            <a:endParaRPr lang="en-US" sz="1400" dirty="0"/>
          </a:p>
        </p:txBody>
      </p:sp>
      <p:graphicFrame>
        <p:nvGraphicFramePr>
          <p:cNvPr id="5" name="Chart 0" descr=""/>
          <p:cNvGraphicFramePr/>
          <p:nvPr/>
        </p:nvGraphicFramePr>
        <p:xfrm>
          <a:off x="566928" y="2194560"/>
          <a:ext cx="11057839" cy="2615184"/>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Stopped for futility at 506 patients. Mortality was identical; ventilation and ICU time were not significantly different either. It is a weaning drug, not an outcome drug.</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CHEETAH, NEJM 2017 · PMID 28320259</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4F6F8"/>
          </a:solidFill>
          <a:ln w="12700">
            <a:solidFill>
              <a:srgbClr val="F4F6F8"/>
            </a:solidFill>
            <a:prstDash val="solid"/>
          </a:ln>
        </p:spPr>
      </p:sp>
      <p:sp>
        <p:nvSpPr>
          <p:cNvPr id="6" name="Shape 4"/>
          <p:cNvSpPr/>
          <p:nvPr/>
        </p:nvSpPr>
        <p:spPr>
          <a:xfrm>
            <a:off x="566928" y="1938528"/>
            <a:ext cx="5428336" cy="54864"/>
          </a:xfrm>
          <a:prstGeom prst="rect">
            <a:avLst/>
          </a:prstGeom>
          <a:solidFill>
            <a:srgbClr val="1C7293"/>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JOURNAL OF CARDIOTHORACIC AND VASCULAR ANESTHESIA 2020</a:t>
            </a:r>
            <a:endParaRPr lang="en-US" sz="900" dirty="0"/>
          </a:p>
        </p:txBody>
      </p:sp>
      <p:sp>
        <p:nvSpPr>
          <p:cNvPr id="8" name="Text 6"/>
          <p:cNvSpPr/>
          <p:nvPr/>
        </p:nvSpPr>
        <p:spPr>
          <a:xfrm>
            <a:off x="749808" y="2352294"/>
            <a:ext cx="5062576" cy="216916"/>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Complex CPB separation needs prompt diagnosis/treatment</a:t>
            </a:r>
            <a:endParaRPr lang="en-US" sz="1400" dirty="0"/>
          </a:p>
        </p:txBody>
      </p:sp>
      <p:sp>
        <p:nvSpPr>
          <p:cNvPr id="9" name="Text 7"/>
          <p:cNvSpPr/>
          <p:nvPr/>
        </p:nvSpPr>
        <p:spPr>
          <a:xfrm>
            <a:off x="749808" y="2624074"/>
            <a:ext cx="5062576" cy="330123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Complex CPB separation, potentially leading to poor outcomes if untreated, requires prompt diagnosis and therapeutic decisions within minutes.</a:t>
            </a:r>
            <a:endParaRPr lang="en-US" sz="1150" dirty="0"/>
          </a:p>
        </p:txBody>
      </p:sp>
      <p:sp>
        <p:nvSpPr>
          <p:cNvPr id="10" name="Shape 8"/>
          <p:cNvSpPr/>
          <p:nvPr/>
        </p:nvSpPr>
        <p:spPr>
          <a:xfrm>
            <a:off x="6196432" y="1938528"/>
            <a:ext cx="5428336" cy="4206240"/>
          </a:xfrm>
          <a:prstGeom prst="roundRect">
            <a:avLst>
              <a:gd name="adj" fmla="val 1304"/>
            </a:avLst>
          </a:prstGeom>
          <a:solidFill>
            <a:srgbClr val="F4F6F8"/>
          </a:solidFill>
          <a:ln w="12700">
            <a:solidFill>
              <a:srgbClr val="F4F6F8"/>
            </a:solidFill>
            <a:prstDash val="solid"/>
          </a:ln>
        </p:spPr>
      </p:sp>
      <p:sp>
        <p:nvSpPr>
          <p:cNvPr id="11" name="Shape 9"/>
          <p:cNvSpPr/>
          <p:nvPr/>
        </p:nvSpPr>
        <p:spPr>
          <a:xfrm>
            <a:off x="6196432" y="1938528"/>
            <a:ext cx="5428336" cy="54864"/>
          </a:xfrm>
          <a:prstGeom prst="rect">
            <a:avLst/>
          </a:prstGeom>
          <a:solidFill>
            <a:srgbClr val="1C7293"/>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JOURNAL OF ANESTHESIA 1997</a:t>
            </a:r>
            <a:endParaRPr lang="en-US" sz="900" dirty="0"/>
          </a:p>
        </p:txBody>
      </p:sp>
      <p:sp>
        <p:nvSpPr>
          <p:cNvPr id="13" name="Text 11"/>
          <p:cNvSpPr/>
          <p:nvPr/>
        </p:nvSpPr>
        <p:spPr>
          <a:xfrm>
            <a:off x="6379312" y="2352294"/>
            <a:ext cx="5062576" cy="216916"/>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Pre-CPB RWMA predicts post-CPB inotrope need</a:t>
            </a:r>
            <a:endParaRPr lang="en-US" sz="1400" dirty="0"/>
          </a:p>
        </p:txBody>
      </p:sp>
      <p:sp>
        <p:nvSpPr>
          <p:cNvPr id="14" name="Text 12"/>
          <p:cNvSpPr/>
          <p:nvPr/>
        </p:nvSpPr>
        <p:spPr>
          <a:xfrm>
            <a:off x="6379312" y="2624074"/>
            <a:ext cx="5062576" cy="330123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Pre-CPB left ventricular regional wall motion abnormalities (RWMA) predict the need for inotropic support during weaning from CPB in CABG patients.</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Complex CPB separation needs prompt diagnosis/treatment</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Journal of cardiothoracic and vasc</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Complex CPB separation, potentially leading to poor outcomes if untreated, requires prompt diagnosis and therapeutic decisions within minutes.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Management of Challenging Cardiopulmonary Bypass Separation, Journal of cardiothoracic and vascular anesthesia 2020 · PMID 32276758</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Pre-CPB RWMA predicts post-CPB inotrope need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Journal of anesthesia</a:t>
            </a:r>
            <a:endParaRPr lang="en-US" sz="1400" dirty="0"/>
          </a:p>
        </p:txBody>
      </p:sp>
      <p:sp>
        <p:nvSpPr>
          <p:cNvPr id="5" name="Shape 3"/>
          <p:cNvSpPr/>
          <p:nvPr/>
        </p:nvSpPr>
        <p:spPr>
          <a:xfrm>
            <a:off x="566928" y="1938528"/>
            <a:ext cx="11057839" cy="3419856"/>
          </a:xfrm>
          <a:prstGeom prst="roundRect">
            <a:avLst>
              <a:gd name="adj" fmla="val 1604"/>
            </a:avLst>
          </a:prstGeom>
          <a:solidFill>
            <a:srgbClr val="F4F6F8"/>
          </a:solidFill>
          <a:ln w="12700">
            <a:solidFill>
              <a:srgbClr val="DCE1E6"/>
            </a:solidFill>
            <a:prstDash val="solid"/>
          </a:ln>
        </p:spPr>
      </p:sp>
      <p:sp>
        <p:nvSpPr>
          <p:cNvPr id="6" name="Shape 4"/>
          <p:cNvSpPr/>
          <p:nvPr/>
        </p:nvSpPr>
        <p:spPr>
          <a:xfrm>
            <a:off x="566928" y="2029968"/>
            <a:ext cx="45720" cy="3236976"/>
          </a:xfrm>
          <a:prstGeom prst="rect">
            <a:avLst/>
          </a:prstGeom>
          <a:solidFill>
            <a:srgbClr val="1C7293"/>
          </a:solidFill>
          <a:ln w="12700">
            <a:solidFill>
              <a:srgbClr val="333333"/>
            </a:solidFill>
            <a:prstDash val="solid"/>
          </a:ln>
        </p:spPr>
      </p:sp>
      <p:sp>
        <p:nvSpPr>
          <p:cNvPr id="7" name="Text 5"/>
          <p:cNvSpPr/>
          <p:nvPr/>
        </p:nvSpPr>
        <p:spPr>
          <a:xfrm>
            <a:off x="932688" y="2121408"/>
            <a:ext cx="10326319" cy="3054096"/>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Pre-CPB left ventricular regional wall motion abnormalities (RWMA) predict the need for inotropic support during weaning from CPB in CABG patients.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Predictors of inotropic support during weaning from cardiopulmonary bypass in coronary artery bypass grafting surgery, Journal of anesthesia 1997 · PMID 28921261</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INDICATIONS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When this is the right block</a:t>
            </a:r>
            <a:endParaRPr lang="en-US" sz="2700" dirty="0"/>
          </a:p>
        </p:txBody>
      </p:sp>
      <p:sp>
        <p:nvSpPr>
          <p:cNvPr id="4" name="Shape 2"/>
          <p:cNvSpPr/>
          <p:nvPr/>
        </p:nvSpPr>
        <p:spPr>
          <a:xfrm>
            <a:off x="566928" y="1463040"/>
            <a:ext cx="3551834" cy="4681728"/>
          </a:xfrm>
          <a:prstGeom prst="roundRect">
            <a:avLst>
              <a:gd name="adj" fmla="val 1545"/>
            </a:avLst>
          </a:prstGeom>
          <a:solidFill>
            <a:srgbClr val="EDF4EF"/>
          </a:solidFill>
          <a:ln w="12700">
            <a:solidFill>
              <a:srgbClr val="EDF4EF"/>
            </a:solidFill>
            <a:prstDash val="solid"/>
          </a:ln>
        </p:spPr>
      </p:sp>
      <p:sp>
        <p:nvSpPr>
          <p:cNvPr id="5" name="Shape 3"/>
          <p:cNvSpPr/>
          <p:nvPr/>
        </p:nvSpPr>
        <p:spPr>
          <a:xfrm>
            <a:off x="566928" y="1463040"/>
            <a:ext cx="3551834" cy="54864"/>
          </a:xfrm>
          <a:prstGeom prst="rect">
            <a:avLst/>
          </a:prstGeom>
          <a:solidFill>
            <a:srgbClr val="3E7C59"/>
          </a:solidFill>
          <a:ln w="12700">
            <a:solidFill>
              <a:srgbClr val="333333"/>
            </a:solidFill>
            <a:prstDash val="solid"/>
          </a:ln>
        </p:spPr>
      </p:sp>
      <p:sp>
        <p:nvSpPr>
          <p:cNvPr id="6" name="Text 4"/>
          <p:cNvSpPr/>
          <p:nvPr/>
        </p:nvSpPr>
        <p:spPr>
          <a:xfrm>
            <a:off x="749808" y="1682496"/>
            <a:ext cx="3186074" cy="278892"/>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MANAGEMENT OF CHALLENGING CARDIOPULMONARY BYPASS SEPARATION, J CARDIOTHORAC VASC ANESTH 2020</a:t>
            </a:r>
            <a:endParaRPr lang="en-US" sz="900" dirty="0"/>
          </a:p>
        </p:txBody>
      </p:sp>
      <p:sp>
        <p:nvSpPr>
          <p:cNvPr id="7" name="Text 5"/>
          <p:cNvSpPr/>
          <p:nvPr/>
        </p:nvSpPr>
        <p:spPr>
          <a:xfrm>
            <a:off x="749808"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Transoesophageal echocardiography as the instrument of the decision</a:t>
            </a:r>
            <a:endParaRPr lang="en-US" sz="1400" dirty="0"/>
          </a:p>
        </p:txBody>
      </p:sp>
      <p:sp>
        <p:nvSpPr>
          <p:cNvPr id="8" name="Text 6"/>
          <p:cNvSpPr/>
          <p:nvPr/>
        </p:nvSpPr>
        <p:spPr>
          <a:xfrm>
            <a:off x="749808"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Separation from bypass is a progressive transition from full mechanical support back to the patient's own heart and lungs, and measurements of cardiac performance by transoesophageal echocardiography provide the rationale behind the diagnostic and therapeutic decisions taken in those minutes.</a:t>
            </a:r>
            <a:endParaRPr lang="en-US" sz="1150" dirty="0"/>
          </a:p>
        </p:txBody>
      </p:sp>
      <p:sp>
        <p:nvSpPr>
          <p:cNvPr id="9" name="Shape 7"/>
          <p:cNvSpPr/>
          <p:nvPr/>
        </p:nvSpPr>
        <p:spPr>
          <a:xfrm>
            <a:off x="4319930" y="1463040"/>
            <a:ext cx="3551834" cy="4681728"/>
          </a:xfrm>
          <a:prstGeom prst="roundRect">
            <a:avLst>
              <a:gd name="adj" fmla="val 1545"/>
            </a:avLst>
          </a:prstGeom>
          <a:solidFill>
            <a:srgbClr val="EDF4EF"/>
          </a:solidFill>
          <a:ln w="12700">
            <a:solidFill>
              <a:srgbClr val="EDF4EF"/>
            </a:solidFill>
            <a:prstDash val="solid"/>
          </a:ln>
        </p:spPr>
      </p:sp>
      <p:sp>
        <p:nvSpPr>
          <p:cNvPr id="10" name="Shape 8"/>
          <p:cNvSpPr/>
          <p:nvPr/>
        </p:nvSpPr>
        <p:spPr>
          <a:xfrm>
            <a:off x="4319930" y="1463040"/>
            <a:ext cx="3551834" cy="54864"/>
          </a:xfrm>
          <a:prstGeom prst="rect">
            <a:avLst/>
          </a:prstGeom>
          <a:solidFill>
            <a:srgbClr val="3E7C59"/>
          </a:solidFill>
          <a:ln w="12700">
            <a:solidFill>
              <a:srgbClr val="333333"/>
            </a:solidFill>
            <a:prstDash val="solid"/>
          </a:ln>
        </p:spPr>
      </p:sp>
      <p:sp>
        <p:nvSpPr>
          <p:cNvPr id="11" name="Text 9"/>
          <p:cNvSpPr/>
          <p:nvPr/>
        </p:nvSpPr>
        <p:spPr>
          <a:xfrm>
            <a:off x="4502810" y="1682496"/>
            <a:ext cx="3186074" cy="278892"/>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PREDICTORS OF INOTROPE USE DURING SEPARATION FROM CPB, J CARDIOTHORAC VASC ANESTH 2004</a:t>
            </a:r>
            <a:endParaRPr lang="en-US" sz="900" dirty="0"/>
          </a:p>
        </p:txBody>
      </p:sp>
      <p:sp>
        <p:nvSpPr>
          <p:cNvPr id="12" name="Text 10"/>
          <p:cNvSpPr/>
          <p:nvPr/>
        </p:nvSpPr>
        <p:spPr>
          <a:xfrm>
            <a:off x="4502810"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Predict the difficult separation before the clamp comes off</a:t>
            </a:r>
            <a:endParaRPr lang="en-US" sz="1400" dirty="0"/>
          </a:p>
        </p:txBody>
      </p:sp>
      <p:sp>
        <p:nvSpPr>
          <p:cNvPr id="13" name="Text 11"/>
          <p:cNvSpPr/>
          <p:nvPr/>
        </p:nvSpPr>
        <p:spPr>
          <a:xfrm>
            <a:off x="4502810"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1009 patients having coronary bypass or combined coronary and valve surgery with pre-bypass transoesophageal echocardiography, inotropic support was used at separation in 39%, and six independent predictors emerged: wall motion score index, combined bypass and mitral surgery, ejection fraction below 35%, reoperation, moderate-to-severe mitral regurgitation, and aortic cross-clamp time.</a:t>
            </a:r>
            <a:endParaRPr lang="en-US" sz="1150" dirty="0"/>
          </a:p>
        </p:txBody>
      </p:sp>
      <p:sp>
        <p:nvSpPr>
          <p:cNvPr id="14" name="Shape 12"/>
          <p:cNvSpPr/>
          <p:nvPr/>
        </p:nvSpPr>
        <p:spPr>
          <a:xfrm>
            <a:off x="8072933" y="1463040"/>
            <a:ext cx="3551834" cy="4681728"/>
          </a:xfrm>
          <a:prstGeom prst="roundRect">
            <a:avLst>
              <a:gd name="adj" fmla="val 1545"/>
            </a:avLst>
          </a:prstGeom>
          <a:solidFill>
            <a:srgbClr val="FBF3E6"/>
          </a:solidFill>
          <a:ln w="12700">
            <a:solidFill>
              <a:srgbClr val="FBF3E6"/>
            </a:solidFill>
            <a:prstDash val="solid"/>
          </a:ln>
        </p:spPr>
      </p:sp>
      <p:sp>
        <p:nvSpPr>
          <p:cNvPr id="15" name="Shape 13"/>
          <p:cNvSpPr/>
          <p:nvPr/>
        </p:nvSpPr>
        <p:spPr>
          <a:xfrm>
            <a:off x="8072933" y="1463040"/>
            <a:ext cx="3551834" cy="54864"/>
          </a:xfrm>
          <a:prstGeom prst="rect">
            <a:avLst/>
          </a:prstGeom>
          <a:solidFill>
            <a:srgbClr val="C8892B"/>
          </a:solidFill>
          <a:ln w="12700">
            <a:solidFill>
              <a:srgbClr val="333333"/>
            </a:solidFill>
            <a:prstDash val="solid"/>
          </a:ln>
        </p:spPr>
      </p:sp>
      <p:sp>
        <p:nvSpPr>
          <p:cNvPr id="16" name="Text 14"/>
          <p:cNvSpPr/>
          <p:nvPr/>
        </p:nvSpPr>
        <p:spPr>
          <a:xfrm>
            <a:off x="8255813" y="1682496"/>
            <a:ext cx="3186074" cy="278892"/>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ACUTE RIGHT VENTRICULAR FAILURE DURING CPB SEPARATION, J CARDIOTHORAC VASC ANESTH 2019</a:t>
            </a:r>
            <a:endParaRPr lang="en-US" sz="900" dirty="0"/>
          </a:p>
        </p:txBody>
      </p:sp>
      <p:sp>
        <p:nvSpPr>
          <p:cNvPr id="17" name="Text 15"/>
          <p:cNvSpPr/>
          <p:nvPr/>
        </p:nvSpPr>
        <p:spPr>
          <a:xfrm>
            <a:off x="8255813"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Right ventricular failure at separation, treated as its own emergency</a:t>
            </a:r>
            <a:endParaRPr lang="en-US" sz="1400" dirty="0"/>
          </a:p>
        </p:txBody>
      </p:sp>
      <p:sp>
        <p:nvSpPr>
          <p:cNvPr id="18" name="Text 16"/>
          <p:cNvSpPr/>
          <p:nvPr/>
        </p:nvSpPr>
        <p:spPr>
          <a:xfrm>
            <a:off x="8255813"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176 patients treated with a 5 mg intratracheal milrinone bolus for unexpected acute right ventricular failure during separation, the failure improved in 61.9% and persisted in 38.1%; severely reduced left ventricular ejection fraction below 35% (adjusted OR 3.72), longer bypass time and elevated postoperative fluid balance predicted persistence.</a:t>
            </a:r>
            <a:endParaRPr lang="en-US" sz="115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23</Slides>
  <Notes>23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Separation from Cardiopulmonary Bypass</dc:title>
  <dc:subject>Intraoperative teaching</dc:subject>
  <dc:creator>Intraop Teaching Companion</dc:creator>
  <cp:lastModifiedBy>Intraop Teaching Companion</cp:lastModifiedBy>
  <cp:revision>1</cp:revision>
  <dcterms:created xsi:type="dcterms:W3CDTF">2026-07-29T06:58:09Z</dcterms:created>
  <dcterms:modified xsi:type="dcterms:W3CDTF">2026-07-29T06:58:09Z</dcterms:modified>
</cp:coreProperties>
</file>