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charts/chart3.xml" ContentType="application/vnd.openxmlformats-officedocument.drawingml.chart+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charts/_rels/chart3.xml.rels><?xml version="1.0" encoding="UTF-8" standalone="yes"?><Relationships xmlns="http://schemas.openxmlformats.org/package/2006/relationships"><Relationship Id="rId1" Type="http://schemas.openxmlformats.org/officeDocument/2006/relationships/package" Target="../embeddings/Microsoft_Excel_Worksheet3.xlsx"/></Relationships>
</file>

<file path=ppt/charts/chart3.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Registry episodes</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Sheet1!$A$2:$A$5</c:f>
              <c:multiLvlStrCache>
                <c:ptCount val="4"/>
                <c:lvl>
                  <c:pt idx="0">
                    <c:v>Muscular abnormality + respiratory acidosis</c:v>
                  </c:pt>
                  <c:pt idx="1">
                    <c:v>Temperature abnormality among first three signs</c:v>
                  </c:pt>
                  <c:pt idx="2">
                    <c:v>Metabolic acidosis</c:v>
                  </c:pt>
                  <c:pt idx="3">
                    <c:v>Complications</c:v>
                  </c:pt>
                </c:lvl>
              </c:multiLvlStrCache>
            </c:multiLvlStrRef>
          </c:cat>
          <c:val>
            <c:numRef>
              <c:f>Sheet1!$B$2:$B$5</c:f>
              <c:numCache>
                <c:formatCode>General</c:formatCode>
                <c:ptCount val="4"/>
                <c:pt idx="0">
                  <c:v>78.6</c:v>
                </c:pt>
                <c:pt idx="1">
                  <c:v>63.5</c:v>
                </c:pt>
                <c:pt idx="2">
                  <c:v>26</c:v>
                </c:pt>
                <c:pt idx="3">
                  <c:v>34.8</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reported episodes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Muscular abnormality together with respiratory acidosis. 78.6% presented with both muscular abnormalities and respiratory acidosis, while only 26.0% had metabolic acidosis. Rising EtCO2 with muscle rigidity is the usual presentation; most patients did not present with a metabolic picture. [Larach et al., Clinical presentation, treatment, and complications of malignant hyperthermia in North America 1987-2006, Anesth Analg 2010]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Temperature abnormality was among the first three signs in 63.5% of episodes — common, but neither invariably first nor universal, and the median maximum temperature was 39.1°C rather than the extreme values often quoted. Hypercarbia, sinus tachycardia and masseter spasm were the frequent initial signs. Those signs are available earlier than a temperature is, which is why the registry data argue against waiting for fever to act.. Temperature abnormality was common but neither first nor universal — a third of episodes did not have it among their first three signs. It should not be required before treating. [Larach et al., Clinical presentation, treatment, and complications of malignant hyperthermia in North America 1987-2006, Anesth Analg 2010]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About 35% had a complication; median dantrolene 5.9 mg/kg. Complications occurred in 63 of 181 patients (34.8%), and the median total dantrolene dose was 5.9 mg/kg — above the 2.5 mg/kg initial dose most people remember. Plan for repeat dosing from the outset. [Larach et al., Clinical presentation, treatment, and complications of malignant hyperthermia in North America 1987-2006, Anesth Analg 2010]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chart" Target="/ppt/charts/chart3.xml"/><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COMMON COMPLICATIONS</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Malignant Hyperthermia</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Same-day build — drafted on https://ollama.com (glm-5.2:cloud)</a:t>
            </a:r>
            <a:endParaRPr lang="en-US" sz="1000" dirty="0"/>
          </a:p>
        </p:txBody>
      </p:sp>
      <p:sp>
        <p:nvSpPr>
          <p:cNvPr id="8" name="Text 6"/>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9" name="Text 7"/>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I.B.6.i</a:t>
            </a:r>
            <a:endParaRPr lang="en-US" sz="1050" dirty="0"/>
          </a:p>
        </p:txBody>
      </p:sp>
      <p:sp>
        <p:nvSpPr>
          <p:cNvPr id="10" name="Text 8"/>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Malignant Hyperthermia</a:t>
            </a:r>
            <a:endParaRPr lang="en-US" sz="1000" dirty="0"/>
          </a:p>
        </p:txBody>
      </p:sp>
      <p:sp>
        <p:nvSpPr>
          <p:cNvPr id="11" name="Text 9"/>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II.A.2.a.1.a</a:t>
            </a:r>
            <a:endParaRPr lang="en-US" sz="1050" dirty="0"/>
          </a:p>
        </p:txBody>
      </p:sp>
      <p:sp>
        <p:nvSpPr>
          <p:cNvPr id="12" name="Text 10"/>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Malignant Hyperthermia</a:t>
            </a:r>
            <a:endParaRPr lang="en-US" sz="1000" dirty="0"/>
          </a:p>
        </p:txBody>
      </p:sp>
      <p:sp>
        <p:nvSpPr>
          <p:cNvPr id="13" name="Text 11"/>
          <p:cNvSpPr/>
          <p:nvPr/>
        </p:nvSpPr>
        <p:spPr>
          <a:xfrm>
            <a:off x="566928" y="4937760"/>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II.D.2.i.10</a:t>
            </a:r>
            <a:endParaRPr lang="en-US" sz="1050" dirty="0"/>
          </a:p>
        </p:txBody>
      </p:sp>
      <p:sp>
        <p:nvSpPr>
          <p:cNvPr id="14" name="Text 12"/>
          <p:cNvSpPr/>
          <p:nvPr/>
        </p:nvSpPr>
        <p:spPr>
          <a:xfrm>
            <a:off x="1984248" y="4937760"/>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Malignant Hyperthermia in Children</a:t>
            </a:r>
            <a:endParaRPr lang="en-US" sz="1000" dirty="0"/>
          </a:p>
        </p:txBody>
      </p:sp>
      <p:sp>
        <p:nvSpPr>
          <p:cNvPr id="15" name="Text 13"/>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guideline states that genetically susceptible individuals are at risk of</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Guideline ·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guideline states that genetically susceptible individuals are at risk of developing malignant hyperthermia if exposed to any potent inhalational anaesthetics or suxamethonium.</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Malignant hyperthermia 2020: Guideline from the Association of Anaesthetists, Anaesthesia 2021 · PMID 33399225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BF3E6"/>
          </a:solidFill>
          <a:ln w="12700">
            <a:solidFill>
              <a:srgbClr val="FBF3E6"/>
            </a:solidFill>
            <a:prstDash val="solid"/>
          </a:ln>
        </p:spPr>
      </p:sp>
      <p:sp>
        <p:nvSpPr>
          <p:cNvPr id="6" name="Shape 4"/>
          <p:cNvSpPr/>
          <p:nvPr/>
        </p:nvSpPr>
        <p:spPr>
          <a:xfrm>
            <a:off x="566928" y="1938528"/>
            <a:ext cx="5428336" cy="54864"/>
          </a:xfrm>
          <a:prstGeom prst="rect">
            <a:avLst/>
          </a:prstGeom>
          <a:solidFill>
            <a:srgbClr val="C8892B"/>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CRITICAL CARE MEDICINE 2024</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expert review states that malignant hyperthermia presents with early-onset</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expert review states that malignant hyperthermia presents with early-onset hypercarbia, temperature rise</a:t>
            </a:r>
            <a:endParaRPr lang="en-US" sz="1150" dirty="0"/>
          </a:p>
        </p:txBody>
      </p:sp>
      <p:sp>
        <p:nvSpPr>
          <p:cNvPr id="10" name="Shape 8"/>
          <p:cNvSpPr/>
          <p:nvPr/>
        </p:nvSpPr>
        <p:spPr>
          <a:xfrm>
            <a:off x="6196432" y="1938528"/>
            <a:ext cx="5428336" cy="4206240"/>
          </a:xfrm>
          <a:prstGeom prst="roundRect">
            <a:avLst>
              <a:gd name="adj" fmla="val 1304"/>
            </a:avLst>
          </a:prstGeom>
          <a:solidFill>
            <a:srgbClr val="FBF3E6"/>
          </a:solidFill>
          <a:ln w="12700">
            <a:solidFill>
              <a:srgbClr val="FBF3E6"/>
            </a:solidFill>
            <a:prstDash val="solid"/>
          </a:ln>
        </p:spPr>
      </p:sp>
      <p:sp>
        <p:nvSpPr>
          <p:cNvPr id="11" name="Shape 9"/>
          <p:cNvSpPr/>
          <p:nvPr/>
        </p:nvSpPr>
        <p:spPr>
          <a:xfrm>
            <a:off x="6196432" y="1938528"/>
            <a:ext cx="5428336" cy="54864"/>
          </a:xfrm>
          <a:prstGeom prst="rect">
            <a:avLst/>
          </a:prstGeom>
          <a:solidFill>
            <a:srgbClr val="C8892B"/>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CUREUS 2022</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review article notes that severe or fulminant cases of drug-induced</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review article notes that severe or fulminant cases of drug-induced hyperthermia, including malignant hyperthermia, may evolve into an…</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expert review states that malignant hyperthermia presents with early-onset</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Critical care medicine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expert review states that malignant hyperthermia presents with early-onset hypercarbia, temperature rise, and muscular rigidity following exposure to inhalational volatile anesthetics and succinylcholine, and recommends acute management with dantrolene, active cooling, and hyperventilation.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Malignant Hyperthermia, Critical care medicine 2024 · PMID 39171998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This review article notes that severe or fulminant cases of drug-induced</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Cureus</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review article notes that severe or fulminant cases of drug-induced hyperthermia, including malignant hyperthermia, may evolve into an inflammatory syndrome best described as heat stroke.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Drug-Induced Hyperthermia Review, Cureus 2022 · PMID 36039261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738835"/>
          </a:xfrm>
          <a:prstGeom prst="roundRect">
            <a:avLst>
              <a:gd name="adj" fmla="val 7426"/>
            </a:avLst>
          </a:prstGeom>
          <a:solidFill>
            <a:srgbClr val="EDF4EF"/>
          </a:solidFill>
          <a:ln w="12700">
            <a:solidFill>
              <a:srgbClr val="EDF4EF"/>
            </a:solidFill>
            <a:prstDash val="solid"/>
          </a:ln>
        </p:spPr>
      </p:sp>
      <p:sp>
        <p:nvSpPr>
          <p:cNvPr id="6" name="Shape 4"/>
          <p:cNvSpPr/>
          <p:nvPr/>
        </p:nvSpPr>
        <p:spPr>
          <a:xfrm>
            <a:off x="566928" y="1993392"/>
            <a:ext cx="41148" cy="629107"/>
          </a:xfrm>
          <a:prstGeom prst="rect">
            <a:avLst/>
          </a:prstGeom>
          <a:solidFill>
            <a:srgbClr val="3E7C59"/>
          </a:solidFill>
          <a:ln w="12700">
            <a:solidFill>
              <a:srgbClr val="333333"/>
            </a:solidFill>
            <a:prstDash val="solid"/>
          </a:ln>
        </p:spPr>
      </p:sp>
      <p:sp>
        <p:nvSpPr>
          <p:cNvPr id="7" name="Shape 5"/>
          <p:cNvSpPr/>
          <p:nvPr/>
        </p:nvSpPr>
        <p:spPr>
          <a:xfrm>
            <a:off x="768096" y="2152498"/>
            <a:ext cx="310896" cy="310896"/>
          </a:xfrm>
          <a:prstGeom prst="ellipse">
            <a:avLst/>
          </a:prstGeom>
          <a:solidFill>
            <a:srgbClr val="3E7C59"/>
          </a:solidFill>
          <a:ln w="12700">
            <a:solidFill>
              <a:srgbClr val="333333"/>
            </a:solidFill>
            <a:prstDash val="solid"/>
          </a:ln>
        </p:spPr>
      </p:sp>
      <p:sp>
        <p:nvSpPr>
          <p:cNvPr id="8" name="Text 6"/>
          <p:cNvSpPr/>
          <p:nvPr/>
        </p:nvSpPr>
        <p:spPr>
          <a:xfrm>
            <a:off x="768096" y="215249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2025 Japanese Society of Anesthesiologists guideline recommends treating suspected malignant hyperthermia by immediately stopping triggering agents and administering an initial intravenous dantrolene dose of 1-2 mg/kg, reflecting a higher initial dose based on international standards.</a:t>
            </a:r>
            <a:endParaRPr lang="en-US" sz="1150" dirty="0"/>
          </a:p>
        </p:txBody>
      </p:sp>
      <p:sp>
        <p:nvSpPr>
          <p:cNvPr id="10" name="Shape 8"/>
          <p:cNvSpPr/>
          <p:nvPr/>
        </p:nvSpPr>
        <p:spPr>
          <a:xfrm>
            <a:off x="566928" y="2805379"/>
            <a:ext cx="11057839" cy="738835"/>
          </a:xfrm>
          <a:prstGeom prst="roundRect">
            <a:avLst>
              <a:gd name="adj" fmla="val 7426"/>
            </a:avLst>
          </a:prstGeom>
          <a:solidFill>
            <a:srgbClr val="EDF4EF"/>
          </a:solidFill>
          <a:ln w="12700">
            <a:solidFill>
              <a:srgbClr val="EDF4EF"/>
            </a:solidFill>
            <a:prstDash val="solid"/>
          </a:ln>
        </p:spPr>
      </p:sp>
      <p:sp>
        <p:nvSpPr>
          <p:cNvPr id="11" name="Shape 9"/>
          <p:cNvSpPr/>
          <p:nvPr/>
        </p:nvSpPr>
        <p:spPr>
          <a:xfrm>
            <a:off x="566928" y="2860243"/>
            <a:ext cx="41148" cy="629107"/>
          </a:xfrm>
          <a:prstGeom prst="rect">
            <a:avLst/>
          </a:prstGeom>
          <a:solidFill>
            <a:srgbClr val="3E7C59"/>
          </a:solidFill>
          <a:ln w="12700">
            <a:solidFill>
              <a:srgbClr val="333333"/>
            </a:solidFill>
            <a:prstDash val="solid"/>
          </a:ln>
        </p:spPr>
      </p:sp>
      <p:sp>
        <p:nvSpPr>
          <p:cNvPr id="12" name="Shape 10"/>
          <p:cNvSpPr/>
          <p:nvPr/>
        </p:nvSpPr>
        <p:spPr>
          <a:xfrm>
            <a:off x="768096" y="3019349"/>
            <a:ext cx="310896" cy="310896"/>
          </a:xfrm>
          <a:prstGeom prst="ellipse">
            <a:avLst/>
          </a:prstGeom>
          <a:solidFill>
            <a:srgbClr val="3E7C59"/>
          </a:solidFill>
          <a:ln w="12700">
            <a:solidFill>
              <a:srgbClr val="333333"/>
            </a:solidFill>
            <a:prstDash val="solid"/>
          </a:ln>
        </p:spPr>
      </p:sp>
      <p:sp>
        <p:nvSpPr>
          <p:cNvPr id="13" name="Text 11"/>
          <p:cNvSpPr/>
          <p:nvPr/>
        </p:nvSpPr>
        <p:spPr>
          <a:xfrm>
            <a:off x="768096" y="301934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96819"/>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guideline provides the first consensus definition of a clinical malignant hyperthermia event, establishing a standardized criterion for recognizing suspected cases during anaesthesia.</a:t>
            </a:r>
            <a:endParaRPr lang="en-US" sz="1150" dirty="0"/>
          </a:p>
        </p:txBody>
      </p:sp>
      <p:sp>
        <p:nvSpPr>
          <p:cNvPr id="15" name="Shape 13"/>
          <p:cNvSpPr/>
          <p:nvPr/>
        </p:nvSpPr>
        <p:spPr>
          <a:xfrm>
            <a:off x="566928" y="3672230"/>
            <a:ext cx="11057839" cy="738835"/>
          </a:xfrm>
          <a:prstGeom prst="roundRect">
            <a:avLst>
              <a:gd name="adj" fmla="val 7426"/>
            </a:avLst>
          </a:prstGeom>
          <a:solidFill>
            <a:srgbClr val="EDF4EF"/>
          </a:solidFill>
          <a:ln w="12700">
            <a:solidFill>
              <a:srgbClr val="EDF4EF"/>
            </a:solidFill>
            <a:prstDash val="solid"/>
          </a:ln>
        </p:spPr>
      </p:sp>
      <p:sp>
        <p:nvSpPr>
          <p:cNvPr id="16" name="Shape 14"/>
          <p:cNvSpPr/>
          <p:nvPr/>
        </p:nvSpPr>
        <p:spPr>
          <a:xfrm>
            <a:off x="566928" y="3727094"/>
            <a:ext cx="41148" cy="629107"/>
          </a:xfrm>
          <a:prstGeom prst="rect">
            <a:avLst/>
          </a:prstGeom>
          <a:solidFill>
            <a:srgbClr val="3E7C59"/>
          </a:solidFill>
          <a:ln w="12700">
            <a:solidFill>
              <a:srgbClr val="333333"/>
            </a:solidFill>
            <a:prstDash val="solid"/>
          </a:ln>
        </p:spPr>
      </p:sp>
      <p:sp>
        <p:nvSpPr>
          <p:cNvPr id="17" name="Shape 15"/>
          <p:cNvSpPr/>
          <p:nvPr/>
        </p:nvSpPr>
        <p:spPr>
          <a:xfrm>
            <a:off x="768096" y="3886200"/>
            <a:ext cx="310896" cy="310896"/>
          </a:xfrm>
          <a:prstGeom prst="ellipse">
            <a:avLst/>
          </a:prstGeom>
          <a:solidFill>
            <a:srgbClr val="3E7C59"/>
          </a:solidFill>
          <a:ln w="12700">
            <a:solidFill>
              <a:srgbClr val="333333"/>
            </a:solidFill>
            <a:prstDash val="solid"/>
          </a:ln>
        </p:spPr>
      </p:sp>
      <p:sp>
        <p:nvSpPr>
          <p:cNvPr id="18" name="Text 16"/>
          <p:cNvSpPr/>
          <p:nvPr/>
        </p:nvSpPr>
        <p:spPr>
          <a:xfrm>
            <a:off x="768096" y="38862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763670"/>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guideline states that genetically susceptible individuals are at risk of developing malignant hyperthermia if exposed to any potent inhalational anaesthetics or suxamethonium.</a:t>
            </a:r>
            <a:endParaRPr lang="en-US" sz="1150" dirty="0"/>
          </a:p>
        </p:txBody>
      </p:sp>
      <p:sp>
        <p:nvSpPr>
          <p:cNvPr id="20" name="Shape 18"/>
          <p:cNvSpPr/>
          <p:nvPr/>
        </p:nvSpPr>
        <p:spPr>
          <a:xfrm>
            <a:off x="566928" y="4539082"/>
            <a:ext cx="11057839" cy="738835"/>
          </a:xfrm>
          <a:prstGeom prst="roundRect">
            <a:avLst>
              <a:gd name="adj" fmla="val 7426"/>
            </a:avLst>
          </a:prstGeom>
          <a:solidFill>
            <a:srgbClr val="F4F6F8"/>
          </a:solidFill>
          <a:ln w="12700">
            <a:solidFill>
              <a:srgbClr val="F4F6F8"/>
            </a:solidFill>
            <a:prstDash val="solid"/>
          </a:ln>
        </p:spPr>
      </p:sp>
      <p:sp>
        <p:nvSpPr>
          <p:cNvPr id="21" name="Shape 19"/>
          <p:cNvSpPr/>
          <p:nvPr/>
        </p:nvSpPr>
        <p:spPr>
          <a:xfrm>
            <a:off x="566928" y="4593946"/>
            <a:ext cx="41148" cy="629107"/>
          </a:xfrm>
          <a:prstGeom prst="rect">
            <a:avLst/>
          </a:prstGeom>
          <a:solidFill>
            <a:srgbClr val="1C7293"/>
          </a:solidFill>
          <a:ln w="12700">
            <a:solidFill>
              <a:srgbClr val="333333"/>
            </a:solidFill>
            <a:prstDash val="solid"/>
          </a:ln>
        </p:spPr>
      </p:sp>
      <p:sp>
        <p:nvSpPr>
          <p:cNvPr id="22" name="Shape 20"/>
          <p:cNvSpPr/>
          <p:nvPr/>
        </p:nvSpPr>
        <p:spPr>
          <a:xfrm>
            <a:off x="768096" y="475305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75305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630522"/>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retrospective cohort study and systematic review found that patients with exertional rhabdomyolysis may carry MH-causative RYR1 or CACNA1S variants, suggesting an increased risk for malignant hyperthermia even without a prior adverse anesthetic reaction.</a:t>
            </a:r>
            <a:endParaRPr lang="en-US" sz="1150" dirty="0"/>
          </a:p>
        </p:txBody>
      </p:sp>
      <p:sp>
        <p:nvSpPr>
          <p:cNvPr id="25" name="Shape 23"/>
          <p:cNvSpPr/>
          <p:nvPr/>
        </p:nvSpPr>
        <p:spPr>
          <a:xfrm>
            <a:off x="566928" y="5405933"/>
            <a:ext cx="11057839" cy="738835"/>
          </a:xfrm>
          <a:prstGeom prst="roundRect">
            <a:avLst>
              <a:gd name="adj" fmla="val 7426"/>
            </a:avLst>
          </a:prstGeom>
          <a:solidFill>
            <a:srgbClr val="FBF3E6"/>
          </a:solidFill>
          <a:ln w="12700">
            <a:solidFill>
              <a:srgbClr val="FBF3E6"/>
            </a:solidFill>
            <a:prstDash val="solid"/>
          </a:ln>
        </p:spPr>
      </p:sp>
      <p:sp>
        <p:nvSpPr>
          <p:cNvPr id="26" name="Shape 24"/>
          <p:cNvSpPr/>
          <p:nvPr/>
        </p:nvSpPr>
        <p:spPr>
          <a:xfrm>
            <a:off x="566928" y="5460797"/>
            <a:ext cx="41148" cy="629107"/>
          </a:xfrm>
          <a:prstGeom prst="rect">
            <a:avLst/>
          </a:prstGeom>
          <a:solidFill>
            <a:srgbClr val="C8892B"/>
          </a:solidFill>
          <a:ln w="12700">
            <a:solidFill>
              <a:srgbClr val="333333"/>
            </a:solidFill>
            <a:prstDash val="solid"/>
          </a:ln>
        </p:spPr>
      </p:sp>
      <p:sp>
        <p:nvSpPr>
          <p:cNvPr id="27" name="Shape 25"/>
          <p:cNvSpPr/>
          <p:nvPr/>
        </p:nvSpPr>
        <p:spPr>
          <a:xfrm>
            <a:off x="768096" y="561990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61990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497373"/>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expert review states that malignant hyperthermia presents with early-onset hypercarbia, temperature rise, and muscular rigidity following exposure to inhalational volatile anesthetics and succinylcholine, and recommends acute management with dantrolene, active cooling, and hyperventilation.</a:t>
            </a:r>
            <a:endParaRPr lang="en-US" sz="1150" dirty="0"/>
          </a:p>
        </p:txBody>
      </p:sp>
      <p:sp>
        <p:nvSpPr>
          <p:cNvPr id="30" name="Text 2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2025 Japanese Society of Anesthesiologists guideline recommends treating</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Journal of anesthesia 2026</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expert review states that malignant hyperthermia presents with early-onset</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Critical care medicine 2024</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guideline provides the first consensus definition of a clinical malignant</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British journal of anaesthesia 2026</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retrospective cohort study and systematic review found that patients with</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This 2025 Japanese Society of Anesthesiologists guideline recommends treating</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Walk me through your setup for this before we start.</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are you watching on the monitor that would tell you this is going wrong?</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your first move if it does?</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you want ready in the room before induction?</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1737360"/>
          </a:xfrm>
          <a:prstGeom prst="roundRect">
            <a:avLst>
              <a:gd name="adj" fmla="val 2632"/>
            </a:avLst>
          </a:prstGeom>
          <a:solidFill>
            <a:srgbClr val="DCE9EF"/>
          </a:solidFill>
          <a:ln w="12700">
            <a:solidFill>
              <a:srgbClr val="333333"/>
            </a:solidFill>
            <a:prstDash val="solid"/>
          </a:ln>
        </p:spPr>
      </p:sp>
      <p:sp>
        <p:nvSpPr>
          <p:cNvPr id="6" name="Shape 4"/>
          <p:cNvSpPr/>
          <p:nvPr/>
        </p:nvSpPr>
        <p:spPr>
          <a:xfrm>
            <a:off x="566928" y="2011680"/>
            <a:ext cx="45720" cy="1591056"/>
          </a:xfrm>
          <a:prstGeom prst="rect">
            <a:avLst/>
          </a:prstGeom>
          <a:solidFill>
            <a:srgbClr val="1C7293"/>
          </a:solidFill>
          <a:ln w="12700">
            <a:solidFill>
              <a:srgbClr val="333333"/>
            </a:solidFill>
            <a:prstDash val="solid"/>
          </a:ln>
        </p:spPr>
      </p:sp>
      <p:sp>
        <p:nvSpPr>
          <p:cNvPr id="7" name="Text 5"/>
          <p:cNvSpPr/>
          <p:nvPr/>
        </p:nvSpPr>
        <p:spPr>
          <a:xfrm>
            <a:off x="950976" y="2084832"/>
            <a:ext cx="10289743" cy="144475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North American MH Registry series of 286 episodes, which combination was present in the large majority of patients at presentation?</a:t>
            </a:r>
            <a:endParaRPr lang="en-US" sz="1800" dirty="0"/>
          </a:p>
        </p:txBody>
      </p:sp>
      <p:sp>
        <p:nvSpPr>
          <p:cNvPr id="8" name="Shape 6"/>
          <p:cNvSpPr/>
          <p:nvPr/>
        </p:nvSpPr>
        <p:spPr>
          <a:xfrm>
            <a:off x="566928" y="3877056"/>
            <a:ext cx="5455768" cy="1060704"/>
          </a:xfrm>
          <a:prstGeom prst="roundRect">
            <a:avLst>
              <a:gd name="adj" fmla="val 5172"/>
            </a:avLst>
          </a:prstGeom>
          <a:solidFill>
            <a:srgbClr val="F4F6F8"/>
          </a:solidFill>
          <a:ln w="12700">
            <a:solidFill>
              <a:srgbClr val="F4F6F8"/>
            </a:solidFill>
            <a:prstDash val="solid"/>
          </a:ln>
        </p:spPr>
      </p:sp>
      <p:sp>
        <p:nvSpPr>
          <p:cNvPr id="9" name="Shape 7"/>
          <p:cNvSpPr/>
          <p:nvPr/>
        </p:nvSpPr>
        <p:spPr>
          <a:xfrm>
            <a:off x="566928" y="3931920"/>
            <a:ext cx="41148" cy="950976"/>
          </a:xfrm>
          <a:prstGeom prst="rect">
            <a:avLst/>
          </a:prstGeom>
          <a:solidFill>
            <a:srgbClr val="1C7293"/>
          </a:solidFill>
          <a:ln w="12700">
            <a:solidFill>
              <a:srgbClr val="333333"/>
            </a:solidFill>
            <a:prstDash val="solid"/>
          </a:ln>
        </p:spPr>
      </p:sp>
      <p:sp>
        <p:nvSpPr>
          <p:cNvPr id="10" name="Text 8"/>
          <p:cNvSpPr/>
          <p:nvPr/>
        </p:nvSpPr>
        <p:spPr>
          <a:xfrm>
            <a:off x="786384"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11" name="Text 9"/>
          <p:cNvSpPr/>
          <p:nvPr/>
        </p:nvSpPr>
        <p:spPr>
          <a:xfrm>
            <a:off x="786384"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Muscular abnormality together with respiratory acidosis</a:t>
            </a:r>
            <a:endParaRPr lang="en-US" sz="1150" dirty="0"/>
          </a:p>
        </p:txBody>
      </p:sp>
      <p:sp>
        <p:nvSpPr>
          <p:cNvPr id="12" name="Shape 10"/>
          <p:cNvSpPr/>
          <p:nvPr/>
        </p:nvSpPr>
        <p:spPr>
          <a:xfrm>
            <a:off x="6169000" y="3877056"/>
            <a:ext cx="5455768" cy="1060704"/>
          </a:xfrm>
          <a:prstGeom prst="roundRect">
            <a:avLst>
              <a:gd name="adj" fmla="val 5172"/>
            </a:avLst>
          </a:prstGeom>
          <a:solidFill>
            <a:srgbClr val="F4F6F8"/>
          </a:solidFill>
          <a:ln w="12700">
            <a:solidFill>
              <a:srgbClr val="F4F6F8"/>
            </a:solidFill>
            <a:prstDash val="solid"/>
          </a:ln>
        </p:spPr>
      </p:sp>
      <p:sp>
        <p:nvSpPr>
          <p:cNvPr id="13" name="Shape 11"/>
          <p:cNvSpPr/>
          <p:nvPr/>
        </p:nvSpPr>
        <p:spPr>
          <a:xfrm>
            <a:off x="6169000" y="3931920"/>
            <a:ext cx="41148" cy="950976"/>
          </a:xfrm>
          <a:prstGeom prst="rect">
            <a:avLst/>
          </a:prstGeom>
          <a:solidFill>
            <a:srgbClr val="1C7293"/>
          </a:solidFill>
          <a:ln w="12700">
            <a:solidFill>
              <a:srgbClr val="333333"/>
            </a:solidFill>
            <a:prstDash val="solid"/>
          </a:ln>
        </p:spPr>
      </p:sp>
      <p:sp>
        <p:nvSpPr>
          <p:cNvPr id="14" name="Text 12"/>
          <p:cNvSpPr/>
          <p:nvPr/>
        </p:nvSpPr>
        <p:spPr>
          <a:xfrm>
            <a:off x="6388456"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5" name="Text 13"/>
          <p:cNvSpPr/>
          <p:nvPr/>
        </p:nvSpPr>
        <p:spPr>
          <a:xfrm>
            <a:off x="6388456"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Metabolic acidosis without respiratory acidosis</a:t>
            </a:r>
            <a:endParaRPr lang="en-US" sz="1150" dirty="0"/>
          </a:p>
        </p:txBody>
      </p:sp>
      <p:sp>
        <p:nvSpPr>
          <p:cNvPr id="16" name="Shape 14"/>
          <p:cNvSpPr/>
          <p:nvPr/>
        </p:nvSpPr>
        <p:spPr>
          <a:xfrm>
            <a:off x="566928" y="5084064"/>
            <a:ext cx="5455768" cy="1060704"/>
          </a:xfrm>
          <a:prstGeom prst="roundRect">
            <a:avLst>
              <a:gd name="adj" fmla="val 5172"/>
            </a:avLst>
          </a:prstGeom>
          <a:solidFill>
            <a:srgbClr val="F4F6F8"/>
          </a:solidFill>
          <a:ln w="12700">
            <a:solidFill>
              <a:srgbClr val="F4F6F8"/>
            </a:solidFill>
            <a:prstDash val="solid"/>
          </a:ln>
        </p:spPr>
      </p:sp>
      <p:sp>
        <p:nvSpPr>
          <p:cNvPr id="17" name="Shape 15"/>
          <p:cNvSpPr/>
          <p:nvPr/>
        </p:nvSpPr>
        <p:spPr>
          <a:xfrm>
            <a:off x="566928" y="5138928"/>
            <a:ext cx="41148" cy="950976"/>
          </a:xfrm>
          <a:prstGeom prst="rect">
            <a:avLst/>
          </a:prstGeom>
          <a:solidFill>
            <a:srgbClr val="1C7293"/>
          </a:solidFill>
          <a:ln w="12700">
            <a:solidFill>
              <a:srgbClr val="333333"/>
            </a:solidFill>
            <a:prstDash val="solid"/>
          </a:ln>
        </p:spPr>
      </p:sp>
      <p:sp>
        <p:nvSpPr>
          <p:cNvPr id="18" name="Text 16"/>
          <p:cNvSpPr/>
          <p:nvPr/>
        </p:nvSpPr>
        <p:spPr>
          <a:xfrm>
            <a:off x="786384"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9" name="Text 17"/>
          <p:cNvSpPr/>
          <p:nvPr/>
        </p:nvSpPr>
        <p:spPr>
          <a:xfrm>
            <a:off x="786384"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Temperature above 39°C as the first recorded sign</a:t>
            </a:r>
            <a:endParaRPr lang="en-US" sz="1150" dirty="0"/>
          </a:p>
        </p:txBody>
      </p:sp>
      <p:sp>
        <p:nvSpPr>
          <p:cNvPr id="20" name="Shape 18"/>
          <p:cNvSpPr/>
          <p:nvPr/>
        </p:nvSpPr>
        <p:spPr>
          <a:xfrm>
            <a:off x="6169000" y="5084064"/>
            <a:ext cx="5455768" cy="1060704"/>
          </a:xfrm>
          <a:prstGeom prst="roundRect">
            <a:avLst>
              <a:gd name="adj" fmla="val 5172"/>
            </a:avLst>
          </a:prstGeom>
          <a:solidFill>
            <a:srgbClr val="F4F6F8"/>
          </a:solidFill>
          <a:ln w="12700">
            <a:solidFill>
              <a:srgbClr val="F4F6F8"/>
            </a:solidFill>
            <a:prstDash val="solid"/>
          </a:ln>
        </p:spPr>
      </p:sp>
      <p:sp>
        <p:nvSpPr>
          <p:cNvPr id="21" name="Shape 19"/>
          <p:cNvSpPr/>
          <p:nvPr/>
        </p:nvSpPr>
        <p:spPr>
          <a:xfrm>
            <a:off x="6169000" y="5138928"/>
            <a:ext cx="41148" cy="950976"/>
          </a:xfrm>
          <a:prstGeom prst="rect">
            <a:avLst/>
          </a:prstGeom>
          <a:solidFill>
            <a:srgbClr val="1C7293"/>
          </a:solidFill>
          <a:ln w="12700">
            <a:solidFill>
              <a:srgbClr val="333333"/>
            </a:solidFill>
            <a:prstDash val="solid"/>
          </a:ln>
        </p:spPr>
      </p:sp>
      <p:sp>
        <p:nvSpPr>
          <p:cNvPr id="22" name="Text 20"/>
          <p:cNvSpPr/>
          <p:nvPr/>
        </p:nvSpPr>
        <p:spPr>
          <a:xfrm>
            <a:off x="6388456"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23" name="Text 21"/>
          <p:cNvSpPr/>
          <p:nvPr/>
        </p:nvSpPr>
        <p:spPr>
          <a:xfrm>
            <a:off x="6388456"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Masseter spasm as the sole abnormality</a:t>
            </a:r>
            <a:endParaRPr lang="en-US" sz="1150" dirty="0"/>
          </a:p>
        </p:txBody>
      </p:sp>
      <p:sp>
        <p:nvSpPr>
          <p:cNvPr id="25"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A. Muscular abnormality together with respiratory acidosis</a:t>
            </a:r>
            <a:endParaRPr lang="en-US" sz="2450" dirty="0"/>
          </a:p>
        </p:txBody>
      </p:sp>
      <p:sp>
        <p:nvSpPr>
          <p:cNvPr id="4" name="Shape 2"/>
          <p:cNvSpPr/>
          <p:nvPr/>
        </p:nvSpPr>
        <p:spPr>
          <a:xfrm>
            <a:off x="566928" y="1719072"/>
            <a:ext cx="5464912" cy="1435608"/>
          </a:xfrm>
          <a:prstGeom prst="roundRect">
            <a:avLst>
              <a:gd name="adj" fmla="val 3822"/>
            </a:avLst>
          </a:prstGeom>
          <a:solidFill>
            <a:srgbClr val="EDF4EF"/>
          </a:solidFill>
          <a:ln w="12700">
            <a:solidFill>
              <a:srgbClr val="EDF4EF"/>
            </a:solidFill>
            <a:prstDash val="solid"/>
          </a:ln>
        </p:spPr>
      </p:sp>
      <p:sp>
        <p:nvSpPr>
          <p:cNvPr id="5" name="Shape 3"/>
          <p:cNvSpPr/>
          <p:nvPr/>
        </p:nvSpPr>
        <p:spPr>
          <a:xfrm>
            <a:off x="566928" y="1773936"/>
            <a:ext cx="41148" cy="1325880"/>
          </a:xfrm>
          <a:prstGeom prst="rect">
            <a:avLst/>
          </a:prstGeom>
          <a:solidFill>
            <a:srgbClr val="3E7C59"/>
          </a:solidFill>
          <a:ln w="12700">
            <a:solidFill>
              <a:srgbClr val="333333"/>
            </a:solidFill>
            <a:prstDash val="solid"/>
          </a:ln>
        </p:spPr>
      </p:sp>
      <p:sp>
        <p:nvSpPr>
          <p:cNvPr id="6" name="Text 4"/>
          <p:cNvSpPr/>
          <p:nvPr/>
        </p:nvSpPr>
        <p:spPr>
          <a:xfrm>
            <a:off x="786384" y="1847088"/>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7" name="Text 5"/>
          <p:cNvSpPr/>
          <p:nvPr/>
        </p:nvSpPr>
        <p:spPr>
          <a:xfrm>
            <a:off x="786384" y="2103120"/>
            <a:ext cx="5080864" cy="923544"/>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Muscular abnormality together with respiratory acidosis</a:t>
            </a:r>
            <a:endParaRPr lang="en-US" sz="1150" dirty="0"/>
          </a:p>
        </p:txBody>
      </p:sp>
      <p:sp>
        <p:nvSpPr>
          <p:cNvPr id="8" name="Shape 6"/>
          <p:cNvSpPr/>
          <p:nvPr/>
        </p:nvSpPr>
        <p:spPr>
          <a:xfrm>
            <a:off x="6159856" y="1719072"/>
            <a:ext cx="5464912" cy="1435608"/>
          </a:xfrm>
          <a:prstGeom prst="roundRect">
            <a:avLst>
              <a:gd name="adj" fmla="val 3822"/>
            </a:avLst>
          </a:prstGeom>
          <a:solidFill>
            <a:srgbClr val="F4F6F8"/>
          </a:solidFill>
          <a:ln w="12700">
            <a:solidFill>
              <a:srgbClr val="F4F6F8"/>
            </a:solidFill>
            <a:prstDash val="solid"/>
          </a:ln>
        </p:spPr>
      </p:sp>
      <p:sp>
        <p:nvSpPr>
          <p:cNvPr id="9" name="Shape 7"/>
          <p:cNvSpPr/>
          <p:nvPr/>
        </p:nvSpPr>
        <p:spPr>
          <a:xfrm>
            <a:off x="6159856" y="1773936"/>
            <a:ext cx="41148" cy="1325880"/>
          </a:xfrm>
          <a:prstGeom prst="rect">
            <a:avLst/>
          </a:prstGeom>
          <a:solidFill>
            <a:srgbClr val="1C7293"/>
          </a:solidFill>
          <a:ln w="12700">
            <a:solidFill>
              <a:srgbClr val="333333"/>
            </a:solidFill>
            <a:prstDash val="solid"/>
          </a:ln>
        </p:spPr>
      </p:sp>
      <p:sp>
        <p:nvSpPr>
          <p:cNvPr id="10" name="Text 8"/>
          <p:cNvSpPr/>
          <p:nvPr/>
        </p:nvSpPr>
        <p:spPr>
          <a:xfrm>
            <a:off x="6379312" y="1847088"/>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1" name="Text 9"/>
          <p:cNvSpPr/>
          <p:nvPr/>
        </p:nvSpPr>
        <p:spPr>
          <a:xfrm>
            <a:off x="6379312" y="2103120"/>
            <a:ext cx="5080864" cy="923544"/>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Metabolic acidosis without respiratory acidosis</a:t>
            </a:r>
            <a:endParaRPr lang="en-US" sz="1150" dirty="0"/>
          </a:p>
        </p:txBody>
      </p:sp>
      <p:sp>
        <p:nvSpPr>
          <p:cNvPr id="12" name="Shape 10"/>
          <p:cNvSpPr/>
          <p:nvPr/>
        </p:nvSpPr>
        <p:spPr>
          <a:xfrm>
            <a:off x="566928" y="3282696"/>
            <a:ext cx="5464912" cy="1435608"/>
          </a:xfrm>
          <a:prstGeom prst="roundRect">
            <a:avLst>
              <a:gd name="adj" fmla="val 3822"/>
            </a:avLst>
          </a:prstGeom>
          <a:solidFill>
            <a:srgbClr val="F4F6F8"/>
          </a:solidFill>
          <a:ln w="12700">
            <a:solidFill>
              <a:srgbClr val="F4F6F8"/>
            </a:solidFill>
            <a:prstDash val="solid"/>
          </a:ln>
        </p:spPr>
      </p:sp>
      <p:sp>
        <p:nvSpPr>
          <p:cNvPr id="13" name="Shape 11"/>
          <p:cNvSpPr/>
          <p:nvPr/>
        </p:nvSpPr>
        <p:spPr>
          <a:xfrm>
            <a:off x="566928" y="3337560"/>
            <a:ext cx="41148" cy="1325880"/>
          </a:xfrm>
          <a:prstGeom prst="rect">
            <a:avLst/>
          </a:prstGeom>
          <a:solidFill>
            <a:srgbClr val="1C7293"/>
          </a:solidFill>
          <a:ln w="12700">
            <a:solidFill>
              <a:srgbClr val="333333"/>
            </a:solidFill>
            <a:prstDash val="solid"/>
          </a:ln>
        </p:spPr>
      </p:sp>
      <p:sp>
        <p:nvSpPr>
          <p:cNvPr id="14" name="Text 12"/>
          <p:cNvSpPr/>
          <p:nvPr/>
        </p:nvSpPr>
        <p:spPr>
          <a:xfrm>
            <a:off x="786384" y="3410712"/>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5" name="Text 13"/>
          <p:cNvSpPr/>
          <p:nvPr/>
        </p:nvSpPr>
        <p:spPr>
          <a:xfrm>
            <a:off x="786384" y="3666744"/>
            <a:ext cx="5080864" cy="923544"/>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Temperature above 39°C as the first recorded sign</a:t>
            </a:r>
            <a:endParaRPr lang="en-US" sz="1150" dirty="0"/>
          </a:p>
        </p:txBody>
      </p:sp>
      <p:sp>
        <p:nvSpPr>
          <p:cNvPr id="16" name="Shape 14"/>
          <p:cNvSpPr/>
          <p:nvPr/>
        </p:nvSpPr>
        <p:spPr>
          <a:xfrm>
            <a:off x="6159856" y="3282696"/>
            <a:ext cx="5464912" cy="1435608"/>
          </a:xfrm>
          <a:prstGeom prst="roundRect">
            <a:avLst>
              <a:gd name="adj" fmla="val 3822"/>
            </a:avLst>
          </a:prstGeom>
          <a:solidFill>
            <a:srgbClr val="F4F6F8"/>
          </a:solidFill>
          <a:ln w="12700">
            <a:solidFill>
              <a:srgbClr val="F4F6F8"/>
            </a:solidFill>
            <a:prstDash val="solid"/>
          </a:ln>
        </p:spPr>
      </p:sp>
      <p:sp>
        <p:nvSpPr>
          <p:cNvPr id="17" name="Shape 15"/>
          <p:cNvSpPr/>
          <p:nvPr/>
        </p:nvSpPr>
        <p:spPr>
          <a:xfrm>
            <a:off x="6159856" y="3337560"/>
            <a:ext cx="41148" cy="1325880"/>
          </a:xfrm>
          <a:prstGeom prst="rect">
            <a:avLst/>
          </a:prstGeom>
          <a:solidFill>
            <a:srgbClr val="1C7293"/>
          </a:solidFill>
          <a:ln w="12700">
            <a:solidFill>
              <a:srgbClr val="333333"/>
            </a:solidFill>
            <a:prstDash val="solid"/>
          </a:ln>
        </p:spPr>
      </p:sp>
      <p:sp>
        <p:nvSpPr>
          <p:cNvPr id="18" name="Text 16"/>
          <p:cNvSpPr/>
          <p:nvPr/>
        </p:nvSpPr>
        <p:spPr>
          <a:xfrm>
            <a:off x="6379312" y="3410712"/>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19" name="Text 17"/>
          <p:cNvSpPr/>
          <p:nvPr/>
        </p:nvSpPr>
        <p:spPr>
          <a:xfrm>
            <a:off x="6379312" y="3666744"/>
            <a:ext cx="5080864" cy="923544"/>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Masseter spasm as the sole abnormality</a:t>
            </a:r>
            <a:endParaRPr lang="en-US" sz="1150" dirty="0"/>
          </a:p>
        </p:txBody>
      </p:sp>
      <p:sp>
        <p:nvSpPr>
          <p:cNvPr id="20" name="Shape 18"/>
          <p:cNvSpPr/>
          <p:nvPr/>
        </p:nvSpPr>
        <p:spPr>
          <a:xfrm>
            <a:off x="566928" y="4901184"/>
            <a:ext cx="11057839" cy="749808"/>
          </a:xfrm>
          <a:prstGeom prst="roundRect">
            <a:avLst>
              <a:gd name="adj" fmla="val 6098"/>
            </a:avLst>
          </a:prstGeom>
          <a:solidFill>
            <a:srgbClr val="12233F"/>
          </a:solidFill>
          <a:ln w="12700">
            <a:solidFill>
              <a:srgbClr val="333333"/>
            </a:solidFill>
            <a:prstDash val="solid"/>
          </a:ln>
        </p:spPr>
      </p:sp>
      <p:sp>
        <p:nvSpPr>
          <p:cNvPr id="21" name="Text 19"/>
          <p:cNvSpPr/>
          <p:nvPr/>
        </p:nvSpPr>
        <p:spPr>
          <a:xfrm>
            <a:off x="841248" y="4992624"/>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78.6% presented with both muscular abnormalities and respiratory acidosis, while only 26.0% had metabolic acidosis. Rising EtCO2 with muscle rigidity is the usual presentation; most patients did not present with a metabolic picture.</a:t>
            </a:r>
            <a:endParaRPr lang="en-US" sz="1300" dirty="0"/>
          </a:p>
        </p:txBody>
      </p:sp>
      <p:sp>
        <p:nvSpPr>
          <p:cNvPr id="22" name="Text 20"/>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Larach et al., Clinical presentation, treatment, and complications of malignant hyperthermia in North America 1987-2006, Anesth Analg 2010 · PMID 20081135</a:t>
            </a:r>
            <a:endParaRPr lang="en-US" sz="950" dirty="0"/>
          </a:p>
        </p:txBody>
      </p:sp>
      <p:sp>
        <p:nvSpPr>
          <p:cNvPr id="23" name="Text 21"/>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resident says fever is the cardinal sign of malignant hyperthermia and that its absence argues against the diagnosis. Using the North American registry data, what is wrong with that reasoning, and where does temperature actually sit in the sequence?</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Temperature abnormality was among the first three signs in 63.5% of episodes — common, but neither invariably first nor universal, and the median maximum temperature was 39.1°C rather than the extreme values often quoted. Hypercarbia, sinus tachycardia and masseter spasm were the frequent initial signs. Those signs are available earlier than a temperature is, which is why the registry data argue against waiting for fever to act.</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Temperature abnormality was common but neither first nor universal — a third of episodes did not have it among their first three signs. It should not be required before treating.</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Larach et al., Clinical presentation, treatment, and complications of malignant hyperthermia in North America 1987-2006, Anesth Analg 2010 · PMID 20081135</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1737360"/>
          </a:xfrm>
          <a:prstGeom prst="roundRect">
            <a:avLst>
              <a:gd name="adj" fmla="val 2632"/>
            </a:avLst>
          </a:prstGeom>
          <a:solidFill>
            <a:srgbClr val="DCE9EF"/>
          </a:solidFill>
          <a:ln w="12700">
            <a:solidFill>
              <a:srgbClr val="333333"/>
            </a:solidFill>
            <a:prstDash val="solid"/>
          </a:ln>
        </p:spPr>
      </p:sp>
      <p:sp>
        <p:nvSpPr>
          <p:cNvPr id="6" name="Shape 4"/>
          <p:cNvSpPr/>
          <p:nvPr/>
        </p:nvSpPr>
        <p:spPr>
          <a:xfrm>
            <a:off x="566928" y="2011680"/>
            <a:ext cx="45720" cy="1591056"/>
          </a:xfrm>
          <a:prstGeom prst="rect">
            <a:avLst/>
          </a:prstGeom>
          <a:solidFill>
            <a:srgbClr val="1C7293"/>
          </a:solidFill>
          <a:ln w="12700">
            <a:solidFill>
              <a:srgbClr val="333333"/>
            </a:solidFill>
            <a:prstDash val="solid"/>
          </a:ln>
        </p:spPr>
      </p:sp>
      <p:sp>
        <p:nvSpPr>
          <p:cNvPr id="7" name="Text 5"/>
          <p:cNvSpPr/>
          <p:nvPr/>
        </p:nvSpPr>
        <p:spPr>
          <a:xfrm>
            <a:off x="950976" y="2084832"/>
            <a:ext cx="10289743" cy="144475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that same registry series, roughly what proportion of patients suffered a complication (excluding recrudescence, cardiac arrest and death), and what was the median total dantrolene dose actually given?</a:t>
            </a:r>
            <a:endParaRPr lang="en-US" sz="1800" dirty="0"/>
          </a:p>
        </p:txBody>
      </p:sp>
      <p:sp>
        <p:nvSpPr>
          <p:cNvPr id="8" name="Shape 6"/>
          <p:cNvSpPr/>
          <p:nvPr/>
        </p:nvSpPr>
        <p:spPr>
          <a:xfrm>
            <a:off x="566928" y="3877056"/>
            <a:ext cx="5455768" cy="1060704"/>
          </a:xfrm>
          <a:prstGeom prst="roundRect">
            <a:avLst>
              <a:gd name="adj" fmla="val 5172"/>
            </a:avLst>
          </a:prstGeom>
          <a:solidFill>
            <a:srgbClr val="F4F6F8"/>
          </a:solidFill>
          <a:ln w="12700">
            <a:solidFill>
              <a:srgbClr val="F4F6F8"/>
            </a:solidFill>
            <a:prstDash val="solid"/>
          </a:ln>
        </p:spPr>
      </p:sp>
      <p:sp>
        <p:nvSpPr>
          <p:cNvPr id="9" name="Shape 7"/>
          <p:cNvSpPr/>
          <p:nvPr/>
        </p:nvSpPr>
        <p:spPr>
          <a:xfrm>
            <a:off x="566928" y="3931920"/>
            <a:ext cx="41148" cy="950976"/>
          </a:xfrm>
          <a:prstGeom prst="rect">
            <a:avLst/>
          </a:prstGeom>
          <a:solidFill>
            <a:srgbClr val="1C7293"/>
          </a:solidFill>
          <a:ln w="12700">
            <a:solidFill>
              <a:srgbClr val="333333"/>
            </a:solidFill>
            <a:prstDash val="solid"/>
          </a:ln>
        </p:spPr>
      </p:sp>
      <p:sp>
        <p:nvSpPr>
          <p:cNvPr id="10" name="Text 8"/>
          <p:cNvSpPr/>
          <p:nvPr/>
        </p:nvSpPr>
        <p:spPr>
          <a:xfrm>
            <a:off x="786384"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11" name="Text 9"/>
          <p:cNvSpPr/>
          <p:nvPr/>
        </p:nvSpPr>
        <p:spPr>
          <a:xfrm>
            <a:off x="786384"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35% had a complication; median dantrolene 5.9 mg/kg</a:t>
            </a:r>
            <a:endParaRPr lang="en-US" sz="1150" dirty="0"/>
          </a:p>
        </p:txBody>
      </p:sp>
      <p:sp>
        <p:nvSpPr>
          <p:cNvPr id="12" name="Shape 10"/>
          <p:cNvSpPr/>
          <p:nvPr/>
        </p:nvSpPr>
        <p:spPr>
          <a:xfrm>
            <a:off x="6169000" y="3877056"/>
            <a:ext cx="5455768" cy="1060704"/>
          </a:xfrm>
          <a:prstGeom prst="roundRect">
            <a:avLst>
              <a:gd name="adj" fmla="val 5172"/>
            </a:avLst>
          </a:prstGeom>
          <a:solidFill>
            <a:srgbClr val="F4F6F8"/>
          </a:solidFill>
          <a:ln w="12700">
            <a:solidFill>
              <a:srgbClr val="F4F6F8"/>
            </a:solidFill>
            <a:prstDash val="solid"/>
          </a:ln>
        </p:spPr>
      </p:sp>
      <p:sp>
        <p:nvSpPr>
          <p:cNvPr id="13" name="Shape 11"/>
          <p:cNvSpPr/>
          <p:nvPr/>
        </p:nvSpPr>
        <p:spPr>
          <a:xfrm>
            <a:off x="6169000" y="3931920"/>
            <a:ext cx="41148" cy="950976"/>
          </a:xfrm>
          <a:prstGeom prst="rect">
            <a:avLst/>
          </a:prstGeom>
          <a:solidFill>
            <a:srgbClr val="1C7293"/>
          </a:solidFill>
          <a:ln w="12700">
            <a:solidFill>
              <a:srgbClr val="333333"/>
            </a:solidFill>
            <a:prstDash val="solid"/>
          </a:ln>
        </p:spPr>
      </p:sp>
      <p:sp>
        <p:nvSpPr>
          <p:cNvPr id="14" name="Text 12"/>
          <p:cNvSpPr/>
          <p:nvPr/>
        </p:nvSpPr>
        <p:spPr>
          <a:xfrm>
            <a:off x="6388456"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5" name="Text 13"/>
          <p:cNvSpPr/>
          <p:nvPr/>
        </p:nvSpPr>
        <p:spPr>
          <a:xfrm>
            <a:off x="6388456"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5% had a complication; median dantrolene 2.5 mg/kg</a:t>
            </a:r>
            <a:endParaRPr lang="en-US" sz="1150" dirty="0"/>
          </a:p>
        </p:txBody>
      </p:sp>
      <p:sp>
        <p:nvSpPr>
          <p:cNvPr id="16" name="Shape 14"/>
          <p:cNvSpPr/>
          <p:nvPr/>
        </p:nvSpPr>
        <p:spPr>
          <a:xfrm>
            <a:off x="566928" y="5084064"/>
            <a:ext cx="5455768" cy="1060704"/>
          </a:xfrm>
          <a:prstGeom prst="roundRect">
            <a:avLst>
              <a:gd name="adj" fmla="val 5172"/>
            </a:avLst>
          </a:prstGeom>
          <a:solidFill>
            <a:srgbClr val="F4F6F8"/>
          </a:solidFill>
          <a:ln w="12700">
            <a:solidFill>
              <a:srgbClr val="F4F6F8"/>
            </a:solidFill>
            <a:prstDash val="solid"/>
          </a:ln>
        </p:spPr>
      </p:sp>
      <p:sp>
        <p:nvSpPr>
          <p:cNvPr id="17" name="Shape 15"/>
          <p:cNvSpPr/>
          <p:nvPr/>
        </p:nvSpPr>
        <p:spPr>
          <a:xfrm>
            <a:off x="566928" y="5138928"/>
            <a:ext cx="41148" cy="950976"/>
          </a:xfrm>
          <a:prstGeom prst="rect">
            <a:avLst/>
          </a:prstGeom>
          <a:solidFill>
            <a:srgbClr val="1C7293"/>
          </a:solidFill>
          <a:ln w="12700">
            <a:solidFill>
              <a:srgbClr val="333333"/>
            </a:solidFill>
            <a:prstDash val="solid"/>
          </a:ln>
        </p:spPr>
      </p:sp>
      <p:sp>
        <p:nvSpPr>
          <p:cNvPr id="18" name="Text 16"/>
          <p:cNvSpPr/>
          <p:nvPr/>
        </p:nvSpPr>
        <p:spPr>
          <a:xfrm>
            <a:off x="786384"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9" name="Text 17"/>
          <p:cNvSpPr/>
          <p:nvPr/>
        </p:nvSpPr>
        <p:spPr>
          <a:xfrm>
            <a:off x="786384"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60% had a complication; median dantrolene 10 mg/kg</a:t>
            </a:r>
            <a:endParaRPr lang="en-US" sz="1150" dirty="0"/>
          </a:p>
        </p:txBody>
      </p:sp>
      <p:sp>
        <p:nvSpPr>
          <p:cNvPr id="20" name="Shape 18"/>
          <p:cNvSpPr/>
          <p:nvPr/>
        </p:nvSpPr>
        <p:spPr>
          <a:xfrm>
            <a:off x="6169000" y="5084064"/>
            <a:ext cx="5455768" cy="1060704"/>
          </a:xfrm>
          <a:prstGeom prst="roundRect">
            <a:avLst>
              <a:gd name="adj" fmla="val 5172"/>
            </a:avLst>
          </a:prstGeom>
          <a:solidFill>
            <a:srgbClr val="F4F6F8"/>
          </a:solidFill>
          <a:ln w="12700">
            <a:solidFill>
              <a:srgbClr val="F4F6F8"/>
            </a:solidFill>
            <a:prstDash val="solid"/>
          </a:ln>
        </p:spPr>
      </p:sp>
      <p:sp>
        <p:nvSpPr>
          <p:cNvPr id="21" name="Shape 19"/>
          <p:cNvSpPr/>
          <p:nvPr/>
        </p:nvSpPr>
        <p:spPr>
          <a:xfrm>
            <a:off x="6169000" y="5138928"/>
            <a:ext cx="41148" cy="950976"/>
          </a:xfrm>
          <a:prstGeom prst="rect">
            <a:avLst/>
          </a:prstGeom>
          <a:solidFill>
            <a:srgbClr val="1C7293"/>
          </a:solidFill>
          <a:ln w="12700">
            <a:solidFill>
              <a:srgbClr val="333333"/>
            </a:solidFill>
            <a:prstDash val="solid"/>
          </a:ln>
        </p:spPr>
      </p:sp>
      <p:sp>
        <p:nvSpPr>
          <p:cNvPr id="22" name="Text 20"/>
          <p:cNvSpPr/>
          <p:nvPr/>
        </p:nvSpPr>
        <p:spPr>
          <a:xfrm>
            <a:off x="6388456"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23" name="Text 21"/>
          <p:cNvSpPr/>
          <p:nvPr/>
        </p:nvSpPr>
        <p:spPr>
          <a:xfrm>
            <a:off x="6388456"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35% had a complication; median dantrolene 1.0 mg/kg</a:t>
            </a:r>
            <a:endParaRPr lang="en-US" sz="1150" dirty="0"/>
          </a:p>
        </p:txBody>
      </p:sp>
      <p:sp>
        <p:nvSpPr>
          <p:cNvPr id="25"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A. About 35% had a complication; median dantrolene 5.9 mg/kg</a:t>
            </a:r>
            <a:endParaRPr lang="en-US" sz="2450" dirty="0"/>
          </a:p>
        </p:txBody>
      </p:sp>
      <p:sp>
        <p:nvSpPr>
          <p:cNvPr id="4" name="Shape 2"/>
          <p:cNvSpPr/>
          <p:nvPr/>
        </p:nvSpPr>
        <p:spPr>
          <a:xfrm>
            <a:off x="566928" y="1719072"/>
            <a:ext cx="5464912" cy="1435608"/>
          </a:xfrm>
          <a:prstGeom prst="roundRect">
            <a:avLst>
              <a:gd name="adj" fmla="val 3822"/>
            </a:avLst>
          </a:prstGeom>
          <a:solidFill>
            <a:srgbClr val="EDF4EF"/>
          </a:solidFill>
          <a:ln w="12700">
            <a:solidFill>
              <a:srgbClr val="EDF4EF"/>
            </a:solidFill>
            <a:prstDash val="solid"/>
          </a:ln>
        </p:spPr>
      </p:sp>
      <p:sp>
        <p:nvSpPr>
          <p:cNvPr id="5" name="Shape 3"/>
          <p:cNvSpPr/>
          <p:nvPr/>
        </p:nvSpPr>
        <p:spPr>
          <a:xfrm>
            <a:off x="566928" y="1773936"/>
            <a:ext cx="41148" cy="1325880"/>
          </a:xfrm>
          <a:prstGeom prst="rect">
            <a:avLst/>
          </a:prstGeom>
          <a:solidFill>
            <a:srgbClr val="3E7C59"/>
          </a:solidFill>
          <a:ln w="12700">
            <a:solidFill>
              <a:srgbClr val="333333"/>
            </a:solidFill>
            <a:prstDash val="solid"/>
          </a:ln>
        </p:spPr>
      </p:sp>
      <p:sp>
        <p:nvSpPr>
          <p:cNvPr id="6" name="Text 4"/>
          <p:cNvSpPr/>
          <p:nvPr/>
        </p:nvSpPr>
        <p:spPr>
          <a:xfrm>
            <a:off x="786384" y="1847088"/>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7" name="Text 5"/>
          <p:cNvSpPr/>
          <p:nvPr/>
        </p:nvSpPr>
        <p:spPr>
          <a:xfrm>
            <a:off x="786384" y="2103120"/>
            <a:ext cx="5080864" cy="923544"/>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35% had a complication; median dantrolene 5.9 mg/kg</a:t>
            </a:r>
            <a:endParaRPr lang="en-US" sz="1150" dirty="0"/>
          </a:p>
        </p:txBody>
      </p:sp>
      <p:sp>
        <p:nvSpPr>
          <p:cNvPr id="8" name="Shape 6"/>
          <p:cNvSpPr/>
          <p:nvPr/>
        </p:nvSpPr>
        <p:spPr>
          <a:xfrm>
            <a:off x="6159856" y="1719072"/>
            <a:ext cx="5464912" cy="1435608"/>
          </a:xfrm>
          <a:prstGeom prst="roundRect">
            <a:avLst>
              <a:gd name="adj" fmla="val 3822"/>
            </a:avLst>
          </a:prstGeom>
          <a:solidFill>
            <a:srgbClr val="F4F6F8"/>
          </a:solidFill>
          <a:ln w="12700">
            <a:solidFill>
              <a:srgbClr val="F4F6F8"/>
            </a:solidFill>
            <a:prstDash val="solid"/>
          </a:ln>
        </p:spPr>
      </p:sp>
      <p:sp>
        <p:nvSpPr>
          <p:cNvPr id="9" name="Shape 7"/>
          <p:cNvSpPr/>
          <p:nvPr/>
        </p:nvSpPr>
        <p:spPr>
          <a:xfrm>
            <a:off x="6159856" y="1773936"/>
            <a:ext cx="41148" cy="1325880"/>
          </a:xfrm>
          <a:prstGeom prst="rect">
            <a:avLst/>
          </a:prstGeom>
          <a:solidFill>
            <a:srgbClr val="1C7293"/>
          </a:solidFill>
          <a:ln w="12700">
            <a:solidFill>
              <a:srgbClr val="333333"/>
            </a:solidFill>
            <a:prstDash val="solid"/>
          </a:ln>
        </p:spPr>
      </p:sp>
      <p:sp>
        <p:nvSpPr>
          <p:cNvPr id="10" name="Text 8"/>
          <p:cNvSpPr/>
          <p:nvPr/>
        </p:nvSpPr>
        <p:spPr>
          <a:xfrm>
            <a:off x="6379312" y="1847088"/>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1" name="Text 9"/>
          <p:cNvSpPr/>
          <p:nvPr/>
        </p:nvSpPr>
        <p:spPr>
          <a:xfrm>
            <a:off x="6379312" y="2103120"/>
            <a:ext cx="5080864" cy="923544"/>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5% had a complication; median dantrolene 2.5 mg/kg</a:t>
            </a:r>
            <a:endParaRPr lang="en-US" sz="1150" dirty="0"/>
          </a:p>
        </p:txBody>
      </p:sp>
      <p:sp>
        <p:nvSpPr>
          <p:cNvPr id="12" name="Shape 10"/>
          <p:cNvSpPr/>
          <p:nvPr/>
        </p:nvSpPr>
        <p:spPr>
          <a:xfrm>
            <a:off x="566928" y="3282696"/>
            <a:ext cx="5464912" cy="1435608"/>
          </a:xfrm>
          <a:prstGeom prst="roundRect">
            <a:avLst>
              <a:gd name="adj" fmla="val 3822"/>
            </a:avLst>
          </a:prstGeom>
          <a:solidFill>
            <a:srgbClr val="F4F6F8"/>
          </a:solidFill>
          <a:ln w="12700">
            <a:solidFill>
              <a:srgbClr val="F4F6F8"/>
            </a:solidFill>
            <a:prstDash val="solid"/>
          </a:ln>
        </p:spPr>
      </p:sp>
      <p:sp>
        <p:nvSpPr>
          <p:cNvPr id="13" name="Shape 11"/>
          <p:cNvSpPr/>
          <p:nvPr/>
        </p:nvSpPr>
        <p:spPr>
          <a:xfrm>
            <a:off x="566928" y="3337560"/>
            <a:ext cx="41148" cy="1325880"/>
          </a:xfrm>
          <a:prstGeom prst="rect">
            <a:avLst/>
          </a:prstGeom>
          <a:solidFill>
            <a:srgbClr val="1C7293"/>
          </a:solidFill>
          <a:ln w="12700">
            <a:solidFill>
              <a:srgbClr val="333333"/>
            </a:solidFill>
            <a:prstDash val="solid"/>
          </a:ln>
        </p:spPr>
      </p:sp>
      <p:sp>
        <p:nvSpPr>
          <p:cNvPr id="14" name="Text 12"/>
          <p:cNvSpPr/>
          <p:nvPr/>
        </p:nvSpPr>
        <p:spPr>
          <a:xfrm>
            <a:off x="786384" y="3410712"/>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5" name="Text 13"/>
          <p:cNvSpPr/>
          <p:nvPr/>
        </p:nvSpPr>
        <p:spPr>
          <a:xfrm>
            <a:off x="786384" y="3666744"/>
            <a:ext cx="5080864" cy="923544"/>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60% had a complication; median dantrolene 10 mg/kg</a:t>
            </a:r>
            <a:endParaRPr lang="en-US" sz="1150" dirty="0"/>
          </a:p>
        </p:txBody>
      </p:sp>
      <p:sp>
        <p:nvSpPr>
          <p:cNvPr id="16" name="Shape 14"/>
          <p:cNvSpPr/>
          <p:nvPr/>
        </p:nvSpPr>
        <p:spPr>
          <a:xfrm>
            <a:off x="6159856" y="3282696"/>
            <a:ext cx="5464912" cy="1435608"/>
          </a:xfrm>
          <a:prstGeom prst="roundRect">
            <a:avLst>
              <a:gd name="adj" fmla="val 3822"/>
            </a:avLst>
          </a:prstGeom>
          <a:solidFill>
            <a:srgbClr val="F4F6F8"/>
          </a:solidFill>
          <a:ln w="12700">
            <a:solidFill>
              <a:srgbClr val="F4F6F8"/>
            </a:solidFill>
            <a:prstDash val="solid"/>
          </a:ln>
        </p:spPr>
      </p:sp>
      <p:sp>
        <p:nvSpPr>
          <p:cNvPr id="17" name="Shape 15"/>
          <p:cNvSpPr/>
          <p:nvPr/>
        </p:nvSpPr>
        <p:spPr>
          <a:xfrm>
            <a:off x="6159856" y="3337560"/>
            <a:ext cx="41148" cy="1325880"/>
          </a:xfrm>
          <a:prstGeom prst="rect">
            <a:avLst/>
          </a:prstGeom>
          <a:solidFill>
            <a:srgbClr val="1C7293"/>
          </a:solidFill>
          <a:ln w="12700">
            <a:solidFill>
              <a:srgbClr val="333333"/>
            </a:solidFill>
            <a:prstDash val="solid"/>
          </a:ln>
        </p:spPr>
      </p:sp>
      <p:sp>
        <p:nvSpPr>
          <p:cNvPr id="18" name="Text 16"/>
          <p:cNvSpPr/>
          <p:nvPr/>
        </p:nvSpPr>
        <p:spPr>
          <a:xfrm>
            <a:off x="6379312" y="3410712"/>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19" name="Text 17"/>
          <p:cNvSpPr/>
          <p:nvPr/>
        </p:nvSpPr>
        <p:spPr>
          <a:xfrm>
            <a:off x="6379312" y="3666744"/>
            <a:ext cx="5080864" cy="923544"/>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35% had a complication; median dantrolene 1.0 mg/kg</a:t>
            </a:r>
            <a:endParaRPr lang="en-US" sz="1150" dirty="0"/>
          </a:p>
        </p:txBody>
      </p:sp>
      <p:sp>
        <p:nvSpPr>
          <p:cNvPr id="20" name="Shape 18"/>
          <p:cNvSpPr/>
          <p:nvPr/>
        </p:nvSpPr>
        <p:spPr>
          <a:xfrm>
            <a:off x="566928" y="4901184"/>
            <a:ext cx="11057839" cy="749808"/>
          </a:xfrm>
          <a:prstGeom prst="roundRect">
            <a:avLst>
              <a:gd name="adj" fmla="val 6098"/>
            </a:avLst>
          </a:prstGeom>
          <a:solidFill>
            <a:srgbClr val="12233F"/>
          </a:solidFill>
          <a:ln w="12700">
            <a:solidFill>
              <a:srgbClr val="333333"/>
            </a:solidFill>
            <a:prstDash val="solid"/>
          </a:ln>
        </p:spPr>
      </p:sp>
      <p:sp>
        <p:nvSpPr>
          <p:cNvPr id="21" name="Text 19"/>
          <p:cNvSpPr/>
          <p:nvPr/>
        </p:nvSpPr>
        <p:spPr>
          <a:xfrm>
            <a:off x="841248" y="4992624"/>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Complications occurred in 63 of 181 patients (34.8%), and the median total dantrolene dose was 5.9 mg/kg — above the 2.5 mg/kg initial dose most people remember. Plan for repeat dosing from the outset.</a:t>
            </a:r>
            <a:endParaRPr lang="en-US" sz="1300" dirty="0"/>
          </a:p>
        </p:txBody>
      </p:sp>
      <p:sp>
        <p:nvSpPr>
          <p:cNvPr id="22" name="Text 20"/>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Larach et al., Clinical presentation, treatment, and complications of malignant hyperthermia in North America 1987-2006, Anesth Analg 2010 · PMID 20081135</a:t>
            </a:r>
            <a:endParaRPr lang="en-US" sz="950" dirty="0"/>
          </a:p>
        </p:txBody>
      </p:sp>
      <p:sp>
        <p:nvSpPr>
          <p:cNvPr id="23" name="Text 21"/>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4"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496389">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JSA guideline for management of malignant hyperthermia in 2025, Journal of anesthesia 2026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41504952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96389">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Malignant Hyperthermia, Critical care medicine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39171998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96389">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European Malignant Hyperthermia Group 2025 guidelines for the investigation of malignant hyperthermia susceptibility, British journal of anaesthesia 2026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41478797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96389">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Malignant hyperthermia susceptibility in patients with exertional rhabdomyolysis: a retrospective cohort study and updated systematic review, Canadian journal of anaesthesia = Journal canadien d'anesthesie 2017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28326467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96389">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Malignant hyperthermia 2020: Guideline from the Association of Anaesthetists, Anaesthesia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33399225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96389">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Drug-Induced Hyperthermia Review, Cureus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36039261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96389">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Larach et al., North American MH Registry, Anesth Analg 2010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20081135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This 2025 Japanese Society of Anesthesiologists guideline recommends treating</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Guideline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anesthesia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2025 Japanese Society of Anesthesiologists guideline recommends treating</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Critical care medicine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expert review states that malignant hyperthermia presents with early-onset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Guideline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guideline provides the first consensus definition of a clinical malignant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2017</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Canadian journal of anaesthesia = </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retrospective cohort study and systematic review found that patients with</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Guideline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guideline states that genetically susceptible individuals are at risk of</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Cureus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review article notes that severe or fulminant cases of drug-induced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Muscle and ventilation change before the temperature does</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Hypercarbia and tachycardia come first; fever is a late confirmation, not the trigger to act.</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Only a quarter had metabolic acidosis, and a third suffered a complication. Treating on the respiratory and muscular signs is treating early enough to matter.</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Larach et al., North American MH Registry, Anesth Analg 2010 · PMID 20081135</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4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EDF4EF"/>
          </a:solidFill>
          <a:ln w="12700">
            <a:solidFill>
              <a:srgbClr val="EDF4EF"/>
            </a:solidFill>
            <a:prstDash val="solid"/>
          </a:ln>
        </p:spPr>
      </p:sp>
      <p:sp>
        <p:nvSpPr>
          <p:cNvPr id="6" name="Shape 4"/>
          <p:cNvSpPr/>
          <p:nvPr/>
        </p:nvSpPr>
        <p:spPr>
          <a:xfrm>
            <a:off x="566928" y="1938528"/>
            <a:ext cx="2613584" cy="54864"/>
          </a:xfrm>
          <a:prstGeom prst="rect">
            <a:avLst/>
          </a:prstGeom>
          <a:solidFill>
            <a:srgbClr val="3E7C59"/>
          </a:solidFill>
          <a:ln w="12700">
            <a:solidFill>
              <a:srgbClr val="333333"/>
            </a:solidFill>
            <a:prstDash val="solid"/>
          </a:ln>
        </p:spPr>
      </p:sp>
      <p:sp>
        <p:nvSpPr>
          <p:cNvPr id="7" name="Text 5"/>
          <p:cNvSpPr/>
          <p:nvPr/>
        </p:nvSpPr>
        <p:spPr>
          <a:xfrm>
            <a:off x="749808" y="2157984"/>
            <a:ext cx="2247824" cy="139446"/>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JOURNAL OF ANESTHESIA 2026</a:t>
            </a:r>
            <a:endParaRPr lang="en-US" sz="900" dirty="0"/>
          </a:p>
        </p:txBody>
      </p:sp>
      <p:sp>
        <p:nvSpPr>
          <p:cNvPr id="8" name="Text 6"/>
          <p:cNvSpPr/>
          <p:nvPr/>
        </p:nvSpPr>
        <p:spPr>
          <a:xfrm>
            <a:off x="749808"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2025 Japanese Society of Anesthesiologists guideline recommends treating</a:t>
            </a:r>
            <a:endParaRPr lang="en-US" sz="1400" dirty="0"/>
          </a:p>
        </p:txBody>
      </p:sp>
      <p:sp>
        <p:nvSpPr>
          <p:cNvPr id="9" name="Text 7"/>
          <p:cNvSpPr/>
          <p:nvPr/>
        </p:nvSpPr>
        <p:spPr>
          <a:xfrm>
            <a:off x="749808"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2025 Japanese Society of Anesthesiologists guideline recommends treating suspected malignant hyperthermia by immediately stopping triggering…</a:t>
            </a:r>
            <a:endParaRPr lang="en-US" sz="1150" dirty="0"/>
          </a:p>
        </p:txBody>
      </p:sp>
      <p:sp>
        <p:nvSpPr>
          <p:cNvPr id="10" name="Shape 8"/>
          <p:cNvSpPr/>
          <p:nvPr/>
        </p:nvSpPr>
        <p:spPr>
          <a:xfrm>
            <a:off x="3381680" y="1938528"/>
            <a:ext cx="2613584" cy="4206240"/>
          </a:xfrm>
          <a:prstGeom prst="roundRect">
            <a:avLst>
              <a:gd name="adj" fmla="val 2099"/>
            </a:avLst>
          </a:prstGeom>
          <a:solidFill>
            <a:srgbClr val="EDF4EF"/>
          </a:solidFill>
          <a:ln w="12700">
            <a:solidFill>
              <a:srgbClr val="EDF4EF"/>
            </a:solidFill>
            <a:prstDash val="solid"/>
          </a:ln>
        </p:spPr>
      </p:sp>
      <p:sp>
        <p:nvSpPr>
          <p:cNvPr id="11" name="Shape 9"/>
          <p:cNvSpPr/>
          <p:nvPr/>
        </p:nvSpPr>
        <p:spPr>
          <a:xfrm>
            <a:off x="3381680" y="1938528"/>
            <a:ext cx="2613584" cy="54864"/>
          </a:xfrm>
          <a:prstGeom prst="rect">
            <a:avLst/>
          </a:prstGeom>
          <a:solidFill>
            <a:srgbClr val="3E7C59"/>
          </a:solidFill>
          <a:ln w="12700">
            <a:solidFill>
              <a:srgbClr val="333333"/>
            </a:solidFill>
            <a:prstDash val="solid"/>
          </a:ln>
        </p:spPr>
      </p:sp>
      <p:sp>
        <p:nvSpPr>
          <p:cNvPr id="12" name="Text 10"/>
          <p:cNvSpPr/>
          <p:nvPr/>
        </p:nvSpPr>
        <p:spPr>
          <a:xfrm>
            <a:off x="3564560" y="2157984"/>
            <a:ext cx="2247824" cy="139446"/>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BRITISH JOURNAL OF ANAESTHESIA 2026</a:t>
            </a:r>
            <a:endParaRPr lang="en-US" sz="900" dirty="0"/>
          </a:p>
        </p:txBody>
      </p:sp>
      <p:sp>
        <p:nvSpPr>
          <p:cNvPr id="13" name="Text 11"/>
          <p:cNvSpPr/>
          <p:nvPr/>
        </p:nvSpPr>
        <p:spPr>
          <a:xfrm>
            <a:off x="3564560"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guideline provides the first consensus definition of a clinical malignant</a:t>
            </a:r>
            <a:endParaRPr lang="en-US" sz="1400" dirty="0"/>
          </a:p>
        </p:txBody>
      </p:sp>
      <p:sp>
        <p:nvSpPr>
          <p:cNvPr id="14" name="Text 12"/>
          <p:cNvSpPr/>
          <p:nvPr/>
        </p:nvSpPr>
        <p:spPr>
          <a:xfrm>
            <a:off x="3564560"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guideline provides the first consensus definition of a clinical malignant hyperthermia event, establishing a standardized criterion for…</a:t>
            </a:r>
            <a:endParaRPr lang="en-US" sz="1150" dirty="0"/>
          </a:p>
        </p:txBody>
      </p:sp>
      <p:sp>
        <p:nvSpPr>
          <p:cNvPr id="15" name="Shape 13"/>
          <p:cNvSpPr/>
          <p:nvPr/>
        </p:nvSpPr>
        <p:spPr>
          <a:xfrm>
            <a:off x="6196432" y="1938528"/>
            <a:ext cx="2613584" cy="4206240"/>
          </a:xfrm>
          <a:prstGeom prst="roundRect">
            <a:avLst>
              <a:gd name="adj" fmla="val 2099"/>
            </a:avLst>
          </a:prstGeom>
          <a:solidFill>
            <a:srgbClr val="F4F6F8"/>
          </a:solidFill>
          <a:ln w="12700">
            <a:solidFill>
              <a:srgbClr val="F4F6F8"/>
            </a:solidFill>
            <a:prstDash val="solid"/>
          </a:ln>
        </p:spPr>
      </p:sp>
      <p:sp>
        <p:nvSpPr>
          <p:cNvPr id="16" name="Shape 14"/>
          <p:cNvSpPr/>
          <p:nvPr/>
        </p:nvSpPr>
        <p:spPr>
          <a:xfrm>
            <a:off x="6196432" y="1938528"/>
            <a:ext cx="2613584" cy="54864"/>
          </a:xfrm>
          <a:prstGeom prst="rect">
            <a:avLst/>
          </a:prstGeom>
          <a:solidFill>
            <a:srgbClr val="1C7293"/>
          </a:solidFill>
          <a:ln w="12700">
            <a:solidFill>
              <a:srgbClr val="333333"/>
            </a:solidFill>
            <a:prstDash val="solid"/>
          </a:ln>
        </p:spPr>
      </p:sp>
      <p:sp>
        <p:nvSpPr>
          <p:cNvPr id="17" name="Text 15"/>
          <p:cNvSpPr/>
          <p:nvPr/>
        </p:nvSpPr>
        <p:spPr>
          <a:xfrm>
            <a:off x="6379312" y="215798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retrospective cohort study and systematic review found that patients with</a:t>
            </a:r>
            <a:endParaRPr lang="en-US" sz="1400" dirty="0"/>
          </a:p>
        </p:txBody>
      </p:sp>
      <p:sp>
        <p:nvSpPr>
          <p:cNvPr id="18" name="Text 16"/>
          <p:cNvSpPr/>
          <p:nvPr/>
        </p:nvSpPr>
        <p:spPr>
          <a:xfrm>
            <a:off x="6379312" y="3080512"/>
            <a:ext cx="2247824" cy="284480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retrospective cohort study and systematic review found that patients with exertional rhabdomyolysis may carry MH-causative RYR1 or CACNA1S…</a:t>
            </a:r>
            <a:endParaRPr lang="en-US" sz="1150" dirty="0"/>
          </a:p>
        </p:txBody>
      </p:sp>
      <p:sp>
        <p:nvSpPr>
          <p:cNvPr id="19" name="Shape 17"/>
          <p:cNvSpPr/>
          <p:nvPr/>
        </p:nvSpPr>
        <p:spPr>
          <a:xfrm>
            <a:off x="9011183" y="1938528"/>
            <a:ext cx="2613584" cy="4206240"/>
          </a:xfrm>
          <a:prstGeom prst="roundRect">
            <a:avLst>
              <a:gd name="adj" fmla="val 2099"/>
            </a:avLst>
          </a:prstGeom>
          <a:solidFill>
            <a:srgbClr val="EDF4EF"/>
          </a:solidFill>
          <a:ln w="12700">
            <a:solidFill>
              <a:srgbClr val="EDF4EF"/>
            </a:solidFill>
            <a:prstDash val="solid"/>
          </a:ln>
        </p:spPr>
      </p:sp>
      <p:sp>
        <p:nvSpPr>
          <p:cNvPr id="20" name="Shape 18"/>
          <p:cNvSpPr/>
          <p:nvPr/>
        </p:nvSpPr>
        <p:spPr>
          <a:xfrm>
            <a:off x="9011183" y="1938528"/>
            <a:ext cx="2613584" cy="54864"/>
          </a:xfrm>
          <a:prstGeom prst="rect">
            <a:avLst/>
          </a:prstGeom>
          <a:solidFill>
            <a:srgbClr val="3E7C59"/>
          </a:solidFill>
          <a:ln w="12700">
            <a:solidFill>
              <a:srgbClr val="333333"/>
            </a:solidFill>
            <a:prstDash val="solid"/>
          </a:ln>
        </p:spPr>
      </p:sp>
      <p:sp>
        <p:nvSpPr>
          <p:cNvPr id="21" name="Text 19"/>
          <p:cNvSpPr/>
          <p:nvPr/>
        </p:nvSpPr>
        <p:spPr>
          <a:xfrm>
            <a:off x="9194063" y="2157984"/>
            <a:ext cx="2247824" cy="139446"/>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ANAESTHESIA 2021</a:t>
            </a:r>
            <a:endParaRPr lang="en-US" sz="900" dirty="0"/>
          </a:p>
        </p:txBody>
      </p:sp>
      <p:sp>
        <p:nvSpPr>
          <p:cNvPr id="22" name="Text 20"/>
          <p:cNvSpPr/>
          <p:nvPr/>
        </p:nvSpPr>
        <p:spPr>
          <a:xfrm>
            <a:off x="9194063"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guideline states that genetically susceptible individuals are at risk of</a:t>
            </a:r>
            <a:endParaRPr lang="en-US" sz="1400" dirty="0"/>
          </a:p>
        </p:txBody>
      </p:sp>
      <p:sp>
        <p:nvSpPr>
          <p:cNvPr id="23" name="Text 21"/>
          <p:cNvSpPr/>
          <p:nvPr/>
        </p:nvSpPr>
        <p:spPr>
          <a:xfrm>
            <a:off x="9194063"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guideline states that genetically susceptible individuals are at risk of developing malignant hyperthermia if exposed to any potent inhalational…</a:t>
            </a:r>
            <a:endParaRPr lang="en-US" sz="1150" dirty="0"/>
          </a:p>
        </p:txBody>
      </p:sp>
      <p:sp>
        <p:nvSpPr>
          <p:cNvPr id="24"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2025 Japanese Society of Anesthesiologists guideline recommends treating</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Guideline · Journal of anesthesia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2025 Japanese Society of Anesthesiologists guideline recommends treating suspected malignant hyperthermia by immediately stopping triggering agents and administering an initial intravenous dantrolene dose of 1-2 mg/kg, reflecting a higher initial dose based on international standards.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JSA guideline for management of malignant hyperthermia in 2025, Journal of anesthesia 2026 · PMID 41504952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guideline provides the first consensus definition of a clinical malignant</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Guideline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guideline provides the first consensus definition of a clinical malignant hyperthermia event, establishing a standardized criterion for recognizing suspected cases during anaesthesia.</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European Malignant Hyperthermia Group 2025 guidelines for the investigation of malignant hyperthermia susceptibility, British journal of anaesthesia 2026 · PMID 41478797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retrospective cohort study and systematic review found that patients with</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Canadian journal of anaesthesia = </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retrospective cohort study and systematic review found that patients with exertional rhabdomyolysis may carry MH-causative RYR1 or CACNA1S variants, suggesting an increased risk for malignant hyperthermia even without a prior adverse anesthetic reaction.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Malignant hyperthermia susceptibility in patients with exertional rhabdomyolysis: a retrospective cohort study and updated systematic review, Canadian journal of anaesthesia = Journal canadien d'anesthesie 2017 · PMID 28326467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Malignant Hyperthermia</dc:title>
  <dc:subject>Intraoperative teaching</dc:subject>
  <dc:creator>Intraop Teaching Companion</dc:creator>
  <cp:lastModifiedBy>Intraop Teaching Companion</cp:lastModifiedBy>
  <cp:revision>1</cp:revision>
  <dcterms:created xsi:type="dcterms:W3CDTF">2026-07-29T07:00:40Z</dcterms:created>
  <dcterms:modified xsi:type="dcterms:W3CDTF">2026-07-29T07:00:40Z</dcterms:modified>
</cp:coreProperties>
</file>