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charts/chart107.xml" ContentType="application/vnd.openxmlformats-officedocument.drawingml.chart+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charts/chart108.xml" ContentType="application/vnd.openxmlformats-officedocument.drawingml.chart+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charts/chart109.xml" ContentType="application/vnd.openxmlformats-officedocument.drawingml.chart+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notesMasterIdLst>
    <p:notesMasterId r:id="rId3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s>
</file>

<file path=ppt/charts/_rels/chart107.xml.rels><?xml version="1.0" encoding="UTF-8" standalone="yes"?><Relationships xmlns="http://schemas.openxmlformats.org/package/2006/relationships"><Relationship Id="rId1" Type="http://schemas.openxmlformats.org/officeDocument/2006/relationships/package" Target="../embeddings/Microsoft_Excel_Worksheet107.xlsx"/></Relationships>
</file>

<file path=ppt/charts/_rels/chart108.xml.rels><?xml version="1.0" encoding="UTF-8" standalone="yes"?><Relationships xmlns="http://schemas.openxmlformats.org/package/2006/relationships"><Relationship Id="rId1" Type="http://schemas.openxmlformats.org/officeDocument/2006/relationships/package" Target="../embeddings/Microsoft_Excel_Worksheet108.xlsx"/></Relationships>
</file>

<file path=ppt/charts/_rels/chart109.xml.rels><?xml version="1.0" encoding="UTF-8" standalone="yes"?><Relationships xmlns="http://schemas.openxmlformats.org/package/2006/relationships"><Relationship Id="rId1" Type="http://schemas.openxmlformats.org/officeDocument/2006/relationships/package" Target="../embeddings/Microsoft_Excel_Worksheet109.xlsx"/></Relationships>
</file>

<file path=ppt/charts/chart107.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Opioid reduction (mg morphine equivalents)</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Sheet1!$A$2:$A$3</c:f>
              <c:multiLvlStrCache>
                <c:ptCount val="2"/>
                <c:lvl>
                  <c:pt idx="0">
                    <c:v>24 hours</c:v>
                  </c:pt>
                  <c:pt idx="1">
                    <c:v>48 hours</c:v>
                  </c:pt>
                </c:lvl>
              </c:multiLvlStrCache>
            </c:multiLvlStrRef>
          </c:cat>
          <c:val>
            <c:numRef>
              <c:f>Sheet1!$B$2:$B$3</c:f>
              <c:numCache>
                <c:formatCode>General</c:formatCode>
                <c:ptCount val="2"/>
                <c:pt idx="0">
                  <c:v>8</c:v>
                </c:pt>
                <c:pt idx="1">
                  <c:v>13</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mg morphine equivalents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plotVisOnly val="1"/>
    <c:dispBlanksAs val="span"/>
  </c:chart>
  <c:spPr>
    <a:noFill/>
    <a:ln>
      <a:noFill/>
    </a:ln>
    <a:effectLst/>
  </c:spPr>
  <c:externalData r:id="rId1">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Ketamine (pooled doses)</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Delirium</c:v>
                  </c:pt>
                </c:lvl>
              </c:multiLvlStrCache>
            </c:multiLvlStrRef>
          </c:cat>
          <c:val>
            <c:numRef>
              <c:f>Sheet1!$B$2:$B$2</c:f>
              <c:numCache>
                <c:formatCode>General</c:formatCode>
                <c:ptCount val="1"/>
                <c:pt idx="0">
                  <c:v>19.45</c:v>
                </c:pt>
              </c:numCache>
            </c:numRef>
          </c:val>
        </c:ser>
        <c:ser>
          <c:idx val="1"/>
          <c:order val="1"/>
          <c:tx>
            <c:strRef>
              <c:f>Sheet1!$C$1</c:f>
              <c:strCache>
                <c:ptCount val="1"/>
                <c:pt idx="0">
                  <c:v>Placebo</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Delirium</c:v>
                  </c:pt>
                </c:lvl>
              </c:multiLvlStrCache>
            </c:multiLvlStrRef>
          </c:cat>
          <c:val>
            <c:numRef>
              <c:f>Sheet1!$C$2:$C$2</c:f>
              <c:numCache>
                <c:formatCode>General</c:formatCode>
                <c:ptCount val="1"/>
                <c:pt idx="0">
                  <c:v>19.82</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S-ketamine</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24-hour morphine consumption (mg)</c:v>
                  </c:pt>
                </c:lvl>
              </c:multiLvlStrCache>
            </c:multiLvlStrRef>
          </c:cat>
          <c:val>
            <c:numRef>
              <c:f>Sheet1!$B$2:$B$2</c:f>
              <c:numCache>
                <c:formatCode>General</c:formatCode>
                <c:ptCount val="1"/>
                <c:pt idx="0">
                  <c:v>79</c:v>
                </c:pt>
              </c:numCache>
            </c:numRef>
          </c:val>
        </c:ser>
        <c:ser>
          <c:idx val="1"/>
          <c:order val="1"/>
          <c:tx>
            <c:strRef>
              <c:f>Sheet1!$C$1</c:f>
              <c:strCache>
                <c:ptCount val="1"/>
                <c:pt idx="0">
                  <c:v>Placebo</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Sheet1!$A$2:$A$2</c:f>
              <c:multiLvlStrCache>
                <c:ptCount val="1"/>
                <c:lvl>
                  <c:pt idx="0">
                    <c:v>24-hour morphine consumption (mg)</c:v>
                  </c:pt>
                </c:lvl>
              </c:multiLvlStrCache>
            </c:multiLvlStrRef>
          </c:cat>
          <c:val>
            <c:numRef>
              <c:f>Sheet1!$C$2:$C$2</c:f>
              <c:numCache>
                <c:formatCode>General</c:formatCode>
                <c:ptCount val="1"/>
                <c:pt idx="0">
                  <c:v>121</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mg IV morphine</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consensus guideline supports ketamine for acute pain both as a stand-alone treatment and as an adjunct to opioids, and it states that the contraindications are similar to those for chronic pain.. Ketamine is endorsed by that consensus document in both roles, stand-alone and opioid adjunct, and you screen for the same contraindications you would apply in the chronic pain setting. [Consensus Guidelines on the Use of Intravenous Ketamine Infusions for Acute Pain Management From the American Society of Regional Anesthesia and Pain Medicine, the American Academy of Pain Medicine, and the American Society of Anesthesiologists, Regional anesthesia and pain medicine 2018]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Intraoperative S-ketamine reduced 24-hour morphine consumption from 121 mg to 79 mg and reduced sedation, without an increase in hallucinations or nightmares.. In that opioid-dependent fusion population the trial showed a roughly 40 mg morphine reduction over 24 hours and less sedation, with no excess hallucinations or nightmares. [Intraoperative Ketamine Reduces Immediate Postoperative Opioid Consumption After Spinal Fusion Surgery in Chronic Pain Patients With Opioid Dependency: A Randomized, Blinded Trial, Pain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 single subanaesthetic dose of ketamine did not reduce delirium in older adults after major surgery, 19.5% versus 19.8%, and hallucinations and nightmares increased with rising dose.. PODCAST is the reason not to give ketamine for delirium prevention: no reduction in delirium at all, and more hallucinations and nightmares as the dose went up. [Intraoperative Ketamine for Prevention of Postoperative Delirium or Pain After Major Surgery in Older Adults: An International, Multicentre, Double-Blind, Randomised Clinical Trial, Lancet (London, England) 2017]</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It found that ketamine reduced cumulative opioid consumption by roughly 97 mg at 24 hours and lowered sedation, but the effect on pain intensity itself was small and low-certainty, so the resident's conclusion overstates it: the robust signal is opioid sparing, not a demonstrated meaningful reduction in pain scores.. Opioid-sparing and less sedation are what this meta-analysis supports in opioid-tolerant patients; the effect on pain intensity itself was small and low-certainty, so do not promise the patient less pain on this evidence. [Perioperative Ketamine for Postoperative Pain Management in Patients With Preoperative Opioid Intake: A Systematic Review and Meta-Analysis, Journal of clinical anesthesia 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chart" Target="/ppt/charts/chart108.xml"/><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chart" Target="/ppt/charts/chart109.xml"/><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chart" Target="/ppt/charts/chart107.xml"/><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PHARMACOLOGY</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Perioperative Ketamine Infusion</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041648"/>
            <a:ext cx="7680960" cy="219456"/>
          </a:xfrm>
          <a:prstGeom prst="rect">
            <a:avLst/>
          </a:prstGeom>
          <a:noFill/>
          <a:ln/>
        </p:spPr>
        <p:txBody>
          <a:bodyPr wrap="square" rtlCol="0" anchor="ctr"/>
          <a:lstStyle/>
          <a:p>
            <a:pPr indent="0" marL="0">
              <a:buNone/>
            </a:pPr>
            <a:r>
              <a:rPr lang="en-US" sz="900" b="1" spc="220" kern="0" dirty="0">
                <a:solidFill>
                  <a:srgbClr val="8FA9C9"/>
                </a:solidFill>
                <a:latin typeface="Calibri" pitchFamily="34" charset="0"/>
                <a:ea typeface="Calibri" pitchFamily="34" charset="-122"/>
                <a:cs typeface="Calibri" pitchFamily="34" charset="-120"/>
              </a:rPr>
              <a:t>ABA CONTENT OUTLINE</a:t>
            </a:r>
            <a:endParaRPr lang="en-US" sz="900" dirty="0"/>
          </a:p>
        </p:txBody>
      </p:sp>
      <p:sp>
        <p:nvSpPr>
          <p:cNvPr id="8" name="Text 6"/>
          <p:cNvSpPr/>
          <p:nvPr/>
        </p:nvSpPr>
        <p:spPr>
          <a:xfrm>
            <a:off x="566928" y="4315968"/>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I.A.4.c.6</a:t>
            </a:r>
            <a:endParaRPr lang="en-US" sz="1050" dirty="0"/>
          </a:p>
        </p:txBody>
      </p:sp>
      <p:sp>
        <p:nvSpPr>
          <p:cNvPr id="9" name="Text 7"/>
          <p:cNvSpPr/>
          <p:nvPr/>
        </p:nvSpPr>
        <p:spPr>
          <a:xfrm>
            <a:off x="1984248" y="4315968"/>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Ketamine</a:t>
            </a:r>
            <a:endParaRPr lang="en-US" sz="1000" dirty="0"/>
          </a:p>
        </p:txBody>
      </p:sp>
      <p:sp>
        <p:nvSpPr>
          <p:cNvPr id="10" name="Text 8"/>
          <p:cNvSpPr/>
          <p:nvPr/>
        </p:nvSpPr>
        <p:spPr>
          <a:xfrm>
            <a:off x="566928" y="4626864"/>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II.D.1.b.1.e</a:t>
            </a:r>
            <a:endParaRPr lang="en-US" sz="1050" dirty="0"/>
          </a:p>
        </p:txBody>
      </p:sp>
      <p:sp>
        <p:nvSpPr>
          <p:cNvPr id="11" name="Text 9"/>
          <p:cNvSpPr/>
          <p:nvPr/>
        </p:nvSpPr>
        <p:spPr>
          <a:xfrm>
            <a:off x="1984248" y="4626864"/>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Other Modalities, Multimodal Analgesia</a:t>
            </a:r>
            <a:endParaRPr lang="en-US" sz="1000" dirty="0"/>
          </a:p>
        </p:txBody>
      </p:sp>
      <p:sp>
        <p:nvSpPr>
          <p:cNvPr id="12" name="Text 10"/>
          <p:cNvSpPr/>
          <p:nvPr/>
        </p:nvSpPr>
        <p:spPr>
          <a:xfrm>
            <a:off x="566928" y="4937760"/>
            <a:ext cx="1371600" cy="274320"/>
          </a:xfrm>
          <a:prstGeom prst="rect">
            <a:avLst/>
          </a:prstGeom>
          <a:noFill/>
          <a:ln/>
        </p:spPr>
        <p:txBody>
          <a:bodyPr wrap="square"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I.B.7.a.1.a</a:t>
            </a:r>
            <a:endParaRPr lang="en-US" sz="1050" dirty="0"/>
          </a:p>
        </p:txBody>
      </p:sp>
      <p:sp>
        <p:nvSpPr>
          <p:cNvPr id="13" name="Text 11"/>
          <p:cNvSpPr/>
          <p:nvPr/>
        </p:nvSpPr>
        <p:spPr>
          <a:xfrm>
            <a:off x="1984248" y="4937760"/>
            <a:ext cx="6309360" cy="274320"/>
          </a:xfrm>
          <a:prstGeom prst="rect">
            <a:avLst/>
          </a:prstGeom>
          <a:noFill/>
          <a:ln/>
        </p:spPr>
        <p:txBody>
          <a:bodyPr wrap="square" rtlCol="0" anchor="ctr"/>
          <a:lstStyle/>
          <a:p>
            <a:pPr indent="0" marL="0">
              <a:buNone/>
            </a:pPr>
            <a:r>
              <a:rPr lang="en-US" sz="1000" dirty="0">
                <a:solidFill>
                  <a:srgbClr val="C6D4E6"/>
                </a:solidFill>
                <a:latin typeface="Calibri" pitchFamily="34" charset="0"/>
                <a:ea typeface="Calibri" pitchFamily="34" charset="-122"/>
                <a:cs typeface="Calibri" pitchFamily="34" charset="-120"/>
              </a:rPr>
              <a:t>Drugs: Opioids, Agonist-Antagonists, Local Anesthetics, Alpha-2 Agonists, Nonsteroidal Anti-</a:t>
            </a:r>
            <a:endParaRPr lang="en-US" sz="1000" dirty="0"/>
          </a:p>
        </p:txBody>
      </p:sp>
      <p:sp>
        <p:nvSpPr>
          <p:cNvPr id="14" name="Text 1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Where randomised evidence moved the question</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2 findings, each on the slide that follows.</a:t>
            </a:r>
            <a:endParaRPr lang="en-US" sz="1400" dirty="0"/>
          </a:p>
        </p:txBody>
      </p:sp>
      <p:sp>
        <p:nvSpPr>
          <p:cNvPr id="5" name="Shape 3"/>
          <p:cNvSpPr/>
          <p:nvPr/>
        </p:nvSpPr>
        <p:spPr>
          <a:xfrm>
            <a:off x="566928" y="1938528"/>
            <a:ext cx="5428336" cy="4206240"/>
          </a:xfrm>
          <a:prstGeom prst="roundRect">
            <a:avLst>
              <a:gd name="adj" fmla="val 1304"/>
            </a:avLst>
          </a:prstGeom>
          <a:solidFill>
            <a:srgbClr val="F4F6F8"/>
          </a:solidFill>
          <a:ln w="12700">
            <a:solidFill>
              <a:srgbClr val="F4F6F8"/>
            </a:solidFill>
            <a:prstDash val="solid"/>
          </a:ln>
        </p:spPr>
      </p:sp>
      <p:sp>
        <p:nvSpPr>
          <p:cNvPr id="6" name="Shape 4"/>
          <p:cNvSpPr/>
          <p:nvPr/>
        </p:nvSpPr>
        <p:spPr>
          <a:xfrm>
            <a:off x="566928" y="1938528"/>
            <a:ext cx="5428336" cy="54864"/>
          </a:xfrm>
          <a:prstGeom prst="rect">
            <a:avLst/>
          </a:prstGeom>
          <a:solidFill>
            <a:srgbClr val="1C7293"/>
          </a:solidFill>
          <a:ln w="12700">
            <a:solidFill>
              <a:srgbClr val="333333"/>
            </a:solidFill>
            <a:prstDash val="solid"/>
          </a:ln>
        </p:spPr>
      </p:sp>
      <p:sp>
        <p:nvSpPr>
          <p:cNvPr id="7" name="Text 5"/>
          <p:cNvSpPr/>
          <p:nvPr/>
        </p:nvSpPr>
        <p:spPr>
          <a:xfrm>
            <a:off x="749808"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ENGLAND) 2017</a:t>
            </a:r>
            <a:endParaRPr lang="en-US" sz="900" dirty="0"/>
          </a:p>
        </p:txBody>
      </p:sp>
      <p:sp>
        <p:nvSpPr>
          <p:cNvPr id="8" name="Text 6"/>
          <p:cNvSpPr/>
          <p:nvPr/>
        </p:nvSpPr>
        <p:spPr>
          <a:xfrm>
            <a:off x="749808"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PODCAST trial a single subanaesthetic dose of ketamine did not reduce</a:t>
            </a:r>
            <a:endParaRPr lang="en-US" sz="1400" dirty="0"/>
          </a:p>
        </p:txBody>
      </p:sp>
      <p:sp>
        <p:nvSpPr>
          <p:cNvPr id="9" name="Text 7"/>
          <p:cNvSpPr/>
          <p:nvPr/>
        </p:nvSpPr>
        <p:spPr>
          <a:xfrm>
            <a:off x="749808"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the PODCAST trial a single subanaesthetic dose of ketamine did not reduce delirium in older adults after major surgery (19.5% versus 19.8%) and…</a:t>
            </a:r>
            <a:endParaRPr lang="en-US" sz="1150" dirty="0"/>
          </a:p>
        </p:txBody>
      </p:sp>
      <p:sp>
        <p:nvSpPr>
          <p:cNvPr id="10" name="Shape 8"/>
          <p:cNvSpPr/>
          <p:nvPr/>
        </p:nvSpPr>
        <p:spPr>
          <a:xfrm>
            <a:off x="6196432" y="1938528"/>
            <a:ext cx="5428336" cy="4206240"/>
          </a:xfrm>
          <a:prstGeom prst="roundRect">
            <a:avLst>
              <a:gd name="adj" fmla="val 1304"/>
            </a:avLst>
          </a:prstGeom>
          <a:solidFill>
            <a:srgbClr val="F4F6F8"/>
          </a:solidFill>
          <a:ln w="12700">
            <a:solidFill>
              <a:srgbClr val="F4F6F8"/>
            </a:solidFill>
            <a:prstDash val="solid"/>
          </a:ln>
        </p:spPr>
      </p:sp>
      <p:sp>
        <p:nvSpPr>
          <p:cNvPr id="11" name="Shape 9"/>
          <p:cNvSpPr/>
          <p:nvPr/>
        </p:nvSpPr>
        <p:spPr>
          <a:xfrm>
            <a:off x="6196432" y="1938528"/>
            <a:ext cx="5428336" cy="54864"/>
          </a:xfrm>
          <a:prstGeom prst="rect">
            <a:avLst/>
          </a:prstGeom>
          <a:solidFill>
            <a:srgbClr val="1C7293"/>
          </a:solidFill>
          <a:ln w="12700">
            <a:solidFill>
              <a:srgbClr val="333333"/>
            </a:solidFill>
            <a:prstDash val="solid"/>
          </a:ln>
        </p:spPr>
      </p:sp>
      <p:sp>
        <p:nvSpPr>
          <p:cNvPr id="12" name="Text 10"/>
          <p:cNvSpPr/>
          <p:nvPr/>
        </p:nvSpPr>
        <p:spPr>
          <a:xfrm>
            <a:off x="6379312" y="2157984"/>
            <a:ext cx="5062576"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PAIN 2017</a:t>
            </a:r>
            <a:endParaRPr lang="en-US" sz="900" dirty="0"/>
          </a:p>
        </p:txBody>
      </p:sp>
      <p:sp>
        <p:nvSpPr>
          <p:cNvPr id="13" name="Text 11"/>
          <p:cNvSpPr/>
          <p:nvPr/>
        </p:nvSpPr>
        <p:spPr>
          <a:xfrm>
            <a:off x="6379312" y="2352294"/>
            <a:ext cx="5062576"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opioid-dependent patients having lumbar fusion, intraoperative S-ketamine reduced</a:t>
            </a:r>
            <a:endParaRPr lang="en-US" sz="1400" dirty="0"/>
          </a:p>
        </p:txBody>
      </p:sp>
      <p:sp>
        <p:nvSpPr>
          <p:cNvPr id="14" name="Text 12"/>
          <p:cNvSpPr/>
          <p:nvPr/>
        </p:nvSpPr>
        <p:spPr>
          <a:xfrm>
            <a:off x="6379312" y="2840990"/>
            <a:ext cx="5062576"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opioid-dependent patients having lumbar fusion, intraoperative S-ketamine reduced 24-hour morphine consumption from 121 mg to 79 mg and reduced…</a:t>
            </a:r>
            <a:endParaRPr lang="en-US" sz="1150" dirty="0"/>
          </a:p>
        </p:txBody>
      </p:sp>
      <p:sp>
        <p:nvSpPr>
          <p:cNvPr id="15" name="Text 1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the PODCAST trial a single subanaesthetic dose of ketamine did not reduce</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England)</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the PODCAST trial a single subanaesthetic dose of ketamine did not reduce delirium in older adults after major surgery (19.5% versus 19.8%) and increased hallucinations and nightmares with rising dose.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Ketamine for Prevention of Postoperative Delirium or Pain After Major Surgery in Older Adults: An International, Multicentre, Double-Blind, Randomised Clinical Trial, Lancet (London, England) 2017 · PMID 28576285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PODCAST: no delirium benefit, more hallucinations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672 patients over 60 after major surgery.</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 difference in delirium, and hallucinations and nightmares rose with dose — this is a negative trial.</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Intraoperative Ketamine for Prevention of Postoperative Delirium or Pain After Major Surgery in Older Adults: An International, Multicentre, Double-Blind, Randomised Clinical Trial, Lancet (London, England) 2017 · PMID 28576285</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WHAT THE TRIALS FOUND</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opioid-dependent patients having lumbar fusion, intraoperative S-ketamine reduced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Randomised trial · Pain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opioid-dependent patients having lumbar fusion, intraoperative S-ketamine reduced 24-hour morphine consumption from 121 mg to 79 mg and reduced sedation, without more hallucinations or nightmares.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Intraoperative Ketamine Reduces Immediate Postoperative Opioid Consumption After Spinal Fusion Surgery in Chronic Pain Patients With Opioid Dependency: A Randomized, Blinded Trial, Pain 2017 · PMID 28067693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In opioid-dependent patients the effect is larger</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147 patients having lumbar spinal fusion.</a:t>
            </a:r>
            <a:endParaRPr lang="en-US" sz="1400" dirty="0"/>
          </a:p>
        </p:txBody>
      </p:sp>
      <p:graphicFrame>
        <p:nvGraphicFramePr>
          <p:cNvPr id="5" name="Chart 0" descr=""/>
          <p:cNvGraphicFramePr/>
          <p:nvPr/>
        </p:nvGraphicFramePr>
        <p:xfrm>
          <a:off x="566928" y="1938528"/>
          <a:ext cx="11057839" cy="2871216"/>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Where tolerance is the problem, the opioid-sparing effect is worth having.</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Intraoperative Ketamine Reduces Immediate Postoperative Opioid Consumption After Spinal Fusion Surgery in Chronic Pain Patients With Opioid Dependency: A Randomized, Blinded Trial, Pain 2017 · PMID 28067693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Ketamine's relationship with delirium is U-shaped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Cohort · Anaesthesia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Ketamine's relationship with delirium is U-shaped: cumulative doses at or below 0.35 mg/kg were associated with less delirium, higher doses with none, and the minimum risk fell at 0.25 to 0.34 mg/kg.</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Dose-Dependent Relationship Between Intra-Operative Ketamine Administration and Postoperative Delirium: A Retrospective Cohort Study, Anaesthesia 2025 · PMID 40619168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EDF4EF"/>
          </a:solidFill>
          <a:ln w="12700">
            <a:solidFill>
              <a:srgbClr val="EDF4EF"/>
            </a:solidFill>
            <a:prstDash val="solid"/>
          </a:ln>
        </p:spPr>
      </p:sp>
      <p:sp>
        <p:nvSpPr>
          <p:cNvPr id="6" name="Shape 4"/>
          <p:cNvSpPr/>
          <p:nvPr/>
        </p:nvSpPr>
        <p:spPr>
          <a:xfrm>
            <a:off x="566928" y="1993392"/>
            <a:ext cx="41148" cy="537667"/>
          </a:xfrm>
          <a:prstGeom prst="rect">
            <a:avLst/>
          </a:prstGeom>
          <a:solidFill>
            <a:srgbClr val="3E7C59"/>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3E7C59"/>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ASRA/AAPM/ASA consensus guideline supports ketamine for acute pain as a stand-alone treatment and as an adjunct to opioids, with contraindications similar to those for chronic pain.</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Across 130 trials and 8,341 patients, perioperative ketamine cut 24-hour opioid consumption by about 8 mg morphine equivalents — roughly 19% — with bolus doses mostly 0.25 to 1 mg and infusions 2 to 5 micrograms per kilogram per minute.</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patients already taking opioids, ketamine reduced cumulative opioid consumption by roughly 97 mg at 24 hours and lowered sedation, while the effect on pain intensity itself was small and low-certainty.</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the PODCAST trial a single subanaesthetic dose of ketamine did not reduce delirium in older adults after major surgery (19.5% versus 19.8%) and increased hallucinations and nightmares with rising dose.</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opioid-dependent patients having lumbar fusion, intraoperative S-ketamine reduced 24-hour morphine consumption from 121 mg to 79 mg and reduced sedation, without more hallucinations or nightmares.</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ASRA/AAPM/ASA consensus guideline supports ketamine for acute pain as a</a:t>
            </a:r>
            <a:endParaRPr lang="en-US" sz="1400" dirty="0"/>
          </a:p>
        </p:txBody>
      </p:sp>
      <p:sp>
        <p:nvSpPr>
          <p:cNvPr id="7" name="Text 5"/>
          <p:cNvSpPr/>
          <p:nvPr/>
        </p:nvSpPr>
        <p:spPr>
          <a:xfrm>
            <a:off x="749808"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Regional anesthesia and pain medicine 2018</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130 trials and 8,341 patients, perioperative ketamine cut 24-hour opioid</a:t>
            </a:r>
            <a:endParaRPr lang="en-US" sz="1400" dirty="0"/>
          </a:p>
        </p:txBody>
      </p:sp>
      <p:sp>
        <p:nvSpPr>
          <p:cNvPr id="11" name="Text 9"/>
          <p:cNvSpPr/>
          <p:nvPr/>
        </p:nvSpPr>
        <p:spPr>
          <a:xfrm>
            <a:off x="3564560"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Cochrane database of systematic reviews 2018</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the PODCAST trial a single subanaesthetic dose of ketamine did not reduce</a:t>
            </a:r>
            <a:endParaRPr lang="en-US" sz="1400" dirty="0"/>
          </a:p>
        </p:txBody>
      </p:sp>
      <p:sp>
        <p:nvSpPr>
          <p:cNvPr id="15" name="Text 13"/>
          <p:cNvSpPr/>
          <p:nvPr/>
        </p:nvSpPr>
        <p:spPr>
          <a:xfrm>
            <a:off x="6379312" y="2605024"/>
            <a:ext cx="2247824" cy="27533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England) 2017</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Ketamine's relationship with delirium is U-shaped</a:t>
            </a:r>
            <a:endParaRPr lang="en-US" sz="1400" dirty="0"/>
          </a:p>
        </p:txBody>
      </p:sp>
      <p:sp>
        <p:nvSpPr>
          <p:cNvPr id="19" name="Text 17"/>
          <p:cNvSpPr/>
          <p:nvPr/>
        </p:nvSpPr>
        <p:spPr>
          <a:xfrm>
            <a:off x="9194063" y="2171192"/>
            <a:ext cx="2247824" cy="3187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Anaesthesia 2025</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ASRA/AAPM/ASA consensus guideline supports ketamine for acute pain as a</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your plan change if the patient is not optimised?</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physiology behind what we just did?</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Talk me through the trade-off you made there.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would make you abandon this plan and do something else?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48-year-old on high-dose oxycodone for chronic back pain presents for revision spinal surgery, and the resident proposes a low-dose ketamine infusion for the duration.</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The ASRA/AAPM/ASA consensus guideline addresses intravenous ketamine infusions for acute pain. In one or two sentences, state the two roles in which that guideline supports ketamine for acute pain, and how it characterizes ketamine's contraindications relative to those for chronic pain use.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consensus guideline supports ketamine for acute pain both as a stand-alone treatment and as an adjunct to opioids, and it states that the contraindications are similar to those for chronic pain.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Ketamine is endorsed by that consensus document in both roles, stand-alone and opioid adjunct, and you screen for the same contraindications you would apply in the chronic pain setting.</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Consensus Guidelines on the Use of Intravenous Ketamine Infusions for Acute Pain Management From the American Society of Regional Anesthesia and Pain Medicine, the American Academy of Pain Medicine, and the American Society of Anesthesiologists, Regional anesthesia and pain medicine 2018 · PMID 29870457</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randomized, blinded trial gave intraoperative S-ketamine to opioid-dependent patients undergoing lumbar spinal fusion. State what happened in that trial to 24-hour morphine consumption (give both values), to sedation, and to hallucinations and nightmares.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Intraoperative S-ketamine reduced 24-hour morphine consumption from 121 mg to 79 mg and reduced sedation, without an increase in hallucinations or nightmares.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 that opioid-dependent fusion population the trial showed a roughly 40 mg morphine reduction over 24 hours and less sedation, with no excess hallucinations or nightmares.</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Intraoperative Ketamine Reduces Immediate Postoperative Opioid Consumption After Spinal Fusion Surgery in Chronic Pain Patients With Opioid Dependency: A Randomized, Blinded Trial, Pain 2017 · PMID 28067693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PODCAST trial, older adults having major surgery received a single subanaesthetic dose of ketamine intraoperatively. State the trial's finding for postoperative delirium, giving both event rates, and state what happened to hallucinations and nightmares as the dose rose.</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A single subanaesthetic dose of ketamine did not reduce delirium in older adults after major surgery, 19.5% versus 19.8%, and hallucinations and nightmares increased with rising dose.</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PODCAST is the reason not to give ketamine for delirium prevention: no reduction in delirium at all, and more hallucinations and nightmares as the dose went up.</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Intraoperative Ketamine for Prevention of Postoperative Delirium or Pain After Major Surgery in Older Adults: An International, Multicentre, Double-Blind, Randomised Clinical Trial, Lancet (London, England) 2017 · PMID 28576285</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systematic review and meta-analysis of perioperative ketamine in patients with preoperative opioid intake reported a large reduction in cumulative opioid consumption. A resident concludes from it that ketamine clearly makes these patients hurt less. Using only what that meta-analysis reported, state what it actually found for opioid consumption, sedation, and pain intensity, and comment on the certainty of the pain finding.</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4 OF 4</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It found that ketamine reduced cumulative opioid consumption by roughly 97 mg at 24 hours and lowered sedation, but the effect on pain intensity itself was small and low-certainty, so the resident's conclusion overstates it: the robust signal is opioid sparing, not a demonstrated meaningful reduction in pain scores.</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Opioid-sparing and less sedation are what this meta-analysis supports in opioid-tolerant patients; the effect on pain intensity itself was small and low-certainty, so do not promise the patient less pain on this evidence.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Perioperative Ketamine for Postoperative Pain Management in Patients With Preoperative Opioid Intake: A Systematic Review and Meta-Analysis, Journal of clinical anesthesia 2022 · PMID 35065394</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Consensus Guidelines on the Use of Intravenous Ketamine Infusions for Acute Pain Management From the American Society of Regional Anesthesia and Pain Medicine, the American Academy of Pain Medicine, and the American Society of Anesthesiologists, Regional anesthesia and pain medicine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29870457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Intravenous Ketamine for Acute Postoperative Pain in Adults, The Cochrane database of systematic reviews 2018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30570761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Ketamine for Prevention of Postoperative Delirium or Pain After Major Surgery in Older Adults: An International, Multicentre, Double-Blind, Randomised Clinical Trial, Lancet (London, England)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28576285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Dose-Dependent Relationship Between Intra-Operative Ketamine Administration and Postoperative Delirium: A Retrospective Cohort Study, Anaesthesia 2025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40619168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Perioperative Ketamine for Postoperative Pain Management in Patients With Preoperative Opioid Intake: A Systematic Review and Meta-Analysis, Journal of clinical anesthesia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35065394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Intraoperative Ketamine Reduces Immediate Postoperative Opioid Consumption After Spinal Fusion Surgery in Chronic Pain Patients With Opioid Dependency: A Randomized, Blinded Trial, Pain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28067693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The ASRA/AAPM/ASA consensus guideline supports ketamine for acute pain as a</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Guideline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Regional anesthesia and pain medic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ASRA/AAPM/ASA consensus guideline supports ketamine for acute pain as 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Cochrane database of systemati</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Across 130 trials and 8,341 patients, perioperative ketamine cut 24-hour opioid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the PODCAST trial a single subanaesthetic dose of ketamine did not reduce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Cohort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2025</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Ketamine's relationship with delirium is U-shaped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Meta-analysis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clinical anesthesia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patients already taking opioids, ketamine reduced cumulative opioid consumption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Randomised trial</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Pain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In opioid-dependent patients having lumbar fusion, intraoperative S-ketamine reduced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6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guidelines and pooled evidence say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3 findings, each on the slide that follows.</a:t>
            </a:r>
            <a:endParaRPr lang="en-US" sz="1400" dirty="0"/>
          </a:p>
        </p:txBody>
      </p:sp>
      <p:sp>
        <p:nvSpPr>
          <p:cNvPr id="5" name="Shape 3"/>
          <p:cNvSpPr/>
          <p:nvPr/>
        </p:nvSpPr>
        <p:spPr>
          <a:xfrm>
            <a:off x="566928" y="1938528"/>
            <a:ext cx="3551834" cy="4206240"/>
          </a:xfrm>
          <a:prstGeom prst="roundRect">
            <a:avLst>
              <a:gd name="adj" fmla="val 1545"/>
            </a:avLst>
          </a:prstGeom>
          <a:solidFill>
            <a:srgbClr val="EDF4EF"/>
          </a:solidFill>
          <a:ln w="12700">
            <a:solidFill>
              <a:srgbClr val="EDF4EF"/>
            </a:solidFill>
            <a:prstDash val="solid"/>
          </a:ln>
        </p:spPr>
      </p:sp>
      <p:sp>
        <p:nvSpPr>
          <p:cNvPr id="6" name="Shape 4"/>
          <p:cNvSpPr/>
          <p:nvPr/>
        </p:nvSpPr>
        <p:spPr>
          <a:xfrm>
            <a:off x="566928" y="1938528"/>
            <a:ext cx="3551834" cy="54864"/>
          </a:xfrm>
          <a:prstGeom prst="rect">
            <a:avLst/>
          </a:prstGeom>
          <a:solidFill>
            <a:srgbClr val="3E7C59"/>
          </a:solidFill>
          <a:ln w="12700">
            <a:solidFill>
              <a:srgbClr val="333333"/>
            </a:solidFill>
            <a:prstDash val="solid"/>
          </a:ln>
        </p:spPr>
      </p:sp>
      <p:sp>
        <p:nvSpPr>
          <p:cNvPr id="7" name="Text 5"/>
          <p:cNvSpPr/>
          <p:nvPr/>
        </p:nvSpPr>
        <p:spPr>
          <a:xfrm>
            <a:off x="749808" y="2157984"/>
            <a:ext cx="3186074" cy="139446"/>
          </a:xfrm>
          <a:prstGeom prst="rect">
            <a:avLst/>
          </a:prstGeom>
          <a:noFill/>
          <a:ln/>
        </p:spPr>
        <p:txBody>
          <a:bodyPr wrap="square" rtlCol="0" anchor="ctr">
            <a:normAutofit/>
          </a:bodyPr>
          <a:lstStyle/>
          <a:p>
            <a:pPr indent="0" marL="0">
              <a:buNone/>
            </a:pPr>
            <a:r>
              <a:rPr lang="en-US" sz="900" b="1" spc="220" kern="0" dirty="0">
                <a:solidFill>
                  <a:srgbClr val="3E7C59"/>
                </a:solidFill>
                <a:latin typeface="Calibri" pitchFamily="34" charset="0"/>
                <a:ea typeface="Calibri" pitchFamily="34" charset="-122"/>
                <a:cs typeface="Calibri" pitchFamily="34" charset="-120"/>
              </a:rPr>
              <a:t>REGIONAL ANESTHESIA AND PAIN MEDICINE 2018</a:t>
            </a:r>
            <a:endParaRPr lang="en-US" sz="900" dirty="0"/>
          </a:p>
        </p:txBody>
      </p:sp>
      <p:sp>
        <p:nvSpPr>
          <p:cNvPr id="8" name="Text 6"/>
          <p:cNvSpPr/>
          <p:nvPr/>
        </p:nvSpPr>
        <p:spPr>
          <a:xfrm>
            <a:off x="749808"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The ASRA/AAPM/ASA consensus guideline supports ketamine for acute pain as a</a:t>
            </a:r>
            <a:endParaRPr lang="en-US" sz="1400" dirty="0"/>
          </a:p>
        </p:txBody>
      </p:sp>
      <p:sp>
        <p:nvSpPr>
          <p:cNvPr id="9" name="Text 7"/>
          <p:cNvSpPr/>
          <p:nvPr/>
        </p:nvSpPr>
        <p:spPr>
          <a:xfrm>
            <a:off x="749808"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ASRA/AAPM/ASA consensus guideline supports ketamine for acute pain as a stand-alone treatment and as an adjunct to opioids, with…</a:t>
            </a:r>
            <a:endParaRPr lang="en-US" sz="1150" dirty="0"/>
          </a:p>
        </p:txBody>
      </p:sp>
      <p:sp>
        <p:nvSpPr>
          <p:cNvPr id="10" name="Shape 8"/>
          <p:cNvSpPr/>
          <p:nvPr/>
        </p:nvSpPr>
        <p:spPr>
          <a:xfrm>
            <a:off x="4319930" y="1938528"/>
            <a:ext cx="3551834" cy="4206240"/>
          </a:xfrm>
          <a:prstGeom prst="roundRect">
            <a:avLst>
              <a:gd name="adj" fmla="val 1545"/>
            </a:avLst>
          </a:prstGeom>
          <a:solidFill>
            <a:srgbClr val="F4F6F8"/>
          </a:solidFill>
          <a:ln w="12700">
            <a:solidFill>
              <a:srgbClr val="F4F6F8"/>
            </a:solidFill>
            <a:prstDash val="solid"/>
          </a:ln>
        </p:spPr>
      </p:sp>
      <p:sp>
        <p:nvSpPr>
          <p:cNvPr id="11" name="Shape 9"/>
          <p:cNvSpPr/>
          <p:nvPr/>
        </p:nvSpPr>
        <p:spPr>
          <a:xfrm>
            <a:off x="4319930" y="1938528"/>
            <a:ext cx="3551834" cy="54864"/>
          </a:xfrm>
          <a:prstGeom prst="rect">
            <a:avLst/>
          </a:prstGeom>
          <a:solidFill>
            <a:srgbClr val="1C7293"/>
          </a:solidFill>
          <a:ln w="12700">
            <a:solidFill>
              <a:srgbClr val="333333"/>
            </a:solidFill>
            <a:prstDash val="solid"/>
          </a:ln>
        </p:spPr>
      </p:sp>
      <p:sp>
        <p:nvSpPr>
          <p:cNvPr id="12" name="Text 10"/>
          <p:cNvSpPr/>
          <p:nvPr/>
        </p:nvSpPr>
        <p:spPr>
          <a:xfrm>
            <a:off x="4502810"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COCHRANE DATABASE OF SYSTEMATIC REVIEWS 2018</a:t>
            </a:r>
            <a:endParaRPr lang="en-US" sz="900" dirty="0"/>
          </a:p>
        </p:txBody>
      </p:sp>
      <p:sp>
        <p:nvSpPr>
          <p:cNvPr id="13" name="Text 11"/>
          <p:cNvSpPr/>
          <p:nvPr/>
        </p:nvSpPr>
        <p:spPr>
          <a:xfrm>
            <a:off x="4502810"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Across 130 trials and 8,341 patients, perioperative ketamine cut 24-hour opioid</a:t>
            </a:r>
            <a:endParaRPr lang="en-US" sz="1400" dirty="0"/>
          </a:p>
        </p:txBody>
      </p:sp>
      <p:sp>
        <p:nvSpPr>
          <p:cNvPr id="14" name="Text 12"/>
          <p:cNvSpPr/>
          <p:nvPr/>
        </p:nvSpPr>
        <p:spPr>
          <a:xfrm>
            <a:off x="4502810"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Across 130 trials and 8,341 patients, perioperative ketamine cut 24-hour opioid consumption by about 8 mg morphine equivalents — roughly 19% — with…</a:t>
            </a:r>
            <a:endParaRPr lang="en-US" sz="1150" dirty="0"/>
          </a:p>
        </p:txBody>
      </p:sp>
      <p:sp>
        <p:nvSpPr>
          <p:cNvPr id="15" name="Shape 13"/>
          <p:cNvSpPr/>
          <p:nvPr/>
        </p:nvSpPr>
        <p:spPr>
          <a:xfrm>
            <a:off x="8072933" y="1938528"/>
            <a:ext cx="3551834" cy="4206240"/>
          </a:xfrm>
          <a:prstGeom prst="roundRect">
            <a:avLst>
              <a:gd name="adj" fmla="val 1545"/>
            </a:avLst>
          </a:prstGeom>
          <a:solidFill>
            <a:srgbClr val="F4F6F8"/>
          </a:solidFill>
          <a:ln w="12700">
            <a:solidFill>
              <a:srgbClr val="F4F6F8"/>
            </a:solidFill>
            <a:prstDash val="solid"/>
          </a:ln>
        </p:spPr>
      </p:sp>
      <p:sp>
        <p:nvSpPr>
          <p:cNvPr id="16" name="Shape 14"/>
          <p:cNvSpPr/>
          <p:nvPr/>
        </p:nvSpPr>
        <p:spPr>
          <a:xfrm>
            <a:off x="8072933" y="1938528"/>
            <a:ext cx="3551834" cy="54864"/>
          </a:xfrm>
          <a:prstGeom prst="rect">
            <a:avLst/>
          </a:prstGeom>
          <a:solidFill>
            <a:srgbClr val="1C7293"/>
          </a:solidFill>
          <a:ln w="12700">
            <a:solidFill>
              <a:srgbClr val="333333"/>
            </a:solidFill>
            <a:prstDash val="solid"/>
          </a:ln>
        </p:spPr>
      </p:sp>
      <p:sp>
        <p:nvSpPr>
          <p:cNvPr id="17" name="Text 15"/>
          <p:cNvSpPr/>
          <p:nvPr/>
        </p:nvSpPr>
        <p:spPr>
          <a:xfrm>
            <a:off x="8255813" y="2157984"/>
            <a:ext cx="318607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CLINICAL ANESTHESIA 2022</a:t>
            </a:r>
            <a:endParaRPr lang="en-US" sz="900" dirty="0"/>
          </a:p>
        </p:txBody>
      </p:sp>
      <p:sp>
        <p:nvSpPr>
          <p:cNvPr id="18" name="Text 16"/>
          <p:cNvSpPr/>
          <p:nvPr/>
        </p:nvSpPr>
        <p:spPr>
          <a:xfrm>
            <a:off x="8255813" y="2352294"/>
            <a:ext cx="318607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In patients already taking opioids, ketamine reduced cumulative opioid consumption</a:t>
            </a:r>
            <a:endParaRPr lang="en-US" sz="1400" dirty="0"/>
          </a:p>
        </p:txBody>
      </p:sp>
      <p:sp>
        <p:nvSpPr>
          <p:cNvPr id="19" name="Text 17"/>
          <p:cNvSpPr/>
          <p:nvPr/>
        </p:nvSpPr>
        <p:spPr>
          <a:xfrm>
            <a:off x="8255813" y="3057906"/>
            <a:ext cx="318607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patients already taking opioids, ketamine reduced cumulative opioid consumption by roughly 97 mg at 24 hours and lowered sedation</a:t>
            </a:r>
            <a:endParaRPr lang="en-US" sz="1150" dirty="0"/>
          </a:p>
        </p:txBody>
      </p:sp>
      <p:sp>
        <p:nvSpPr>
          <p:cNvPr id="20" name="Text 1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The ASRA/AAPM/ASA consensus guideline supports ketamine for acute pain as 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Guideline · Regional anesthesia and pain medic</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ASRA/AAPM/ASA consensus guideline supports ketamine for acute pain as a stand-alone treatment and as an adjunct to opioids, with contraindications similar to those for chronic pain.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Consensus Guidelines on the Use of Intravenous Ketamine Infusions for Acute Pain Management From the American Society of Regional Anesthesia and Pain Medicine, the American Academy of Pain Medicine, and the American Society of Anesthesiologists, Regional anesthesia and pain medicine 2018 · PMID 29870457</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Across 130 trials and 8,341 patients, perioperative ketamine cut 24-hour opioid</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The Cochrane database of systemati</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Across 130 trials and 8,341 patients, perioperative ketamine cut 24-hour opioid consumption by about 8 mg morphine equivalents — roughly 19% — with bolus doses mostly 0.25 to 1 mg and infusions 2 to 5 micrograms per kilogram per minute.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Intravenous Ketamine for Acute Postoperative Pain in Adults, The Cochrane database of systematic reviews 2018 · PMID 30570761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Ketamine's opioid-sparing effect is modest but consistent</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130 trials, 8,341 patients.</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About 19% less opioid at both time points — real, and smaller than the enthusiasm suggests.</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Perioperative Intravenous Ketamine for Acute Postoperative Pain in Adults, The Cochrane database of systematic reviews 2018 · PMID 30570761</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WHERE THE GUIDANCE SITS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In patients already taking opioids, ketamine reduced cumulative opioid consumption</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Meta-analysis · Journal of clinical anesthesia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patients already taking opioids, ketamine reduced cumulative opioid consumption by roughly 97 mg at 24 hours and lowered sedation, while the effect on pain intensity itself was small and low-certainty.</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Perioperative Ketamine for Postoperative Pain Management in Patients With Preoperative Opioid Intake: A Systematic Review and Meta-Analysis, Journal of clinical anesthesia 2022 · PMID 35065394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29</Slides>
  <Notes>29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Perioperative Ketamine Infusion</dc:title>
  <dc:subject>Intraoperative teaching</dc:subject>
  <dc:creator>Intraop Teaching Companion</dc:creator>
  <cp:lastModifiedBy>Intraop Teaching Companion</cp:lastModifiedBy>
  <cp:revision>1</cp:revision>
  <dcterms:created xsi:type="dcterms:W3CDTF">2026-07-29T06:02:09Z</dcterms:created>
  <dcterms:modified xsi:type="dcterms:W3CDTF">2026-07-29T06:02:09Z</dcterms:modified>
</cp:coreProperties>
</file>