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142.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43.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44.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notesMasterIdLst>
    <p:notesMasterId r:id="rId3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esProps" Target="presProps.xml"/><Relationship Id="rId36" Type="http://schemas.openxmlformats.org/officeDocument/2006/relationships/viewProps" Target="viewProps.xml"/><Relationship Id="rId37" Type="http://schemas.openxmlformats.org/officeDocument/2006/relationships/theme" Target="theme/theme1.xml"/><Relationship Id="rId38" Type="http://schemas.openxmlformats.org/officeDocument/2006/relationships/tableStyles" Target="tableStyles.xml"/></Relationships>
</file>

<file path=ppt/charts/_rels/chart142.xml.rels><?xml version="1.0" encoding="UTF-8" standalone="yes"?><Relationships xmlns="http://schemas.openxmlformats.org/package/2006/relationships"><Relationship Id="rId1" Type="http://schemas.openxmlformats.org/officeDocument/2006/relationships/package" Target="../embeddings/Microsoft_Excel_Worksheet142.xlsx"/></Relationships>
</file>

<file path=ppt/charts/_rels/chart143.xml.rels><?xml version="1.0" encoding="UTF-8" standalone="yes"?><Relationships xmlns="http://schemas.openxmlformats.org/package/2006/relationships"><Relationship Id="rId1" Type="http://schemas.openxmlformats.org/officeDocument/2006/relationships/package" Target="../embeddings/Microsoft_Excel_Worksheet143.xlsx"/></Relationships>
</file>

<file path=ppt/charts/_rels/chart144.xml.rels><?xml version="1.0" encoding="UTF-8" standalone="yes"?><Relationships xmlns="http://schemas.openxmlformats.org/package/2006/relationships"><Relationship Id="rId1" Type="http://schemas.openxmlformats.org/officeDocument/2006/relationships/package" Target="../embeddings/Microsoft_Excel_Worksheet144.xlsx"/></Relationships>
</file>

<file path=ppt/charts/chart14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Videolaryngoscopy</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&gt;1 intubation attempt</c:v>
                  </c:pt>
                  <c:pt idx="1">
                    <c:v>Intubation failure</c:v>
                  </c:pt>
                  <c:pt idx="2">
                    <c:v>Airway or dental injury</c:v>
                  </c:pt>
                </c:lvl>
              </c:multiLvlStrCache>
            </c:multiLvlStrRef>
          </c:cat>
          <c:val>
            <c:numRef>
              <c:f>Sheet1!$B$2:$B$4</c:f>
              <c:numCache>
                <c:formatCode>General</c:formatCode>
                <c:ptCount val="3"/>
                <c:pt idx="0">
                  <c:v>1.7</c:v>
                </c:pt>
                <c:pt idx="1">
                  <c:v>0.27</c:v>
                </c:pt>
                <c:pt idx="2">
                  <c:v>0.93</c:v>
                </c:pt>
              </c:numCache>
            </c:numRef>
          </c:val>
        </c:ser>
        <c:ser>
          <c:idx val="1"/>
          <c:order val="1"/>
          <c:tx>
            <c:strRef>
              <c:f>Sheet1!$C$1</c:f>
              <c:strCache>
                <c:ptCount val="1"/>
                <c:pt idx="0">
                  <c:v>Direct laryngoscopy</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&gt;1 intubation attempt</c:v>
                  </c:pt>
                  <c:pt idx="1">
                    <c:v>Intubation failure</c:v>
                  </c:pt>
                  <c:pt idx="2">
                    <c:v>Airway or dental injury</c:v>
                  </c:pt>
                </c:lvl>
              </c:multiLvlStrCache>
            </c:multiLvlStrRef>
          </c:cat>
          <c:val>
            <c:numRef>
              <c:f>Sheet1!$C$2:$C$4</c:f>
              <c:numCache>
                <c:formatCode>General</c:formatCode>
                <c:ptCount val="3"/>
                <c:pt idx="0">
                  <c:v>7.6</c:v>
                </c:pt>
                <c:pt idx="1">
                  <c:v>4</c:v>
                </c:pt>
                <c:pt idx="2">
                  <c:v>1.1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procedures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4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Videolaryngoscope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First-pass success</c:v>
                  </c:pt>
                  <c:pt idx="1">
                    <c:v>Cormack-Lehane ≥3</c:v>
                  </c:pt>
                </c:lvl>
              </c:multiLvlStrCache>
            </c:multiLvlStrRef>
          </c:cat>
          <c:val>
            <c:numRef>
              <c:f>Sheet1!$B$2:$B$3</c:f>
              <c:numCache>
                <c:formatCode>General</c:formatCode>
                <c:ptCount val="2"/>
                <c:pt idx="0">
                  <c:v>94</c:v>
                </c:pt>
                <c:pt idx="1">
                  <c:v>0.7</c:v>
                </c:pt>
              </c:numCache>
            </c:numRef>
          </c:val>
        </c:ser>
        <c:ser>
          <c:idx val="1"/>
          <c:order val="1"/>
          <c:tx>
            <c:strRef>
              <c:f>Sheet1!$C$1</c:f>
              <c:strCache>
                <c:ptCount val="1"/>
                <c:pt idx="0">
                  <c:v>Direct laryngoscopy</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First-pass success</c:v>
                  </c:pt>
                  <c:pt idx="1">
                    <c:v>Cormack-Lehane ≥3</c:v>
                  </c:pt>
                </c:lvl>
              </c:multiLvlStrCache>
            </c:multiLvlStrRef>
          </c:cat>
          <c:val>
            <c:numRef>
              <c:f>Sheet1!$C$2:$C$3</c:f>
              <c:numCache>
                <c:formatCode>General</c:formatCode>
                <c:ptCount val="2"/>
                <c:pt idx="0">
                  <c:v>82</c:v>
                </c:pt>
                <c:pt idx="1">
                  <c:v>8</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4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Videolaryngoscope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First-pass success</c:v>
                  </c:pt>
                  <c:pt idx="1">
                    <c:v>Adverse events</c:v>
                  </c:pt>
                </c:lvl>
              </c:multiLvlStrCache>
            </c:multiLvlStrRef>
          </c:cat>
          <c:val>
            <c:numRef>
              <c:f>Sheet1!$B$2:$B$3</c:f>
              <c:numCache>
                <c:formatCode>General</c:formatCode>
                <c:ptCount val="2"/>
                <c:pt idx="0">
                  <c:v>94</c:v>
                </c:pt>
                <c:pt idx="1">
                  <c:v>2.6</c:v>
                </c:pt>
              </c:numCache>
            </c:numRef>
          </c:val>
        </c:ser>
        <c:ser>
          <c:idx val="1"/>
          <c:order val="1"/>
          <c:tx>
            <c:strRef>
              <c:f>Sheet1!$C$1</c:f>
              <c:strCache>
                <c:ptCount val="1"/>
                <c:pt idx="0">
                  <c:v>Direct laryngoscopy</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First-pass success</c:v>
                  </c:pt>
                  <c:pt idx="1">
                    <c:v>Adverse events</c:v>
                  </c:pt>
                </c:lvl>
              </c:multiLvlStrCache>
            </c:multiLvlStrRef>
          </c:cat>
          <c:val>
            <c:numRef>
              <c:f>Sheet1!$C$2:$C$3</c:f>
              <c:numCache>
                <c:formatCode>General</c:formatCode>
                <c:ptCount val="2"/>
                <c:pt idx="0">
                  <c:v>71.6</c:v>
                </c:pt>
                <c:pt idx="1">
                  <c:v>12.2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Starting with a hyperangulated videolaryngoscope cut the need for more than one attempt from 7.6% to 1.7% and intubation failure from 4.0% to 0.27%, with no difference in airway or dental injury.. Fewer attempts and fewer failures, and no difference in airway or dental injury — that is the case for reaching for the hyperangulated scope first. [Video Laryngoscopy vs Direct Laryngoscopy for Endotracheal Intubation in the Operating Room, JAMA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First-pass success was 94% with the Macintosh-bladed videolaryngoscope versus 82% with direct laryngoscopy, and a Cormack-Lehane grade of 3 or worse fell from 8% to 0.7%.. Even in airways with no predicted difficulty, the Macintosh-bladed videolaryngoscope gave a better view and a higher first-pass success rate. [A Multicentre Randomised Controlled Trial of the McGrath™ Mac Videolaryngoscope Versus Conventional Laryngoscopy, Anaesthesia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Videolaryngoscopes of every design reduce failed intubation and improve first-attempt success and glottic view; the hyperangulated designs are the ones that reduce oesophageal intubation and that help most in patients with difficult airway features.. Every design improves the view and first-attempt success, but reducing oesophageal intubation and helping most with difficult airway features is specific to the hyperangulated blades. [Videolaryngoscopy Versus Direct Laryngoscopy for Adults Undergoing Tracheal Intubation: A Cochrane Systematic Review and Meta-Analysis Update, British journal of anaesthesia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recommendations rest on 12 statements that were mostly formulated from expert opinion, because the quality of the available evidence was low; they should therefore be cited as consensus expert opinion rather than as high-quality evidence.. Twelve statements built mostly from expert opinion because the evidence quality was low — quote them as consensus, not as proof. [Guidelines on Strategies for the Universal Implementation of Videolaryngoscopy, European journal of anaesthesiology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142.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43.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44.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ETHICS AND MEDICO-LEGAL ISSUES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Videolaryngoscopy as the First-Line Approach</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I.B.3.c.3</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Devices: Flexible Fiberoptic, Rigid Fiberoptic, Transillumination, Laryngoscope Blades, Alte</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I.B.3.c.2</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Techniques for Managing Airway</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I.B.3.c.1</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Assessment/Identification of Difficult Airway</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Starting with a hyperangulated videolaryngoscope cut the need for more than one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JAMA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Starting with a hyperangulated videolaryngoscope cut the need for more than one intubation attempt from 7.6% to 1.7% and intubation failure from 4.0% to 0.27%, with no difference in airway or dental injury.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Video Laryngoscopy vs Direct Laryngoscopy for Endotracheal Intubation in the Operating Room, JAMA 2024 · PMID 38497992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Hyperangulated videolaryngoscopy cut failure roughly fifteen-fold</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8,429 operating-room intubations, cluster randomised.</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Fewer attempts and far fewer failures, with no increase in airway or dental injury.</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Video Laryngoscopy vs Direct Laryngoscopy for Endotracheal Intubation in the Operating Room, JAMA 2024 · PMID 38497992</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patients with no predicted difficult airway, first-pass success was 94% with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patients with no predicted difficult airway, first-pass success was 94% with a Macintosh-bladed videolaryngoscope versus 82% with direct laryngoscopy, and a Cormack-Lehane grade of 3 or worse fell from 8% to 0.7%.</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Multicentre Randomised Controlled Trial of the McGrath™ Mac Videolaryngoscope Versus Conventional Laryngoscopy, Anaesthesia 2023 · PMID 36928625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First-pass success in patients with no predicted difficulty</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2,092 elective intubations, McGrath Macintosh blade.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benefit is not confined to the difficult airway — it shows up in routine cases.</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 Multicentre Randomised Controlled Trial of the McGrath™ Mac Videolaryngoscope Versus Conventional Laryngoscopy, Anaesthesia 2023 · PMID 36928625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Guidelines now recommend routine videolaryngoscopy where possible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Guidelines now recommend routine videolaryngoscopy where possible, and the objections that need answering are practical ones — decay of direct laryngoscopy skills, cost, and decontamination of reusable blades.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Implementation of Default Videolaryngoscopy Instead of Direct Laryngoscopy for Tracheal Intubation: A Narrative Review of Evidence and Experiences, Anaesthesia 2025 · PMID 40842319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For rapid sequence intubation the gap is wider still</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1,000 patients randomised in theatre.</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94% versus 72% first-pass, with adverse events falling from 12.2% to 2.6%.</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2613584" cy="4681728"/>
          </a:xfrm>
          <a:prstGeom prst="roundRect">
            <a:avLst>
              <a:gd name="adj" fmla="val 2099"/>
            </a:avLst>
          </a:prstGeom>
          <a:solidFill>
            <a:srgbClr val="EDF4EF"/>
          </a:solidFill>
          <a:ln w="12700">
            <a:solidFill>
              <a:srgbClr val="EDF4EF"/>
            </a:solidFill>
            <a:prstDash val="solid"/>
          </a:ln>
        </p:spPr>
      </p:sp>
      <p:sp>
        <p:nvSpPr>
          <p:cNvPr id="5" name="Shape 3"/>
          <p:cNvSpPr/>
          <p:nvPr/>
        </p:nvSpPr>
        <p:spPr>
          <a:xfrm>
            <a:off x="566928" y="1463040"/>
            <a:ext cx="2613584" cy="54864"/>
          </a:xfrm>
          <a:prstGeom prst="rect">
            <a:avLst/>
          </a:prstGeom>
          <a:solidFill>
            <a:srgbClr val="3E7C59"/>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COCHRANE REVIEW, VIDEOLARYNGOSCOPY VERSUS DIRECT LARYNGOSCOPY, 2022</a:t>
            </a:r>
            <a:endParaRPr lang="en-US" sz="900" dirty="0"/>
          </a:p>
        </p:txBody>
      </p:sp>
      <p:sp>
        <p:nvSpPr>
          <p:cNvPr id="7" name="Text 5"/>
          <p:cNvSpPr/>
          <p:nvPr/>
        </p:nvSpPr>
        <p:spPr>
          <a:xfrm>
            <a:off x="749808"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Routine adult tracheal intubation</a:t>
            </a:r>
            <a:endParaRPr lang="en-US" sz="1400" dirty="0"/>
          </a:p>
        </p:txBody>
      </p:sp>
      <p:sp>
        <p:nvSpPr>
          <p:cNvPr id="8" name="Text 6"/>
          <p:cNvSpPr/>
          <p:nvPr/>
        </p:nvSpPr>
        <p:spPr>
          <a:xfrm>
            <a:off x="749808"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222 studies and 26,149 participants, videolaryngoscopes of all designs likely reduced failed intubation and produced higher rates of first-attempt success with improved glottic views; Macintosh-style devices reduced failed intubation with a risk ratio of 0.41 and hypoxaemia with a risk ratio of 0.72 on moderate-certainty evidence.</a:t>
            </a:r>
            <a:endParaRPr lang="en-US" sz="1150" dirty="0"/>
          </a:p>
        </p:txBody>
      </p:sp>
      <p:sp>
        <p:nvSpPr>
          <p:cNvPr id="9" name="Shape 7"/>
          <p:cNvSpPr/>
          <p:nvPr/>
        </p:nvSpPr>
        <p:spPr>
          <a:xfrm>
            <a:off x="3381680" y="1463040"/>
            <a:ext cx="2613584" cy="4681728"/>
          </a:xfrm>
          <a:prstGeom prst="roundRect">
            <a:avLst>
              <a:gd name="adj" fmla="val 2099"/>
            </a:avLst>
          </a:prstGeom>
          <a:solidFill>
            <a:srgbClr val="EDF4EF"/>
          </a:solidFill>
          <a:ln w="12700">
            <a:solidFill>
              <a:srgbClr val="EDF4EF"/>
            </a:solidFill>
            <a:prstDash val="solid"/>
          </a:ln>
        </p:spPr>
      </p:sp>
      <p:sp>
        <p:nvSpPr>
          <p:cNvPr id="10" name="Shape 8"/>
          <p:cNvSpPr/>
          <p:nvPr/>
        </p:nvSpPr>
        <p:spPr>
          <a:xfrm>
            <a:off x="3381680" y="1463040"/>
            <a:ext cx="2613584" cy="54864"/>
          </a:xfrm>
          <a:prstGeom prst="rect">
            <a:avLst/>
          </a:prstGeom>
          <a:solidFill>
            <a:srgbClr val="3E7C59"/>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COCHRANE REVIEW, VIDEOLARYNGOSCOPY VERSUS DIRECT LARYNGOSCOPY, 2022</a:t>
            </a:r>
            <a:endParaRPr lang="en-US" sz="900" dirty="0"/>
          </a:p>
        </p:txBody>
      </p:sp>
      <p:sp>
        <p:nvSpPr>
          <p:cNvPr id="12" name="Text 10"/>
          <p:cNvSpPr/>
          <p:nvPr/>
        </p:nvSpPr>
        <p:spPr>
          <a:xfrm>
            <a:off x="3564560"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Known or predicted difficult airway</a:t>
            </a:r>
            <a:endParaRPr lang="en-US" sz="1400" dirty="0"/>
          </a:p>
        </p:txBody>
      </p:sp>
      <p:sp>
        <p:nvSpPr>
          <p:cNvPr id="13" name="Text 11"/>
          <p:cNvSpPr/>
          <p:nvPr/>
        </p:nvSpPr>
        <p:spPr>
          <a:xfrm>
            <a:off x="3564560"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Hyperangulated videolaryngoscopes reduced failed intubation with a risk ratio of 0.51 overall, and in subgroup analysis the effect was stronger in known or predicted difficult airways (RR 0.29, 95% CI 0.17 to 0.48). They also reduced oesophageal intubation (RR 0.39).</a:t>
            </a:r>
            <a:endParaRPr lang="en-US" sz="1150" dirty="0"/>
          </a:p>
        </p:txBody>
      </p:sp>
      <p:sp>
        <p:nvSpPr>
          <p:cNvPr id="14" name="Shape 12"/>
          <p:cNvSpPr/>
          <p:nvPr/>
        </p:nvSpPr>
        <p:spPr>
          <a:xfrm>
            <a:off x="6196432" y="1463040"/>
            <a:ext cx="2613584" cy="4681728"/>
          </a:xfrm>
          <a:prstGeom prst="roundRect">
            <a:avLst>
              <a:gd name="adj" fmla="val 2099"/>
            </a:avLst>
          </a:prstGeom>
          <a:solidFill>
            <a:srgbClr val="EDF4EF"/>
          </a:solidFill>
          <a:ln w="12700">
            <a:solidFill>
              <a:srgbClr val="EDF4EF"/>
            </a:solidFill>
            <a:prstDash val="solid"/>
          </a:ln>
        </p:spPr>
      </p:sp>
      <p:sp>
        <p:nvSpPr>
          <p:cNvPr id="15" name="Shape 13"/>
          <p:cNvSpPr/>
          <p:nvPr/>
        </p:nvSpPr>
        <p:spPr>
          <a:xfrm>
            <a:off x="6196432" y="1463040"/>
            <a:ext cx="2613584" cy="54864"/>
          </a:xfrm>
          <a:prstGeom prst="rect">
            <a:avLst/>
          </a:prstGeom>
          <a:solidFill>
            <a:srgbClr val="3E7C59"/>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DEVICE TRIAL, VIDEO VERSUS DIRECT LARYNGOSCOPY, N ENGL J MED 2023</a:t>
            </a:r>
            <a:endParaRPr lang="en-US" sz="900" dirty="0"/>
          </a:p>
        </p:txBody>
      </p:sp>
      <p:sp>
        <p:nvSpPr>
          <p:cNvPr id="17" name="Text 15"/>
          <p:cNvSpPr/>
          <p:nvPr/>
        </p:nvSpPr>
        <p:spPr>
          <a:xfrm>
            <a:off x="6379312"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Critically ill adults in the emergency department or ICU</a:t>
            </a:r>
            <a:endParaRPr lang="en-US" sz="1400" dirty="0"/>
          </a:p>
        </p:txBody>
      </p:sp>
      <p:sp>
        <p:nvSpPr>
          <p:cNvPr id="18" name="Text 16"/>
          <p:cNvSpPr/>
          <p:nvPr/>
        </p:nvSpPr>
        <p:spPr>
          <a:xfrm>
            <a:off x="6379312"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DEVICE trial, 1417 critically ill adults were randomised and first-attempt success was 85.1% with a video laryngoscope versus 70.8% with a direct laryngoscope, an absolute risk difference of 14.3 percentage points. The trial was stopped for efficacy at its single preplanned interim analysis.</a:t>
            </a:r>
            <a:endParaRPr lang="en-US" sz="1150" dirty="0"/>
          </a:p>
        </p:txBody>
      </p:sp>
      <p:sp>
        <p:nvSpPr>
          <p:cNvPr id="19" name="Shape 17"/>
          <p:cNvSpPr/>
          <p:nvPr/>
        </p:nvSpPr>
        <p:spPr>
          <a:xfrm>
            <a:off x="9011183" y="1463040"/>
            <a:ext cx="2613584" cy="4681728"/>
          </a:xfrm>
          <a:prstGeom prst="roundRect">
            <a:avLst>
              <a:gd name="adj" fmla="val 2099"/>
            </a:avLst>
          </a:prstGeom>
          <a:solidFill>
            <a:srgbClr val="EDF4EF"/>
          </a:solidFill>
          <a:ln w="12700">
            <a:solidFill>
              <a:srgbClr val="EDF4EF"/>
            </a:solidFill>
            <a:prstDash val="solid"/>
          </a:ln>
        </p:spPr>
      </p:sp>
      <p:sp>
        <p:nvSpPr>
          <p:cNvPr id="20" name="Shape 18"/>
          <p:cNvSpPr/>
          <p:nvPr/>
        </p:nvSpPr>
        <p:spPr>
          <a:xfrm>
            <a:off x="9011183" y="1463040"/>
            <a:ext cx="2613584" cy="54864"/>
          </a:xfrm>
          <a:prstGeom prst="rect">
            <a:avLst/>
          </a:prstGeom>
          <a:solidFill>
            <a:srgbClr val="3E7C59"/>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DEVICE TRIAL, VIDEO VERSUS DIRECT LARYNGOSCOPY, N ENGL J MED 2023</a:t>
            </a:r>
            <a:endParaRPr lang="en-US" sz="900" dirty="0"/>
          </a:p>
        </p:txBody>
      </p:sp>
      <p:sp>
        <p:nvSpPr>
          <p:cNvPr id="22" name="Text 20"/>
          <p:cNvSpPr/>
          <p:nvPr/>
        </p:nvSpPr>
        <p:spPr>
          <a:xfrm>
            <a:off x="9194063"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Intubations performed by trainees</a:t>
            </a:r>
            <a:endParaRPr lang="en-US" sz="1400" dirty="0"/>
          </a:p>
        </p:txBody>
      </p:sp>
      <p:sp>
        <p:nvSpPr>
          <p:cNvPr id="23" name="Text 21"/>
          <p:cNvSpPr/>
          <p:nvPr/>
        </p:nvSpPr>
        <p:spPr>
          <a:xfrm>
            <a:off x="9194063"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DEVICE, 91.5% of intubations were performed by an emergency medicine resident or a critical care fellow, and the first-attempt advantage held in that population.</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3551834" cy="4681728"/>
          </a:xfrm>
          <a:prstGeom prst="roundRect">
            <a:avLst>
              <a:gd name="adj" fmla="val 1545"/>
            </a:avLst>
          </a:prstGeom>
          <a:solidFill>
            <a:srgbClr val="FBF3E6"/>
          </a:solidFill>
          <a:ln w="12700">
            <a:solidFill>
              <a:srgbClr val="FBF3E6"/>
            </a:solidFill>
            <a:prstDash val="solid"/>
          </a:ln>
        </p:spPr>
      </p:sp>
      <p:sp>
        <p:nvSpPr>
          <p:cNvPr id="5" name="Shape 3"/>
          <p:cNvSpPr/>
          <p:nvPr/>
        </p:nvSpPr>
        <p:spPr>
          <a:xfrm>
            <a:off x="566928" y="1463040"/>
            <a:ext cx="3551834" cy="54864"/>
          </a:xfrm>
          <a:prstGeom prst="rect">
            <a:avLst/>
          </a:prstGeom>
          <a:solidFill>
            <a:srgbClr val="C8892B"/>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DEVICE TRIAL, VIDEO VERSUS DIRECT LARYNGOSCOPY, N ENGL J MED 2023</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Expecting it to fix the patient's physiology</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DEVICE, severe complications during intubation — severe hypoxaemia, severe hypotension, new or increased vasopressor use, cardiac arrest or death — occurred in 21.4% of the video group and 20.9% of the direct group, an absolute difference of 0.5 percentage points. A better view does not resuscitate anyone.</a:t>
            </a:r>
            <a:endParaRPr lang="en-US" sz="1150" dirty="0"/>
          </a:p>
        </p:txBody>
      </p:sp>
      <p:sp>
        <p:nvSpPr>
          <p:cNvPr id="9" name="Shape 7"/>
          <p:cNvSpPr/>
          <p:nvPr/>
        </p:nvSpPr>
        <p:spPr>
          <a:xfrm>
            <a:off x="4319930" y="1463040"/>
            <a:ext cx="3551834" cy="4681728"/>
          </a:xfrm>
          <a:prstGeom prst="roundRect">
            <a:avLst>
              <a:gd name="adj" fmla="val 1545"/>
            </a:avLst>
          </a:prstGeom>
          <a:solidFill>
            <a:srgbClr val="FBF3E6"/>
          </a:solidFill>
          <a:ln w="12700">
            <a:solidFill>
              <a:srgbClr val="FBF3E6"/>
            </a:solidFill>
            <a:prstDash val="solid"/>
          </a:ln>
        </p:spPr>
      </p:sp>
      <p:sp>
        <p:nvSpPr>
          <p:cNvPr id="10" name="Shape 8"/>
          <p:cNvSpPr/>
          <p:nvPr/>
        </p:nvSpPr>
        <p:spPr>
          <a:xfrm>
            <a:off x="4319930" y="1463040"/>
            <a:ext cx="3551834" cy="54864"/>
          </a:xfrm>
          <a:prstGeom prst="rect">
            <a:avLst/>
          </a:prstGeom>
          <a:solidFill>
            <a:srgbClr val="C8892B"/>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COCHRANE REVIEW, VIDEOLARYNGOSCOPY VERSUS DIRECT LARYNGOSCOPY, 2022</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Assuming a hyperangulated blade solves oxygenation</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Macintosh-style and channelled videolaryngoscopes likely reduced hypoxaemic events (RR 0.72 and 0.25), but hyperangulated devices showed no clear difference in hypoxaemia (RR 0.49, 95% CI 0.22 to 1.11) on low-certainty evidence. The view improves faster than the tube delivery does.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8ECEA"/>
          </a:solidFill>
          <a:ln w="12700">
            <a:solidFill>
              <a:srgbClr val="F8ECEA"/>
            </a:solidFill>
            <a:prstDash val="solid"/>
          </a:ln>
        </p:spPr>
      </p:sp>
      <p:sp>
        <p:nvSpPr>
          <p:cNvPr id="15" name="Shape 13"/>
          <p:cNvSpPr/>
          <p:nvPr/>
        </p:nvSpPr>
        <p:spPr>
          <a:xfrm>
            <a:off x="8072933" y="1463040"/>
            <a:ext cx="3551834" cy="54864"/>
          </a:xfrm>
          <a:prstGeom prst="rect">
            <a:avLst/>
          </a:prstGeom>
          <a:solidFill>
            <a:srgbClr val="B03A2E"/>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DECLINING INCIDENCE OF AWAKE TRACHEAL INTUBATION, CAN J ANAESTH 2023</a:t>
            </a:r>
            <a:endParaRPr lang="en-US" sz="900" dirty="0"/>
          </a:p>
        </p:txBody>
      </p:sp>
      <p:sp>
        <p:nvSpPr>
          <p:cNvPr id="17" name="Text 15"/>
          <p:cNvSpPr/>
          <p:nvPr/>
        </p:nvSpPr>
        <p:spPr>
          <a:xfrm>
            <a:off x="8255813" y="2016252"/>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Substituting it for an awake technique when severe difficulty is predicted</a:t>
            </a:r>
            <a:endParaRPr lang="en-US" sz="1400" dirty="0"/>
          </a:p>
        </p:txBody>
      </p:sp>
      <p:sp>
        <p:nvSpPr>
          <p:cNvPr id="18" name="Text 16"/>
          <p:cNvSpPr/>
          <p:nvPr/>
        </p:nvSpPr>
        <p:spPr>
          <a:xfrm>
            <a:off x="8255813" y="2721864"/>
            <a:ext cx="318607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Awake tracheal intubation is what guidelines recommend when significant difficulty is predicted, and in a 692-case cohort awake first-attempt success was 60% with videolaryngoscopy against 84% with flexible bronchoscopy. A screen does not convert an anticipated difficult airway into an asleep one.</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COCHRANE REVIEW, VIDEOLARYNGOSCOPY VERSUS DIRECT LARYNGOSCOPY, 2022</a:t>
            </a:r>
            <a:endParaRPr lang="en-US" sz="900" dirty="0"/>
          </a:p>
        </p:txBody>
      </p:sp>
      <p:sp>
        <p:nvSpPr>
          <p:cNvPr id="7" name="Text 5"/>
          <p:cNvSpPr/>
          <p:nvPr/>
        </p:nvSpPr>
        <p:spPr>
          <a:xfrm>
            <a:off x="749808"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Nobody knows whether it is faster</a:t>
            </a:r>
            <a:endParaRPr lang="en-US" sz="1400" dirty="0"/>
          </a:p>
        </p:txBody>
      </p:sp>
      <p:sp>
        <p:nvSpPr>
          <p:cNvPr id="8" name="Text 6"/>
          <p:cNvSpPr/>
          <p:nvPr/>
        </p:nvSpPr>
        <p:spPr>
          <a:xfrm>
            <a:off x="749808"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Cochrane review could not pool time to tracheal intubation for any device class because of considerable heterogeneity (I² of 96%, 99% and 98% for Macintosh-style, hyperangulated and channelled devices). Speed is the claim the evidence does not support.</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DEVICE TRIAL, VIDEO VERSUS DIRECT LARYNGOSCOPY, N ENGL J MED 2023</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critical-illness evidence is one trial, stopped early</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DEVICE was a 17-site randomised trial that met its primary endpoint and was stopped for efficacy at the single preplanned interim analysis, with safety outcomes including oesophageal intubation, dental injury and aspiration similar between groups.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Eyes in the mouth first, then on the screen</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Get the blade past the teeth and to the vallecula while looking at the patient, then move your eyes up. Watching the monitor from the moment the blade leaves your hand is how lips get caught and how you lose the sense of how much room you actually have.</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multidisciplinary recommendations for universal videolaryngoscopy rest on 12 statements that were mostly formulated from expert opinion, because the quality of available evidence was low.</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Macintosh-style videolaryngoscopy probably reduces failed intubation rates compared to direct laryngoscopy (RR 0.41, 95% CI 0.26 to 0.65).</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Videolaryngoscopes of every design reduce failed intubation, improve first-attempt success and glottic view, and hyperangulated designs are the ones that reduce oesophageal intubation and help most in patients with difficult airway features.</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Starting with a hyperangulated videolaryngoscope cut the need for more than one intubation attempt from 7.6% to 1.7% and intubation failure from 4.0% to 0.27%, with no difference in airway or dental injury.</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patients with no predicted difficult airway, first-pass success was 94% with a Macintosh-bladed videolaryngoscope versus 82% with direct laryngoscopy, and a Cormack-Lehane grade of 3 or worse fell from 8% to 0.7%.</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multidisciplinary recommendations for universal videolaryngoscopy rest on 12</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European journal of anaesthesiology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Macintosh-style videolaryngoscopy probably reduces failed intubation rates compared</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Cochrane database of systematic reviews 2022</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Starting with a hyperangulated videolaryngoscope cut the need for more than one</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JAMA 2024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Guidelines now recommend routine videolaryngoscopy where possible</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multidisciplinary recommendations for universal videolaryngoscopy rest on 12</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You are supervising a CA-1 for a routine laparoscopic appendicectomy in a patient with no predictors of a difficult airway. The resident reaches for a Macintosh blade and you ask why not the videolaryngoscope.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operating-room randomised comparison of starting with a hyperangulated videolaryngoscope versus direct laryngoscopy, give the rate of needing more than one intubation attempt and the rate of intubation failure in each group, and state what was found for airway and dental injury.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Starting with a hyperangulated videolaryngoscope cut the need for more than one attempt from 7.6% to 1.7% and intubation failure from 4.0% to 0.27%, with no difference in airway or dental injury.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Fewer attempts and fewer failures, and no difference in airway or dental injury — that is the case for reaching for the hyperangulated scope first.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Video Laryngoscopy vs Direct Laryngoscopy for Endotracheal Intubation in the Operating Room, JAMA 2024 · PMID 38497992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multicentre randomised trial restricted to patients with no predicted difficult airway, compare first-pass intubation success and the incidence of a Cormack-Lehane grade of 3 or worse between a Macintosh-bladed videolaryngoscope and conventional direct laryngoscopy.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First-pass success was 94% with the Macintosh-bladed videolaryngoscope versus 82% with direct laryngoscopy, and a Cormack-Lehane grade of 3 or worse fell from 8% to 0.7%.</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Even in airways with no predicted difficulty, the Macintosh-bladed videolaryngoscope gave a better view and a higher first-pass success rate.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Multicentre Randomised Controlled Trial of the McGrath™ Mac Videolaryngoscope Versus Conventional Laryngoscopy, Anaesthesia 2023 · PMID 36928625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Summarise what videolaryngoscopes of every design achieve compared with direct laryngoscopy, and state specifically what the hyperangulated designs add.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Videolaryngoscopes of every design reduce failed intubation and improve first-attempt success and glottic view; the hyperangulated designs are the ones that reduce oesophageal intubation and that help most in patients with difficult airway features.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design improves the view and first-attempt success, but reducing oesophageal intubation and helping most with difficult airway features is specific to the hyperangulated blades.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Videolaryngoscopy Versus Direct Laryngoscopy for Adults Undergoing Tracheal Intubation: A Cochrane Systematic Review and Meta-Analysis Update, British journal of anaesthesia 2022 · PMID 35820934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Multidisciplinary recommendations advise universal videolaryngoscopy. How many statements do they contain, what were those statements mostly formulated from, why was that, and how strongly can you therefore cite them?</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Scope and Framing This review examines whether videolaryngoscopy (VL) should replace direct laryngoscopy (DL) as the default first-line approach for tracheal intubation, with emphasis on the operating room setting and implications for trainee education. The evidence landscape has shifted dramatically since 2022, driven by several large RCTs, updated Cochrane meta- analyses, and new society guidelines — most notably…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recommendations rest on 12 statements that were mostly formulated from expert opinion, because the quality of the available evidence was low; they should therefore be cited as consensus expert opinion rather than as high-quality evidence.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Twelve statements built mostly from expert opinion because the evidence quality was low — quote them as consensus, not as proof.</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Guidelines on Strategies for the Universal Implementation of Videolaryngoscopy, European journal of anaesthesiology 2025 · PMID 40534455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2"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Guidelines on Strategies for the Universal Implementation of Videolaryngoscopy, European journal of anaesthesiology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40534455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Videolaryngoscopy Versus Direct Laryngoscopy for Adults Undergoing Tracheal Intubation, The Cochrane database of systematic reviews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35373840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Video Laryngoscopy vs Direct Laryngoscopy for Endotracheal Intubation in the Operating Room, JAMA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38497992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Implementation of Default Videolaryngoscopy Instead of Direct Laryngoscopy for Tracheal Intubation: A Narrative Review of Evidence and Experiences,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40842319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Videolaryngoscopy Versus Direct Laryngoscopy for Adults Undergoing Tracheal Intubation: A Cochrane Systematic Review and Meta-Analysis Update, British journal of anaesthesia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35820934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Multicentre Randomised Controlled Trial of the McGrath™ Mac Videolaryngoscope Versus Conventional Laryngoscopy, Anaesthesia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36928625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DEVICE trial, video versus direct laryngoscopy, N Engl J Med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37326325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Declining incidence of awake tracheal intubation, Can J Anaesth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36289151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The multidisciplinary recommendations for universal videolaryngoscopy rest on 12</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European journal of anaesthesiolog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multidisciplinary recommendations for universal videolaryngoscopy rest on 12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Cochrane database of systemati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Macintosh-style videolaryngoscopy probably reduces failed intubation rates compared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Starting with a hyperangulated videolaryngoscope cut the need for more than one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Guidelines now recommend routine videolaryngoscopy where possible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Videolaryngoscopes of every design reduce failed intubation, improve first-attempt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patients with no predicted difficult airway, first-pass success was 94% with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EDF4EF"/>
          </a:solidFill>
          <a:ln w="12700">
            <a:solidFill>
              <a:srgbClr val="EDF4EF"/>
            </a:solidFill>
            <a:prstDash val="solid"/>
          </a:ln>
        </p:spPr>
      </p:sp>
      <p:sp>
        <p:nvSpPr>
          <p:cNvPr id="6" name="Shape 4"/>
          <p:cNvSpPr/>
          <p:nvPr/>
        </p:nvSpPr>
        <p:spPr>
          <a:xfrm>
            <a:off x="566928" y="1938528"/>
            <a:ext cx="3551834" cy="54864"/>
          </a:xfrm>
          <a:prstGeom prst="rect">
            <a:avLst/>
          </a:prstGeom>
          <a:solidFill>
            <a:srgbClr val="3E7C59"/>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EUROPEAN JOURNAL OF ANAESTHESIOLOGY 2025</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multidisciplinary recommendations for universal videolaryngoscopy rest on 12</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multidisciplinary recommendations for universal videolaryngoscopy rest on 12 statements that were mostly formulated from expert opinion, because…</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COCHRANE DATABASE OF SYSTEMATIC REVIEWS 2022</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Macintosh-style videolaryngoscopy probably reduces failed intubation rates compared</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Macintosh-style videolaryngoscopy probably reduces failed intubation rates compared to direct laryngoscopy (RR 0.41, 95% CI 0.26 to 0.65).</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2022</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Videolaryngoscopes of every design reduce failed intubation, improve first-attempt</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Videolaryngoscopes of every design reduce failed intubation, improve first-attempt success and glottic view</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multidisciplinary recommendations for universal videolaryngoscopy rest on 12</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European journal of anaesthesiolog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multidisciplinary recommendations for universal videolaryngoscopy rest on 12 statements that were mostly formulated from expert opinion, because the quality of available evidence was low.</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Guidelines on Strategies for the Universal Implementation of Videolaryngoscopy, European journal of anaesthesiology 2025 · PMID 40534455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Macintosh-style videolaryngoscopy probably reduces failed intubation rates compared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The Cochrane database of systemati</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Macintosh-style videolaryngoscopy probably reduces failed intubation rates compared to direct laryngoscopy (RR 0.41, 95% CI 0.26 to 0.65).</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Videolaryngoscopy Versus Direct Laryngoscopy for Adults Undergoing Tracheal Intubation, The Cochrane database of systematic reviews 2022 · PMID 35373840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Videolaryngoscopes of every design reduce failed intubation, improve first-attempt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Videolaryngoscopes of every design reduce failed intubation, improve first-attempt success and glottic view, and hyperangulated designs are the ones that reduce oesophageal intubation and help most in patients with difficult airway features.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Videolaryngoscopy Versus Direct Laryngoscopy for Adults Undergoing Tracheal Intubation: A Cochrane Systematic Review and Meta-Analysis Update, British journal of anaesthesia 2022 · PMID 35820934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JAMA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Starting with a hyperangulated videolaryngoscope cut the need for more than one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Starting with a hyperangulated videolaryngoscope cut the need for more than one intubation attempt from 7.6% to 1.7% and intubation failure from 4.0%…</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2023</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with no predicted difficult airway, first-pass success was 94% with a</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patients with no predicted difficult airway, first-pass success was 94% with a Macintosh-bladed videolaryngoscope versus 82% with direct…</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Videolaryngoscopy as the First-Line Approach</dc:title>
  <dc:subject>Intraoperative teaching</dc:subject>
  <dc:creator>Intraop Teaching Companion</dc:creator>
  <cp:lastModifiedBy>Intraop Teaching Companion</cp:lastModifiedBy>
  <cp:revision>1</cp:revision>
  <dcterms:created xsi:type="dcterms:W3CDTF">2026-07-29T06:03:21Z</dcterms:created>
  <dcterms:modified xsi:type="dcterms:W3CDTF">2026-07-29T06:03:21Z</dcterms:modified>
</cp:coreProperties>
</file>