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AIRWAY MANAGEMENT</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The ASA Difficult Airway Algorithm</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CA-1</a:t>
            </a:r>
            <a:endParaRPr lang="en-US" sz="1500" dirty="0"/>
          </a:p>
        </p:txBody>
      </p:sp>
      <p:sp>
        <p:nvSpPr>
          <p:cNvPr id="7" name="Text 5"/>
          <p:cNvSpPr/>
          <p:nvPr/>
        </p:nvSpPr>
        <p:spPr>
          <a:xfrm>
            <a:off x="566928" y="3785616"/>
            <a:ext cx="7680960" cy="237744"/>
          </a:xfrm>
          <a:prstGeom prst="rect">
            <a:avLst/>
          </a:prstGeom>
          <a:noFill/>
          <a:ln/>
        </p:spPr>
        <p:txBody>
          <a:bodyPr wrap="square" rtlCol="0" anchor="ctr"/>
          <a:lstStyle/>
          <a:p>
            <a:pPr indent="0" marL="0">
              <a:buNone/>
            </a:pPr>
            <a:r>
              <a:rPr lang="en-US" sz="1000" dirty="0">
                <a:solidFill>
                  <a:srgbClr val="8FA9C9"/>
                </a:solidFill>
                <a:latin typeface="Calibri" pitchFamily="34" charset="0"/>
                <a:ea typeface="Calibri" pitchFamily="34" charset="-122"/>
                <a:cs typeface="Calibri" pitchFamily="34" charset="-120"/>
              </a:rPr>
              <a:t>CA-1 Bootcamp day 13. Authored from cited abstracts; every claim carries a PMID.</a:t>
            </a:r>
            <a:endParaRPr lang="en-US" sz="1000" dirty="0"/>
          </a:p>
        </p:txBody>
      </p:sp>
      <p:sp>
        <p:nvSpPr>
          <p:cNvPr id="8" name="Text 6"/>
          <p:cNvSpPr/>
          <p:nvPr/>
        </p:nvSpPr>
        <p:spPr>
          <a:xfrm>
            <a:off x="566928" y="4297680"/>
            <a:ext cx="7680960" cy="548640"/>
          </a:xfrm>
          <a:prstGeom prst="rect">
            <a:avLst/>
          </a:prstGeom>
          <a:noFill/>
          <a:ln/>
        </p:spPr>
        <p:txBody>
          <a:bodyPr wrap="square" rtlCol="0" anchor="t"/>
          <a:lstStyle/>
          <a:p>
            <a:pPr indent="0" marL="0">
              <a:buNone/>
            </a:pPr>
            <a:r>
              <a:rPr lang="en-US" sz="1050" i="1" dirty="0">
                <a:solidFill>
                  <a:srgbClr val="7C93B3"/>
                </a:solidFill>
                <a:latin typeface="Calibri" pitchFamily="34" charset="0"/>
                <a:ea typeface="Calibri" pitchFamily="34" charset="-122"/>
                <a:cs typeface="Calibri" pitchFamily="34" charset="-120"/>
              </a:rPr>
              <a:t>General Anesthesia · Airway Management</a:t>
            </a:r>
            <a:endParaRPr lang="en-US" sz="1050" dirty="0"/>
          </a:p>
        </p:txBody>
      </p:sp>
      <p:sp>
        <p:nvSpPr>
          <p:cNvPr id="9" name="Text 7"/>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Every branch of the algorithm is bought with oxygen</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British Journal of Anaesthesia</a:t>
            </a:r>
            <a:endParaRPr lang="en-US" sz="1400" dirty="0"/>
          </a:p>
        </p:txBody>
      </p:sp>
      <p:sp>
        <p:nvSpPr>
          <p:cNvPr id="5" name="Shape 3"/>
          <p:cNvSpPr/>
          <p:nvPr/>
        </p:nvSpPr>
        <p:spPr>
          <a:xfrm>
            <a:off x="566928" y="1938528"/>
            <a:ext cx="11057839" cy="3419856"/>
          </a:xfrm>
          <a:prstGeom prst="roundRect">
            <a:avLst>
              <a:gd name="adj" fmla="val 1604"/>
            </a:avLst>
          </a:prstGeom>
          <a:solidFill>
            <a:srgbClr val="F4F6F8"/>
          </a:solidFill>
          <a:ln w="12700">
            <a:solidFill>
              <a:srgbClr val="DCE1E6"/>
            </a:solidFill>
            <a:prstDash val="solid"/>
          </a:ln>
        </p:spPr>
      </p:sp>
      <p:sp>
        <p:nvSpPr>
          <p:cNvPr id="6" name="Shape 4"/>
          <p:cNvSpPr/>
          <p:nvPr/>
        </p:nvSpPr>
        <p:spPr>
          <a:xfrm>
            <a:off x="566928" y="2029968"/>
            <a:ext cx="45720" cy="3236976"/>
          </a:xfrm>
          <a:prstGeom prst="rect">
            <a:avLst/>
          </a:prstGeom>
          <a:solidFill>
            <a:srgbClr val="1C7293"/>
          </a:solidFill>
          <a:ln w="12700">
            <a:solidFill>
              <a:srgbClr val="333333"/>
            </a:solidFill>
            <a:prstDash val="solid"/>
          </a:ln>
        </p:spPr>
      </p:sp>
      <p:sp>
        <p:nvSpPr>
          <p:cNvPr id="7" name="Text 5"/>
          <p:cNvSpPr/>
          <p:nvPr/>
        </p:nvSpPr>
        <p:spPr>
          <a:xfrm>
            <a:off x="932688" y="2121408"/>
            <a:ext cx="10326319" cy="3054096"/>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Every branch of the algorithm is bought with oxygen, and how you preoxygenate changes how much time you have: in a network meta-analysis of 52 trials and 3914 patients, high-flow nasal oxygen with the patient head-up prolonged safe apnoea time by a mean of 291 seconds compared with a facemask in the supine position.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de Carvalho et al., British Journal of Anaesthesia 2024 · PMID 38599916</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The supraglottic airway is the rescue that usually works and occasionally does</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The supraglottic airway is the rescue that usually works and occasionally does not - difficult ventilation through one occurred in 0.5 per cent and placement failed outright in 0.2 per cent of 14,480 adults - and when it does not work you are at emergency front-of-neck access, where in a wet-lab simulation trained doctors reached oxygen in a median of 65 seconds by cannula and 90 seconds by scalpel-bougie, with far more outright failures in the scalpel arm.</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Saito et al., Anaesthesia 2015 · PMID 26052860</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F4F6F8"/>
          </a:solidFill>
          <a:ln w="12700">
            <a:solidFill>
              <a:srgbClr val="F4F6F8"/>
            </a:solidFill>
            <a:prstDash val="solid"/>
          </a:ln>
        </p:spPr>
      </p:sp>
      <p:sp>
        <p:nvSpPr>
          <p:cNvPr id="6" name="Shape 4"/>
          <p:cNvSpPr/>
          <p:nvPr/>
        </p:nvSpPr>
        <p:spPr>
          <a:xfrm>
            <a:off x="566928" y="1993392"/>
            <a:ext cx="41148" cy="537667"/>
          </a:xfrm>
          <a:prstGeom prst="rect">
            <a:avLst/>
          </a:prstGeom>
          <a:solidFill>
            <a:srgbClr val="1C7293"/>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difficult airway algorithm you will see on the theatre wall is the 2022 practice guideline of the American Society of Anesthesiologists, written jointly with eleven other airway, paediatric, trauma, critical care and international anaesthesia societies, which is why colleagues trained abroad recognise the same structure you were taught.</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When twelve difficult-airway guidelines were appraised against the AGREE II instrument by four independent reviewers, the 2022 American Society of Anesthesiologists document scored highest with a mean quality score of 83.1 per cent, so if you are going to memorise one algorithm's logic this is a defensible one to pick.</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first branch of the algorithm is awake or asleep, and the awake branch is safer than its reputation: across 37 randomised trials and 2045 patients with anticipated difficult airways, awake fibreoptic intubation failed in 0.59 per cent, caused a severe adverse event in 0.34 per cent, and killed nobody.</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Make the first attempt the best attempt by choosing the device before you induce, because in a Cochrane review of 222 studies and 26,149 patients videolaryngoscopes of every design reduced failed intubation, and the benefit of hyperangulated blades was largest in patients whose airway was already known or predicted to be difficult.</a:t>
            </a:r>
            <a:endParaRPr lang="en-US" sz="1150" dirty="0"/>
          </a:p>
        </p:txBody>
      </p:sp>
      <p:sp>
        <p:nvSpPr>
          <p:cNvPr id="25" name="Shape 23"/>
          <p:cNvSpPr/>
          <p:nvPr/>
        </p:nvSpPr>
        <p:spPr>
          <a:xfrm>
            <a:off x="566928" y="5040173"/>
            <a:ext cx="11057839" cy="647395"/>
          </a:xfrm>
          <a:prstGeom prst="roundRect">
            <a:avLst>
              <a:gd name="adj" fmla="val 8475"/>
            </a:avLst>
          </a:prstGeom>
          <a:solidFill>
            <a:srgbClr val="F4F6F8"/>
          </a:solidFill>
          <a:ln w="12700">
            <a:solidFill>
              <a:srgbClr val="F4F6F8"/>
            </a:solidFill>
            <a:prstDash val="solid"/>
          </a:ln>
        </p:spPr>
      </p:sp>
      <p:sp>
        <p:nvSpPr>
          <p:cNvPr id="26" name="Shape 24"/>
          <p:cNvSpPr/>
          <p:nvPr/>
        </p:nvSpPr>
        <p:spPr>
          <a:xfrm>
            <a:off x="566928" y="5095037"/>
            <a:ext cx="41148" cy="537667"/>
          </a:xfrm>
          <a:prstGeom prst="rect">
            <a:avLst/>
          </a:prstGeom>
          <a:solidFill>
            <a:srgbClr val="1C7293"/>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1C7293"/>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Every branch of the algorithm is bought with oxygen, and how you preoxygenate changes how much time you have: in a network meta-analysis of 52 trials and 3914 patients, high-flow nasal oxygen with the patient head-up prolonged safe apnoea time by a mean of 291 seconds compared with a facemask in the supine position.</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3876294"/>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difficult airway algorithm you will see on the theatre wall is the 2022 pr</a:t>
            </a:r>
            <a:endParaRPr lang="en-US" sz="1400" dirty="0"/>
          </a:p>
        </p:txBody>
      </p:sp>
      <p:sp>
        <p:nvSpPr>
          <p:cNvPr id="7" name="Text 5"/>
          <p:cNvSpPr/>
          <p:nvPr/>
        </p:nvSpPr>
        <p:spPr>
          <a:xfrm>
            <a:off x="749808" y="2605024"/>
            <a:ext cx="2247824" cy="251485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Anesthesiology 2022</a:t>
            </a:r>
            <a:endParaRPr lang="en-US" sz="1150" dirty="0"/>
          </a:p>
        </p:txBody>
      </p:sp>
      <p:sp>
        <p:nvSpPr>
          <p:cNvPr id="8" name="Shape 6"/>
          <p:cNvSpPr/>
          <p:nvPr/>
        </p:nvSpPr>
        <p:spPr>
          <a:xfrm>
            <a:off x="3381680" y="1463040"/>
            <a:ext cx="2613584" cy="3876294"/>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When twelve difficult-airway guidelines were appraised against the AGREE II in</a:t>
            </a:r>
            <a:endParaRPr lang="en-US" sz="1400" dirty="0"/>
          </a:p>
        </p:txBody>
      </p:sp>
      <p:sp>
        <p:nvSpPr>
          <p:cNvPr id="11" name="Text 9"/>
          <p:cNvSpPr/>
          <p:nvPr/>
        </p:nvSpPr>
        <p:spPr>
          <a:xfrm>
            <a:off x="3564560" y="2605024"/>
            <a:ext cx="2247824" cy="251485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Otolaryngology - Head and Neck Surgery 2024</a:t>
            </a:r>
            <a:endParaRPr lang="en-US" sz="1150" dirty="0"/>
          </a:p>
        </p:txBody>
      </p:sp>
      <p:sp>
        <p:nvSpPr>
          <p:cNvPr id="12" name="Shape 10"/>
          <p:cNvSpPr/>
          <p:nvPr/>
        </p:nvSpPr>
        <p:spPr>
          <a:xfrm>
            <a:off x="6196432" y="1463040"/>
            <a:ext cx="2613584" cy="3876294"/>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first branch of the algorithm is awake or asleep</a:t>
            </a:r>
            <a:endParaRPr lang="en-US" sz="1400" dirty="0"/>
          </a:p>
        </p:txBody>
      </p:sp>
      <p:sp>
        <p:nvSpPr>
          <p:cNvPr id="15" name="Text 13"/>
          <p:cNvSpPr/>
          <p:nvPr/>
        </p:nvSpPr>
        <p:spPr>
          <a:xfrm>
            <a:off x="6379312" y="2388108"/>
            <a:ext cx="2247824" cy="273177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Anesthesia and Analgesia 2019</a:t>
            </a:r>
            <a:endParaRPr lang="en-US" sz="1150" dirty="0"/>
          </a:p>
        </p:txBody>
      </p:sp>
      <p:sp>
        <p:nvSpPr>
          <p:cNvPr id="16" name="Shape 14"/>
          <p:cNvSpPr/>
          <p:nvPr/>
        </p:nvSpPr>
        <p:spPr>
          <a:xfrm>
            <a:off x="9011183" y="1463040"/>
            <a:ext cx="2613584" cy="3876294"/>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Make the first attempt the best attempt by choosing the device before you induce</a:t>
            </a:r>
            <a:endParaRPr lang="en-US" sz="1400" dirty="0"/>
          </a:p>
        </p:txBody>
      </p:sp>
      <p:sp>
        <p:nvSpPr>
          <p:cNvPr id="19" name="Text 17"/>
          <p:cNvSpPr/>
          <p:nvPr/>
        </p:nvSpPr>
        <p:spPr>
          <a:xfrm>
            <a:off x="9194063" y="2605024"/>
            <a:ext cx="2247824" cy="251485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Cochrane Database of Systematic Reviews 2022</a:t>
            </a:r>
            <a:endParaRPr lang="en-US" sz="1150" dirty="0"/>
          </a:p>
        </p:txBody>
      </p:sp>
      <p:sp>
        <p:nvSpPr>
          <p:cNvPr id="20" name="Shape 18"/>
          <p:cNvSpPr/>
          <p:nvPr/>
        </p:nvSpPr>
        <p:spPr>
          <a:xfrm>
            <a:off x="566928" y="5339334"/>
            <a:ext cx="11057839" cy="805434"/>
          </a:xfrm>
          <a:prstGeom prst="roundRect">
            <a:avLst>
              <a:gd name="adj" fmla="val 5676"/>
            </a:avLst>
          </a:prstGeom>
          <a:solidFill>
            <a:srgbClr val="12233F"/>
          </a:solidFill>
          <a:ln w="12700">
            <a:solidFill>
              <a:srgbClr val="333333"/>
            </a:solidFill>
            <a:prstDash val="solid"/>
          </a:ln>
        </p:spPr>
      </p:sp>
      <p:sp>
        <p:nvSpPr>
          <p:cNvPr id="21" name="Text 19"/>
          <p:cNvSpPr/>
          <p:nvPr/>
        </p:nvSpPr>
        <p:spPr>
          <a:xfrm>
            <a:off x="841248" y="5430774"/>
            <a:ext cx="10509199" cy="622554"/>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algorithm is not a list of devices, it is a sequence of decisions made before induction - awake or asleep, how many attempts, who is coming, and what the exit is - and its central discipline is that you commit to the next step rather than repeat the last one.</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push you to intubate this patient awake rather than asleep?</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You have had two good attempts and the view is grade 3. What has to change before attempt three, and who else is in the room by now?</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You can neither intubate nor ventilate. Say out loud, in order, what you do in the next sixty seconds.</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If your plan is to wake her up, what has to have been true about the induction drug you chose forty minutes ago?</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58-year-old woman with a thyroid goitre, a Mallampati IV view, a thyromental distance of five centimetres and a hoarse voice is scheduled for a hemithyroidectomy. You are the CA-1 assigned to the room. Before you draw up a single drug, your attending asks you to talk through the decision the difficult airway algorithm asks you to make first, and then to say what your plan A, plan B and plan C are, who you would want in the room, and at what point you would stop trying and wake her up.</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496389">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Apfelbaum et al., Anesthesiology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34762729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96389">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Fritz et al., Otolaryngology - Head and Neck Surgery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37538005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96389">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Cabrini et al., Anesthesia and Analgesia 2019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30896601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96389">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Hansel et al., Cochrane Database of Systematic Reviews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35373840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96389">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de Carvalho et al., British Journal of Anaesthesia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38599916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96389">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Saito et al., Anaesthesia 2015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26052860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96389">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Rees et al., Anaesthesia 2019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31165475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100" b="1" dirty="0">
                <a:solidFill>
                  <a:srgbClr val="FFFFFF"/>
                </a:solidFill>
                <a:latin typeface="Cambria" pitchFamily="34" charset="0"/>
                <a:ea typeface="Cambria" pitchFamily="34" charset="-122"/>
                <a:cs typeface="Cambria" pitchFamily="34" charset="-120"/>
              </a:rPr>
              <a:t>The algorithm is not a list of devices, it is a sequence of decisions made before induction - awake or asleep, how many attempts, who is coming, and what the exit is - and its central discipline is that you commit to the next step rather than repeat the last one.</a:t>
            </a:r>
            <a:endParaRPr lang="en-US" sz="21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difficult airway algorithm you will see on the theatre wall is the 2022 pr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Otolaryngology - Head and Neck Sur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When twelve difficult-airway guidelines were appraised against the AGREE II in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2019</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Anesthesia and Analgesia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first branch of the algorithm is awake or asleep</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Cochrane Database of Systematic Re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Make the first attempt the best attempt by choosing the device before you induce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Every branch of the algorithm is bought with oxygen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supraglottic airway is the rescue that usually works and occasionally does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7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findings, each on the slide that follows.</a:t>
            </a:r>
            <a:endParaRPr lang="en-US" sz="1400" dirty="0"/>
          </a:p>
        </p:txBody>
      </p:sp>
      <p:sp>
        <p:nvSpPr>
          <p:cNvPr id="5" name="Shape 3"/>
          <p:cNvSpPr/>
          <p:nvPr/>
        </p:nvSpPr>
        <p:spPr>
          <a:xfrm>
            <a:off x="566928" y="1938528"/>
            <a:ext cx="2613584" cy="4206240"/>
          </a:xfrm>
          <a:prstGeom prst="roundRect">
            <a:avLst>
              <a:gd name="adj" fmla="val 2099"/>
            </a:avLst>
          </a:prstGeom>
          <a:solidFill>
            <a:srgbClr val="F4F6F8"/>
          </a:solidFill>
          <a:ln w="12700">
            <a:solidFill>
              <a:srgbClr val="F4F6F8"/>
            </a:solidFill>
            <a:prstDash val="solid"/>
          </a:ln>
        </p:spPr>
      </p:sp>
      <p:sp>
        <p:nvSpPr>
          <p:cNvPr id="6" name="Shape 4"/>
          <p:cNvSpPr/>
          <p:nvPr/>
        </p:nvSpPr>
        <p:spPr>
          <a:xfrm>
            <a:off x="566928" y="1938528"/>
            <a:ext cx="2613584" cy="54864"/>
          </a:xfrm>
          <a:prstGeom prst="rect">
            <a:avLst/>
          </a:prstGeom>
          <a:solidFill>
            <a:srgbClr val="1C7293"/>
          </a:solidFill>
          <a:ln w="12700">
            <a:solidFill>
              <a:srgbClr val="333333"/>
            </a:solidFill>
            <a:prstDash val="solid"/>
          </a:ln>
        </p:spPr>
      </p:sp>
      <p:sp>
        <p:nvSpPr>
          <p:cNvPr id="7" name="Text 5"/>
          <p:cNvSpPr/>
          <p:nvPr/>
        </p:nvSpPr>
        <p:spPr>
          <a:xfrm>
            <a:off x="749808"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ANESTHESIOLOGY 2022</a:t>
            </a:r>
            <a:endParaRPr lang="en-US" sz="900" dirty="0"/>
          </a:p>
        </p:txBody>
      </p:sp>
      <p:sp>
        <p:nvSpPr>
          <p:cNvPr id="8" name="Text 6"/>
          <p:cNvSpPr/>
          <p:nvPr/>
        </p:nvSpPr>
        <p:spPr>
          <a:xfrm>
            <a:off x="749808"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difficult airway algorithm you will see on the theatre wall is the 2022 pr</a:t>
            </a:r>
            <a:endParaRPr lang="en-US" sz="1400" dirty="0"/>
          </a:p>
        </p:txBody>
      </p:sp>
      <p:sp>
        <p:nvSpPr>
          <p:cNvPr id="9" name="Text 7"/>
          <p:cNvSpPr/>
          <p:nvPr/>
        </p:nvSpPr>
        <p:spPr>
          <a:xfrm>
            <a:off x="749808"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difficult airway algorithm you will see on the theatre wall is the 2022 practice guideline of the American Society of Anesthesiologists, written…</a:t>
            </a:r>
            <a:endParaRPr lang="en-US" sz="1150" dirty="0"/>
          </a:p>
        </p:txBody>
      </p:sp>
      <p:sp>
        <p:nvSpPr>
          <p:cNvPr id="10" name="Shape 8"/>
          <p:cNvSpPr/>
          <p:nvPr/>
        </p:nvSpPr>
        <p:spPr>
          <a:xfrm>
            <a:off x="3381680" y="1938528"/>
            <a:ext cx="2613584" cy="4206240"/>
          </a:xfrm>
          <a:prstGeom prst="roundRect">
            <a:avLst>
              <a:gd name="adj" fmla="val 2099"/>
            </a:avLst>
          </a:prstGeom>
          <a:solidFill>
            <a:srgbClr val="F4F6F8"/>
          </a:solidFill>
          <a:ln w="12700">
            <a:solidFill>
              <a:srgbClr val="F4F6F8"/>
            </a:solidFill>
            <a:prstDash val="solid"/>
          </a:ln>
        </p:spPr>
      </p:sp>
      <p:sp>
        <p:nvSpPr>
          <p:cNvPr id="11" name="Shape 9"/>
          <p:cNvSpPr/>
          <p:nvPr/>
        </p:nvSpPr>
        <p:spPr>
          <a:xfrm>
            <a:off x="3381680" y="1938528"/>
            <a:ext cx="2613584" cy="54864"/>
          </a:xfrm>
          <a:prstGeom prst="rect">
            <a:avLst/>
          </a:prstGeom>
          <a:solidFill>
            <a:srgbClr val="1C7293"/>
          </a:solidFill>
          <a:ln w="12700">
            <a:solidFill>
              <a:srgbClr val="333333"/>
            </a:solidFill>
            <a:prstDash val="solid"/>
          </a:ln>
        </p:spPr>
      </p:sp>
      <p:sp>
        <p:nvSpPr>
          <p:cNvPr id="12" name="Text 10"/>
          <p:cNvSpPr/>
          <p:nvPr/>
        </p:nvSpPr>
        <p:spPr>
          <a:xfrm>
            <a:off x="3564560" y="2157984"/>
            <a:ext cx="224782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OTOLARYNGOLOGY - HEAD AND NECK SURGERY 2024</a:t>
            </a:r>
            <a:endParaRPr lang="en-US" sz="900" dirty="0"/>
          </a:p>
        </p:txBody>
      </p:sp>
      <p:sp>
        <p:nvSpPr>
          <p:cNvPr id="13" name="Text 11"/>
          <p:cNvSpPr/>
          <p:nvPr/>
        </p:nvSpPr>
        <p:spPr>
          <a:xfrm>
            <a:off x="3564560" y="2491740"/>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When twelve difficult-airway guidelines were appraised against the AGREE II in</a:t>
            </a:r>
            <a:endParaRPr lang="en-US" sz="1400" dirty="0"/>
          </a:p>
        </p:txBody>
      </p:sp>
      <p:sp>
        <p:nvSpPr>
          <p:cNvPr id="14" name="Text 12"/>
          <p:cNvSpPr/>
          <p:nvPr/>
        </p:nvSpPr>
        <p:spPr>
          <a:xfrm>
            <a:off x="3564560" y="3414268"/>
            <a:ext cx="2247824" cy="251104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When twelve difficult-airway guidelines were appraised against the AGREE II instrument by four independent reviewers, the 2022 American Society of…</a:t>
            </a:r>
            <a:endParaRPr lang="en-US" sz="1150" dirty="0"/>
          </a:p>
        </p:txBody>
      </p:sp>
      <p:sp>
        <p:nvSpPr>
          <p:cNvPr id="15" name="Shape 13"/>
          <p:cNvSpPr/>
          <p:nvPr/>
        </p:nvSpPr>
        <p:spPr>
          <a:xfrm>
            <a:off x="6196432" y="1938528"/>
            <a:ext cx="2613584" cy="4206240"/>
          </a:xfrm>
          <a:prstGeom prst="roundRect">
            <a:avLst>
              <a:gd name="adj" fmla="val 2099"/>
            </a:avLst>
          </a:prstGeom>
          <a:solidFill>
            <a:srgbClr val="F4F6F8"/>
          </a:solidFill>
          <a:ln w="12700">
            <a:solidFill>
              <a:srgbClr val="F4F6F8"/>
            </a:solidFill>
            <a:prstDash val="solid"/>
          </a:ln>
        </p:spPr>
      </p:sp>
      <p:sp>
        <p:nvSpPr>
          <p:cNvPr id="16" name="Shape 14"/>
          <p:cNvSpPr/>
          <p:nvPr/>
        </p:nvSpPr>
        <p:spPr>
          <a:xfrm>
            <a:off x="6196432" y="1938528"/>
            <a:ext cx="2613584" cy="54864"/>
          </a:xfrm>
          <a:prstGeom prst="rect">
            <a:avLst/>
          </a:prstGeom>
          <a:solidFill>
            <a:srgbClr val="1C7293"/>
          </a:solidFill>
          <a:ln w="12700">
            <a:solidFill>
              <a:srgbClr val="333333"/>
            </a:solidFill>
            <a:prstDash val="solid"/>
          </a:ln>
        </p:spPr>
      </p:sp>
      <p:sp>
        <p:nvSpPr>
          <p:cNvPr id="17" name="Text 15"/>
          <p:cNvSpPr/>
          <p:nvPr/>
        </p:nvSpPr>
        <p:spPr>
          <a:xfrm>
            <a:off x="6379312"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ANESTHESIA AND ANALGESIA 2019</a:t>
            </a:r>
            <a:endParaRPr lang="en-US" sz="900" dirty="0"/>
          </a:p>
        </p:txBody>
      </p:sp>
      <p:sp>
        <p:nvSpPr>
          <p:cNvPr id="18" name="Text 16"/>
          <p:cNvSpPr/>
          <p:nvPr/>
        </p:nvSpPr>
        <p:spPr>
          <a:xfrm>
            <a:off x="6379312" y="2352294"/>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first branch of the algorithm is awake or asleep</a:t>
            </a:r>
            <a:endParaRPr lang="en-US" sz="1400" dirty="0"/>
          </a:p>
        </p:txBody>
      </p:sp>
      <p:sp>
        <p:nvSpPr>
          <p:cNvPr id="19" name="Text 17"/>
          <p:cNvSpPr/>
          <p:nvPr/>
        </p:nvSpPr>
        <p:spPr>
          <a:xfrm>
            <a:off x="6379312" y="3057906"/>
            <a:ext cx="224782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first branch of the algorithm is awake or asleep</a:t>
            </a:r>
            <a:endParaRPr lang="en-US" sz="1150" dirty="0"/>
          </a:p>
        </p:txBody>
      </p:sp>
      <p:sp>
        <p:nvSpPr>
          <p:cNvPr id="20" name="Shape 18"/>
          <p:cNvSpPr/>
          <p:nvPr/>
        </p:nvSpPr>
        <p:spPr>
          <a:xfrm>
            <a:off x="9011183" y="1938528"/>
            <a:ext cx="2613584" cy="4206240"/>
          </a:xfrm>
          <a:prstGeom prst="roundRect">
            <a:avLst>
              <a:gd name="adj" fmla="val 2099"/>
            </a:avLst>
          </a:prstGeom>
          <a:solidFill>
            <a:srgbClr val="F4F6F8"/>
          </a:solidFill>
          <a:ln w="12700">
            <a:solidFill>
              <a:srgbClr val="F4F6F8"/>
            </a:solidFill>
            <a:prstDash val="solid"/>
          </a:ln>
        </p:spPr>
      </p:sp>
      <p:sp>
        <p:nvSpPr>
          <p:cNvPr id="21" name="Shape 19"/>
          <p:cNvSpPr/>
          <p:nvPr/>
        </p:nvSpPr>
        <p:spPr>
          <a:xfrm>
            <a:off x="9011183" y="1938528"/>
            <a:ext cx="2613584" cy="54864"/>
          </a:xfrm>
          <a:prstGeom prst="rect">
            <a:avLst/>
          </a:prstGeom>
          <a:solidFill>
            <a:srgbClr val="1C7293"/>
          </a:solidFill>
          <a:ln w="12700">
            <a:solidFill>
              <a:srgbClr val="333333"/>
            </a:solidFill>
            <a:prstDash val="solid"/>
          </a:ln>
        </p:spPr>
      </p:sp>
      <p:sp>
        <p:nvSpPr>
          <p:cNvPr id="22" name="Text 20"/>
          <p:cNvSpPr/>
          <p:nvPr/>
        </p:nvSpPr>
        <p:spPr>
          <a:xfrm>
            <a:off x="9194063" y="2157984"/>
            <a:ext cx="224782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COCHRANE DATABASE OF SYSTEMATIC REVIEWS 2022</a:t>
            </a:r>
            <a:endParaRPr lang="en-US" sz="900" dirty="0"/>
          </a:p>
        </p:txBody>
      </p:sp>
      <p:sp>
        <p:nvSpPr>
          <p:cNvPr id="23" name="Text 21"/>
          <p:cNvSpPr/>
          <p:nvPr/>
        </p:nvSpPr>
        <p:spPr>
          <a:xfrm>
            <a:off x="9194063" y="2491740"/>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Make the first attempt the best attempt by choosing the device before you induce</a:t>
            </a:r>
            <a:endParaRPr lang="en-US" sz="1400" dirty="0"/>
          </a:p>
        </p:txBody>
      </p:sp>
      <p:sp>
        <p:nvSpPr>
          <p:cNvPr id="24" name="Text 22"/>
          <p:cNvSpPr/>
          <p:nvPr/>
        </p:nvSpPr>
        <p:spPr>
          <a:xfrm>
            <a:off x="9194063" y="3414268"/>
            <a:ext cx="2247824" cy="251104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Make the first attempt the best attempt by choosing the device before you induce, because in a Cochrane review of 222 studies and 26,149 patients…</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The difficult airway algorithm you will see on the theatre wall is the 2022 pr</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The difficult airway algorithm you will see on the theatre wall is the 2022 practice guideline of the American Society of Anesthesiologists, written jointly with eleven other airway, paediatric, trauma, critical care and international anaesthesia societies, which is why colleagues trained abroad recognise the same structure you were taught.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Apfelbaum et al., Anesthesiology 2022 · PMID 34762729</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When twelve difficult-airway guidelines were appraised against the AGREE II in</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Otolaryngology - Head and Neck Sur</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When twelve difficult-airway guidelines were appraised against the AGREE II instrument by four independent reviewers, the 2022 American Society of Anesthesiologists document scored highest with a mean quality score of 83.1 per cent, so if you are going to memorise one algorithm's logic this is a defensible one to pick.</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Fritz et al., Otolaryngology - Head and Neck Surgery 2024 · PMID 37538005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first branch of the algorithm is awake or asleep</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Anesthesia and Analgesia</a:t>
            </a:r>
            <a:endParaRPr lang="en-US" sz="1400" dirty="0"/>
          </a:p>
        </p:txBody>
      </p:sp>
      <p:sp>
        <p:nvSpPr>
          <p:cNvPr id="5" name="Shape 3"/>
          <p:cNvSpPr/>
          <p:nvPr/>
        </p:nvSpPr>
        <p:spPr>
          <a:xfrm>
            <a:off x="566928" y="1938528"/>
            <a:ext cx="11057839" cy="3419856"/>
          </a:xfrm>
          <a:prstGeom prst="roundRect">
            <a:avLst>
              <a:gd name="adj" fmla="val 1604"/>
            </a:avLst>
          </a:prstGeom>
          <a:solidFill>
            <a:srgbClr val="F4F6F8"/>
          </a:solidFill>
          <a:ln w="12700">
            <a:solidFill>
              <a:srgbClr val="DCE1E6"/>
            </a:solidFill>
            <a:prstDash val="solid"/>
          </a:ln>
        </p:spPr>
      </p:sp>
      <p:sp>
        <p:nvSpPr>
          <p:cNvPr id="6" name="Shape 4"/>
          <p:cNvSpPr/>
          <p:nvPr/>
        </p:nvSpPr>
        <p:spPr>
          <a:xfrm>
            <a:off x="566928" y="2029968"/>
            <a:ext cx="45720" cy="3236976"/>
          </a:xfrm>
          <a:prstGeom prst="rect">
            <a:avLst/>
          </a:prstGeom>
          <a:solidFill>
            <a:srgbClr val="1C7293"/>
          </a:solidFill>
          <a:ln w="12700">
            <a:solidFill>
              <a:srgbClr val="333333"/>
            </a:solidFill>
            <a:prstDash val="solid"/>
          </a:ln>
        </p:spPr>
      </p:sp>
      <p:sp>
        <p:nvSpPr>
          <p:cNvPr id="7" name="Text 5"/>
          <p:cNvSpPr/>
          <p:nvPr/>
        </p:nvSpPr>
        <p:spPr>
          <a:xfrm>
            <a:off x="932688" y="2121408"/>
            <a:ext cx="10326319" cy="3054096"/>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The first branch of the algorithm is awake or asleep, and the awake branch is safer than its reputation: across 37 randomised trials and 2045 patients with anticipated difficult airways, awake fibreoptic intubation failed in 0.59 per cent, caused a severe adverse event in 0.34 per cent, and killed nobody.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Cabrini et al., Anesthesia and Analgesia 2019 · PMID 30896601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Make the first attempt the best attempt by choosing the device before you induce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Cochrane Database of Systematic Re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Make the first attempt the best attempt by choosing the device before you induce, because in a Cochrane review of 222 studies and 26,149 patients videolaryngoscopes of every design reduced failed intubation, and the benefit of hyperangulated blades was largest in patients whose airway was already known or predicted to be difficult.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Hansel et al., Cochrane Database of Systematic Reviews 2022 · PMID 35373840</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ASA Difficult Airway Algorithm</dc:title>
  <dc:subject>Intraoperative teaching</dc:subject>
  <dc:creator>Intraop Teaching Companion</dc:creator>
  <cp:lastModifiedBy>Intraop Teaching Companion</cp:lastModifiedBy>
  <cp:revision>1</cp:revision>
  <dcterms:created xsi:type="dcterms:W3CDTF">2026-07-29T05:14:22Z</dcterms:created>
  <dcterms:modified xsi:type="dcterms:W3CDTF">2026-07-29T05:14:22Z</dcterms:modified>
</cp:coreProperties>
</file>