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notesMasterIdLst>
    <p:notesMasterId r:id="rId2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3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outcome measures were heterogeneous enough that no meta-analysis could be performed, so the review reports the trials rather than pooling them. Three trials found the adductor canal block preserved quadriceps strength, measured by straight-leg raise, for the first 12 to 24 hours after surgery; three others found no difference between the blocks. Analgesia, opioid consumption and complications were mostly the same in both. At six months there was no difference in isokinetic strength between the groups. So the defensible statement is a short-term motor advantage on some measures and no demonstrated long-term difference — not a lasting functional benefit.. "Heterogeneity precluded meta-analysis" is a finding, not a footnote. It means the effect is not consistent enough across trials to be summarised as a single number, and quoting one favourable trial as if it were the answer misrepresents the literature. [Edwards MD et al., Effect of Adductor Canal Block Versus Femoral Nerve Block on Quadriceps Strength, Function, and Postoperative Pain After Anterior Cruciate Ligament Reconstruction: A Systematic Review of Level 1 Studies, Am J Sports Med 2020]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About 8% after the adductor canal block and about 49% after the femoral nerve block. The adductor canal block is not motor-free — the reduction against placebo was statistically significant — but it is about a sixth of the femoral block's effect, and the volunteers performed better after it than after the femoral block on all three standardised mobilisation tests. "Sensory block" is a relative claim, not an absolute one. [Jaeger P et al., Adductor canal block versus femoral nerve block and quadriceps strength: a randomized, double-blind, placebo-controlled, crossover study in healthy volunteers, Anesthesiology 2013]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On the motor side the adductor canal block was clearly better: quadriceps maximum voluntary isometric contraction was significantly higher than after femoral nerve block, and the same direction held when strength was graded on a manual muscle scale. Range of motion was also better. On the analgesic side there was no cost — at every follow-up time the adductor canal block was not inferior to the femoral nerve block for pain control or for opioid consumption. That is what settles the choice: you are buying quadriceps function and earlier knee recovery without giving up analgesia, and on a pathway whose whole aim is early ambulation, an equal-analgesia block that leaves the quadriceps working is the one to pick.. When two blocks are equal on the outcome you were measuring, the decision moves to the outcome you were not — here, whether the patient can lift the leg and get out of bed. [Wang D et al., Adductor canal block versus femoral nerve block for total knee arthroplasty: a meta-analysis of randomized controlled trials, Sci Rep 2017]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REGIONAL ANESTHESIA</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Femoral Nerve Block and Adductor Canal Block</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Same-day build — drafted on https://ollama.com (glm-5.2:cloud)</a:t>
            </a:r>
            <a:endParaRPr lang="en-US" sz="1000" dirty="0"/>
          </a:p>
        </p:txBody>
      </p:sp>
      <p:sp>
        <p:nvSpPr>
          <p:cNvPr id="8" name="Text 6"/>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Peripheral Nerve Blocks: Indications, Contraindications, Techniques and Comparisons of Techniques, Complications · Extremities Including Brachial Ple…</a:t>
            </a:r>
            <a:endParaRPr lang="en-US" sz="1050" dirty="0"/>
          </a:p>
        </p:txBody>
      </p:sp>
      <p:sp>
        <p:nvSpPr>
          <p:cNvPr id="9" name="Text 7"/>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meta-analysis of knee arthroplasty patients found that continuous adductor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PloS one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meta-analysis of knee arthroplasty patients found that continuous adductor canal block provides pain relief equivalent to continuous femoral nerve block while better preserving quadriceps muscle strength and shortening discharge readiness time.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Continuous adductor canal block versus continuous femoral nerve block for postoperative pain in patients undergoing knee arthroplasty: An updated meta-analysis of randomized controlled trials, PloS one 2024 · PMID 39088521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Where randomised evidence moved the question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THE JOURNAL OF KNEE SURGERY 2024</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trial found that for knee arthroscopy, intra-articular local</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randomized trial found that for knee arthroscopy, intra-articular local anesthetic provided significantly lower pain scores than an adductor…</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ARCHIVES OF ORTHOPAEDIC AND TRAUMA SURGERY 2021</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randomised controlled trial found that femoral nerve block and adductor canal</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randomised controlled trial found that femoral nerve block and adductor canal block provide comparable early postoperative pain control, knee…</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randomized trial found that for knee arthroscopy, intra-articular local</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The journal of knee surgery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randomized trial found that for knee arthroscopy, intra-articular local anesthetic provided significantly lower pain scores than an adductor canal block at 1, 2, and 4 hours postoperatively, with no difference in total narcotic consumption.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Adductor Canal Nerve Block versus Intra-articular Anesthetic in Knee Arthroscopy: A Single-Blinded Prospective Randomized Trial, The journal of knee surgery 2024 · PMID 36807102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randomised controlled trial found that femoral nerve block and adductor canal</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Archives of orthopaedic and trauma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randomised controlled trial found that femoral nerve block and adductor canal block provide comparable early postoperative pain control, knee function, and activities of daily living after double-bundle anterior cruciate ligament reconstruction with hamstring autografts.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Femoral nerve versus adductor canal block for early postoperative pain control and knee function after anterior cruciate ligament reconstruction with hamstring autografts: a prospective single-blind randomised controlled trial, Archives of orthopaedic and trauma surgery 2021 · PMID 33609182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this is the right block</a:t>
            </a:r>
            <a:endParaRPr lang="en-US" sz="2700" dirty="0"/>
          </a:p>
        </p:txBody>
      </p:sp>
      <p:sp>
        <p:nvSpPr>
          <p:cNvPr id="4" name="Shape 2"/>
          <p:cNvSpPr/>
          <p:nvPr/>
        </p:nvSpPr>
        <p:spPr>
          <a:xfrm>
            <a:off x="566928" y="1463040"/>
            <a:ext cx="3551834" cy="4681728"/>
          </a:xfrm>
          <a:prstGeom prst="roundRect">
            <a:avLst>
              <a:gd name="adj" fmla="val 1545"/>
            </a:avLst>
          </a:prstGeom>
          <a:solidFill>
            <a:srgbClr val="EDF4EF"/>
          </a:solidFill>
          <a:ln w="12700">
            <a:solidFill>
              <a:srgbClr val="EDF4EF"/>
            </a:solidFill>
            <a:prstDash val="solid"/>
          </a:ln>
        </p:spPr>
      </p:sp>
      <p:sp>
        <p:nvSpPr>
          <p:cNvPr id="5" name="Shape 3"/>
          <p:cNvSpPr/>
          <p:nvPr/>
        </p:nvSpPr>
        <p:spPr>
          <a:xfrm>
            <a:off x="566928" y="1463040"/>
            <a:ext cx="3551834" cy="54864"/>
          </a:xfrm>
          <a:prstGeom prst="rect">
            <a:avLst/>
          </a:prstGeom>
          <a:solidFill>
            <a:srgbClr val="3E7C59"/>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PROSPECT GUIDELINE FOR TOTAL KNEE ARTHROPLASTY, EUR J ANAESTHESIOL 2022</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Total knee arthroplasty, as the adductor canal half of the plan</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PROSPECT's TKA review analysed 151 systematic reviews and 106 qualifying randomised trials and recommends paracetamol and an NSAID or COX-2 inhibitor combined with a single-shot adductor canal block, periarticular local infiltration analgesia and a single intra-operative dose of intravenous dexamethasone.</a:t>
            </a:r>
            <a:endParaRPr lang="en-US" sz="1150" dirty="0"/>
          </a:p>
        </p:txBody>
      </p:sp>
      <p:sp>
        <p:nvSpPr>
          <p:cNvPr id="9" name="Shape 7"/>
          <p:cNvSpPr/>
          <p:nvPr/>
        </p:nvSpPr>
        <p:spPr>
          <a:xfrm>
            <a:off x="4319930" y="1463040"/>
            <a:ext cx="3551834" cy="4681728"/>
          </a:xfrm>
          <a:prstGeom prst="roundRect">
            <a:avLst>
              <a:gd name="adj" fmla="val 1545"/>
            </a:avLst>
          </a:prstGeom>
          <a:solidFill>
            <a:srgbClr val="EDF4EF"/>
          </a:solidFill>
          <a:ln w="12700">
            <a:solidFill>
              <a:srgbClr val="EDF4EF"/>
            </a:solidFill>
            <a:prstDash val="solid"/>
          </a:ln>
        </p:spPr>
      </p:sp>
      <p:sp>
        <p:nvSpPr>
          <p:cNvPr id="10" name="Shape 8"/>
          <p:cNvSpPr/>
          <p:nvPr/>
        </p:nvSpPr>
        <p:spPr>
          <a:xfrm>
            <a:off x="4319930" y="1463040"/>
            <a:ext cx="3551834" cy="54864"/>
          </a:xfrm>
          <a:prstGeom prst="rect">
            <a:avLst/>
          </a:prstGeom>
          <a:solidFill>
            <a:srgbClr val="3E7C59"/>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COCHRANE REVIEW, PERIPHERAL NERVE BLOCKS FOR HIP FRACTURES, 2017</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Hip fracture, before the patient reaches theatre</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eight trials in 373 participants, a peripheral nerve block reduced pain on movement within 30 minutes of placement by the equivalent of 3.4 points on a 0-10 scale, with the effect size proportional to the local anaesthetic concentration used.</a:t>
            </a:r>
            <a:endParaRPr lang="en-US" sz="1150" dirty="0"/>
          </a:p>
        </p:txBody>
      </p:sp>
      <p:sp>
        <p:nvSpPr>
          <p:cNvPr id="14" name="Shape 12"/>
          <p:cNvSpPr/>
          <p:nvPr/>
        </p:nvSpPr>
        <p:spPr>
          <a:xfrm>
            <a:off x="8072933" y="1463040"/>
            <a:ext cx="3551834" cy="4681728"/>
          </a:xfrm>
          <a:prstGeom prst="roundRect">
            <a:avLst>
              <a:gd name="adj" fmla="val 1545"/>
            </a:avLst>
          </a:prstGeom>
          <a:solidFill>
            <a:srgbClr val="EDF4EF"/>
          </a:solidFill>
          <a:ln w="12700">
            <a:solidFill>
              <a:srgbClr val="EDF4EF"/>
            </a:solidFill>
            <a:prstDash val="solid"/>
          </a:ln>
        </p:spPr>
      </p:sp>
      <p:sp>
        <p:nvSpPr>
          <p:cNvPr id="15" name="Shape 13"/>
          <p:cNvSpPr/>
          <p:nvPr/>
        </p:nvSpPr>
        <p:spPr>
          <a:xfrm>
            <a:off x="8072933" y="1463040"/>
            <a:ext cx="3551834" cy="54864"/>
          </a:xfrm>
          <a:prstGeom prst="rect">
            <a:avLst/>
          </a:prstGeom>
          <a:solidFill>
            <a:srgbClr val="3E7C59"/>
          </a:solidFill>
          <a:ln w="12700">
            <a:solidFill>
              <a:srgbClr val="333333"/>
            </a:solidFill>
            <a:prstDash val="solid"/>
          </a:ln>
        </p:spPr>
      </p:sp>
      <p:sp>
        <p:nvSpPr>
          <p:cNvPr id="16" name="Text 14"/>
          <p:cNvSpPr/>
          <p:nvPr/>
        </p:nvSpPr>
        <p:spPr>
          <a:xfrm>
            <a:off x="8255813"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ACB VERSUS FNB AFTER ACL RECONSTRUCTION, AM J SPORTS MED 2020</a:t>
            </a:r>
            <a:endParaRPr lang="en-US" sz="900" dirty="0"/>
          </a:p>
        </p:txBody>
      </p:sp>
      <p:sp>
        <p:nvSpPr>
          <p:cNvPr id="17" name="Text 15"/>
          <p:cNvSpPr/>
          <p:nvPr/>
        </p:nvSpPr>
        <p:spPr>
          <a:xfrm>
            <a:off x="8255813"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Anterior cruciate ligament reconstruction</a:t>
            </a:r>
            <a:endParaRPr lang="en-US" sz="1400" dirty="0"/>
          </a:p>
        </p:txBody>
      </p:sp>
      <p:sp>
        <p:nvSpPr>
          <p:cNvPr id="18" name="Text 16"/>
          <p:cNvSpPr/>
          <p:nvPr/>
        </p:nvSpPr>
        <p:spPr>
          <a:xfrm>
            <a:off x="8255813"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eight randomised trials in 655 patients, adductor canal block preserved quadriceps function in the early postoperative period compared with femoral nerve block while delivering a similar level of analgesia, with no difference in isokinetic strength by six months.</a:t>
            </a:r>
            <a:endParaRPr lang="en-US" sz="115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CONTRAINDICATIONS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it is not</a:t>
            </a:r>
            <a:endParaRPr lang="en-US" sz="2700" dirty="0"/>
          </a:p>
        </p:txBody>
      </p:sp>
      <p:sp>
        <p:nvSpPr>
          <p:cNvPr id="4" name="Shape 2"/>
          <p:cNvSpPr/>
          <p:nvPr/>
        </p:nvSpPr>
        <p:spPr>
          <a:xfrm>
            <a:off x="566928" y="1463040"/>
            <a:ext cx="3551834" cy="4681728"/>
          </a:xfrm>
          <a:prstGeom prst="roundRect">
            <a:avLst>
              <a:gd name="adj" fmla="val 1545"/>
            </a:avLst>
          </a:prstGeom>
          <a:solidFill>
            <a:srgbClr val="F8ECEA"/>
          </a:solidFill>
          <a:ln w="12700">
            <a:solidFill>
              <a:srgbClr val="F8ECEA"/>
            </a:solidFill>
            <a:prstDash val="solid"/>
          </a:ln>
        </p:spPr>
      </p:sp>
      <p:sp>
        <p:nvSpPr>
          <p:cNvPr id="5" name="Shape 3"/>
          <p:cNvSpPr/>
          <p:nvPr/>
        </p:nvSpPr>
        <p:spPr>
          <a:xfrm>
            <a:off x="566928" y="1463040"/>
            <a:ext cx="3551834" cy="54864"/>
          </a:xfrm>
          <a:prstGeom prst="rect">
            <a:avLst/>
          </a:prstGeom>
          <a:solidFill>
            <a:srgbClr val="B03A2E"/>
          </a:solidFill>
          <a:ln w="12700">
            <a:solidFill>
              <a:srgbClr val="333333"/>
            </a:solidFill>
            <a:prstDash val="solid"/>
          </a:ln>
        </p:spPr>
      </p:sp>
      <p:sp>
        <p:nvSpPr>
          <p:cNvPr id="6" name="Text 4"/>
          <p:cNvSpPr/>
          <p:nvPr/>
        </p:nvSpPr>
        <p:spPr>
          <a:xfrm>
            <a:off x="749808" y="1682496"/>
            <a:ext cx="3186074" cy="139446"/>
          </a:xfrm>
          <a:prstGeom prst="rect">
            <a:avLst/>
          </a:prstGeom>
          <a:noFill/>
          <a:ln/>
        </p:spPr>
        <p:txBody>
          <a:bodyPr wrap="square" rtlCol="0" anchor="ctr">
            <a:normAutofit/>
          </a:bodyPr>
          <a:lstStyle/>
          <a:p>
            <a:pPr indent="0" marL="0">
              <a:buNone/>
            </a:pPr>
            <a:r>
              <a:rPr lang="en-US" sz="900" b="1" spc="220" kern="0" dirty="0">
                <a:solidFill>
                  <a:srgbClr val="B03A2E"/>
                </a:solidFill>
                <a:latin typeface="Calibri" pitchFamily="34" charset="0"/>
                <a:ea typeface="Calibri" pitchFamily="34" charset="-122"/>
                <a:cs typeface="Calibri" pitchFamily="34" charset="-120"/>
              </a:rPr>
              <a:t>ACB VERSUS FNB FOR TKA META-ANALYSIS, SCI REP 2017</a:t>
            </a:r>
            <a:endParaRPr lang="en-US" sz="900" dirty="0"/>
          </a:p>
        </p:txBody>
      </p:sp>
      <p:sp>
        <p:nvSpPr>
          <p:cNvPr id="7" name="Text 5"/>
          <p:cNvSpPr/>
          <p:nvPr/>
        </p:nvSpPr>
        <p:spPr>
          <a:xfrm>
            <a:off x="749808" y="1876806"/>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Unsupervised weight-bearing on a motor-blocked quadriceps</a:t>
            </a:r>
            <a:endParaRPr lang="en-US" sz="1400" dirty="0"/>
          </a:p>
        </p:txBody>
      </p:sp>
      <p:sp>
        <p:nvSpPr>
          <p:cNvPr id="8" name="Text 6"/>
          <p:cNvSpPr/>
          <p:nvPr/>
        </p:nvSpPr>
        <p:spPr>
          <a:xfrm>
            <a:off x="749808" y="2365502"/>
            <a:ext cx="3186074" cy="355981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Femoral nerve block produces quadriceps weakness with an increased risk of falls after knee arthroplasty; adductor canal block was designed as a sensory-predominant alternative and preserved maximum voluntary isometric contraction in pooled trials. A patient mobilising without a plan for a weak quadriceps is the failure mode this block is known for.</a:t>
            </a:r>
            <a:endParaRPr lang="en-US" sz="1150" dirty="0"/>
          </a:p>
        </p:txBody>
      </p:sp>
      <p:sp>
        <p:nvSpPr>
          <p:cNvPr id="9" name="Shape 7"/>
          <p:cNvSpPr/>
          <p:nvPr/>
        </p:nvSpPr>
        <p:spPr>
          <a:xfrm>
            <a:off x="4319930" y="1463040"/>
            <a:ext cx="3551834" cy="4681728"/>
          </a:xfrm>
          <a:prstGeom prst="roundRect">
            <a:avLst>
              <a:gd name="adj" fmla="val 1545"/>
            </a:avLst>
          </a:prstGeom>
          <a:solidFill>
            <a:srgbClr val="FBF3E6"/>
          </a:solidFill>
          <a:ln w="12700">
            <a:solidFill>
              <a:srgbClr val="FBF3E6"/>
            </a:solidFill>
            <a:prstDash val="solid"/>
          </a:ln>
        </p:spPr>
      </p:sp>
      <p:sp>
        <p:nvSpPr>
          <p:cNvPr id="10" name="Shape 8"/>
          <p:cNvSpPr/>
          <p:nvPr/>
        </p:nvSpPr>
        <p:spPr>
          <a:xfrm>
            <a:off x="4319930" y="1463040"/>
            <a:ext cx="3551834" cy="54864"/>
          </a:xfrm>
          <a:prstGeom prst="rect">
            <a:avLst/>
          </a:prstGeom>
          <a:solidFill>
            <a:srgbClr val="C8892B"/>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ASRA ANTITHROMBOTIC GUIDELINES, 5TH EDITION, REG ANESTH PAIN MED 2025</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Antithrombotic therapy still inside the ASRA interval</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Hemorrhagic complications of regional anaesthesia are rare enough that no randomised trial can size them, so ASRA's fifth edition takes an antihaemorrhagic position and proposes conservative interruption times before neural blockade. Confirm the agent, the dose band and the interval first.</a:t>
            </a:r>
            <a:endParaRPr lang="en-US" sz="1150" dirty="0"/>
          </a:p>
        </p:txBody>
      </p:sp>
      <p:sp>
        <p:nvSpPr>
          <p:cNvPr id="14" name="Shape 12"/>
          <p:cNvSpPr/>
          <p:nvPr/>
        </p:nvSpPr>
        <p:spPr>
          <a:xfrm>
            <a:off x="8072933" y="1463040"/>
            <a:ext cx="3551834" cy="4681728"/>
          </a:xfrm>
          <a:prstGeom prst="roundRect">
            <a:avLst>
              <a:gd name="adj" fmla="val 1545"/>
            </a:avLst>
          </a:prstGeom>
          <a:solidFill>
            <a:srgbClr val="FBF3E6"/>
          </a:solidFill>
          <a:ln w="12700">
            <a:solidFill>
              <a:srgbClr val="FBF3E6"/>
            </a:solidFill>
            <a:prstDash val="solid"/>
          </a:ln>
        </p:spPr>
      </p:sp>
      <p:sp>
        <p:nvSpPr>
          <p:cNvPr id="15" name="Shape 13"/>
          <p:cNvSpPr/>
          <p:nvPr/>
        </p:nvSpPr>
        <p:spPr>
          <a:xfrm>
            <a:off x="8072933" y="1463040"/>
            <a:ext cx="3551834" cy="54864"/>
          </a:xfrm>
          <a:prstGeom prst="rect">
            <a:avLst/>
          </a:prstGeom>
          <a:solidFill>
            <a:srgbClr val="C8892B"/>
          </a:solidFill>
          <a:ln w="12700">
            <a:solidFill>
              <a:srgbClr val="333333"/>
            </a:solidFill>
            <a:prstDash val="solid"/>
          </a:ln>
        </p:spPr>
      </p:sp>
      <p:sp>
        <p:nvSpPr>
          <p:cNvPr id="16" name="Text 14"/>
          <p:cNvSpPr/>
          <p:nvPr/>
        </p:nvSpPr>
        <p:spPr>
          <a:xfrm>
            <a:off x="8255813" y="1682496"/>
            <a:ext cx="318607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REGIONAL ANESTHESIA IN PATIENTS WITH PREEXISTING NEUROLOGIC DISEASE, REG ANESTH PAIN MED 2015</a:t>
            </a:r>
            <a:endParaRPr lang="en-US" sz="900" dirty="0"/>
          </a:p>
        </p:txBody>
      </p:sp>
      <p:sp>
        <p:nvSpPr>
          <p:cNvPr id="17" name="Text 15"/>
          <p:cNvSpPr/>
          <p:nvPr/>
        </p:nvSpPr>
        <p:spPr>
          <a:xfrm>
            <a:off x="8255813"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Diabetic polyneuropathy or another pre-existing deficit in the leg</a:t>
            </a:r>
            <a:endParaRPr lang="en-US" sz="1400" dirty="0"/>
          </a:p>
        </p:txBody>
      </p:sp>
      <p:sp>
        <p:nvSpPr>
          <p:cNvPr id="18" name="Text 16"/>
          <p:cNvSpPr/>
          <p:nvPr/>
        </p:nvSpPr>
        <p:spPr>
          <a:xfrm>
            <a:off x="8255813"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evidence that diabetic nerves are more sensitive to local anaesthetic and perhaps more susceptible to injury has strengthened since 2008, and postsurgical inflammatory neuropathy is now recognised as a separate contributor to postoperative neurologic dysfunction. Examine and record the leg before the block so any change afterwards has a baseline.</a:t>
            </a:r>
            <a:endParaRPr lang="en-US" sz="115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PEARLS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experience adds</a:t>
            </a:r>
            <a:endParaRPr lang="en-US" sz="2700" dirty="0"/>
          </a:p>
        </p:txBody>
      </p:sp>
      <p:sp>
        <p:nvSpPr>
          <p:cNvPr id="4" name="Shape 2"/>
          <p:cNvSpPr/>
          <p:nvPr/>
        </p:nvSpPr>
        <p:spPr>
          <a:xfrm>
            <a:off x="566928" y="1463040"/>
            <a:ext cx="3551834" cy="4681728"/>
          </a:xfrm>
          <a:prstGeom prst="roundRect">
            <a:avLst>
              <a:gd name="adj" fmla="val 1545"/>
            </a:avLst>
          </a:prstGeom>
          <a:solidFill>
            <a:srgbClr val="F4F6F8"/>
          </a:solidFill>
          <a:ln w="12700">
            <a:solidFill>
              <a:srgbClr val="F4F6F8"/>
            </a:solidFill>
            <a:prstDash val="solid"/>
          </a:ln>
        </p:spPr>
      </p:sp>
      <p:sp>
        <p:nvSpPr>
          <p:cNvPr id="5" name="Shape 3"/>
          <p:cNvSpPr/>
          <p:nvPr/>
        </p:nvSpPr>
        <p:spPr>
          <a:xfrm>
            <a:off x="566928" y="1463040"/>
            <a:ext cx="3551834" cy="54864"/>
          </a:xfrm>
          <a:prstGeom prst="rect">
            <a:avLst/>
          </a:prstGeom>
          <a:solidFill>
            <a:srgbClr val="1C7293"/>
          </a:solidFill>
          <a:ln w="12700">
            <a:solidFill>
              <a:srgbClr val="333333"/>
            </a:solidFill>
            <a:prstDash val="solid"/>
          </a:ln>
        </p:spPr>
      </p:sp>
      <p:sp>
        <p:nvSpPr>
          <p:cNvPr id="6" name="Text 4"/>
          <p:cNvSpPr/>
          <p:nvPr/>
        </p:nvSpPr>
        <p:spPr>
          <a:xfrm>
            <a:off x="749808" y="1682496"/>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FNB VERSUS ACB AFTER TKA META-ANALYSIS, MEDICINE 2022</a:t>
            </a:r>
            <a:endParaRPr lang="en-US" sz="900" dirty="0"/>
          </a:p>
        </p:txBody>
      </p:sp>
      <p:sp>
        <p:nvSpPr>
          <p:cNvPr id="7" name="Text 5"/>
          <p:cNvSpPr/>
          <p:nvPr/>
        </p:nvSpPr>
        <p:spPr>
          <a:xfrm>
            <a:off x="749808" y="1876806"/>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Better strength did not become fewer falls</a:t>
            </a:r>
            <a:endParaRPr lang="en-US" sz="1400" dirty="0"/>
          </a:p>
        </p:txBody>
      </p:sp>
      <p:sp>
        <p:nvSpPr>
          <p:cNvPr id="8" name="Text 6"/>
          <p:cNvSpPr/>
          <p:nvPr/>
        </p:nvSpPr>
        <p:spPr>
          <a:xfrm>
            <a:off x="749808" y="2365502"/>
            <a:ext cx="3186074" cy="355981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33 studies, adductor canal block preserved quadriceps strength (mean difference 0.28) and improved mobilisation to two days, with no difference in pain control or opioid consumption — but the mobilisation advantage did not translate into a significant difference in the risk of falls.</a:t>
            </a:r>
            <a:endParaRPr lang="en-US" sz="1150" dirty="0"/>
          </a:p>
        </p:txBody>
      </p:sp>
      <p:sp>
        <p:nvSpPr>
          <p:cNvPr id="9" name="Shape 7"/>
          <p:cNvSpPr/>
          <p:nvPr/>
        </p:nvSpPr>
        <p:spPr>
          <a:xfrm>
            <a:off x="4319930" y="1463040"/>
            <a:ext cx="3551834" cy="4681728"/>
          </a:xfrm>
          <a:prstGeom prst="roundRect">
            <a:avLst>
              <a:gd name="adj" fmla="val 1545"/>
            </a:avLst>
          </a:prstGeom>
          <a:solidFill>
            <a:srgbClr val="F4F6F8"/>
          </a:solidFill>
          <a:ln w="12700">
            <a:solidFill>
              <a:srgbClr val="F4F6F8"/>
            </a:solidFill>
            <a:prstDash val="solid"/>
          </a:ln>
        </p:spPr>
      </p:sp>
      <p:sp>
        <p:nvSpPr>
          <p:cNvPr id="10" name="Shape 8"/>
          <p:cNvSpPr/>
          <p:nvPr/>
        </p:nvSpPr>
        <p:spPr>
          <a:xfrm>
            <a:off x="4319930" y="1463040"/>
            <a:ext cx="3551834" cy="54864"/>
          </a:xfrm>
          <a:prstGeom prst="rect">
            <a:avLst/>
          </a:prstGeom>
          <a:solidFill>
            <a:srgbClr val="1C7293"/>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ADDUCTOR AND FEMORAL BLOCK NETWORK META-ANALYSIS, CLIN J PAIN 2024</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move to single-shot adductor canal may have gone too far</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network meta-analysis of 36 studies and 3308 patients, single-shot adductor canal block gave higher pain scores and higher opioid consumption than continuous femoral nerve block at 24 hours despite better functional recovery, and the difference had vanished by 48 hours.</a:t>
            </a:r>
            <a:endParaRPr lang="en-US" sz="1150" dirty="0"/>
          </a:p>
        </p:txBody>
      </p:sp>
      <p:sp>
        <p:nvSpPr>
          <p:cNvPr id="14" name="Shape 12"/>
          <p:cNvSpPr/>
          <p:nvPr/>
        </p:nvSpPr>
        <p:spPr>
          <a:xfrm>
            <a:off x="8072933" y="1463040"/>
            <a:ext cx="3551834" cy="4681728"/>
          </a:xfrm>
          <a:prstGeom prst="roundRect">
            <a:avLst>
              <a:gd name="adj" fmla="val 1545"/>
            </a:avLst>
          </a:prstGeom>
          <a:solidFill>
            <a:srgbClr val="F4F6F8"/>
          </a:solidFill>
          <a:ln w="12700">
            <a:solidFill>
              <a:srgbClr val="F4F6F8"/>
            </a:solidFill>
            <a:prstDash val="solid"/>
          </a:ln>
        </p:spPr>
      </p:sp>
      <p:sp>
        <p:nvSpPr>
          <p:cNvPr id="15" name="Shape 13"/>
          <p:cNvSpPr/>
          <p:nvPr/>
        </p:nvSpPr>
        <p:spPr>
          <a:xfrm>
            <a:off x="8072933" y="1463040"/>
            <a:ext cx="3551834" cy="54864"/>
          </a:xfrm>
          <a:prstGeom prst="rect">
            <a:avLst/>
          </a:prstGeom>
          <a:solidFill>
            <a:srgbClr val="1C7293"/>
          </a:solidFill>
          <a:ln w="12700">
            <a:solidFill>
              <a:srgbClr val="333333"/>
            </a:solidFill>
            <a:prstDash val="solid"/>
          </a:ln>
        </p:spPr>
      </p:sp>
      <p:sp>
        <p:nvSpPr>
          <p:cNvPr id="16" name="Text 14"/>
          <p:cNvSpPr/>
          <p:nvPr/>
        </p:nvSpPr>
        <p:spPr>
          <a:xfrm>
            <a:off x="8255813" y="1682496"/>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Find the artery first, then decide where you are</a:t>
            </a:r>
            <a:endParaRPr lang="en-US" sz="1400" dirty="0"/>
          </a:p>
        </p:txBody>
      </p:sp>
      <p:sp>
        <p:nvSpPr>
          <p:cNvPr id="17" name="Text 15"/>
          <p:cNvSpPr/>
          <p:nvPr/>
        </p:nvSpPr>
        <p:spPr>
          <a:xfrm>
            <a:off x="8255813" y="2171192"/>
            <a:ext cx="3186074" cy="375412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Put the probe on the femoral artery at mid-thigh under sartorius and slide proximally and distally before you commit to a level. Naming the canal from the artery takes ten seconds and settles the argument about whether the block you just did was actually a femoral one.</a:t>
            </a:r>
            <a:endParaRPr lang="en-US" sz="1150" dirty="0"/>
          </a:p>
        </p:txBody>
      </p:sp>
      <p:sp>
        <p:nvSpPr>
          <p:cNvPr id="18" name="Text 1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738835"/>
          </a:xfrm>
          <a:prstGeom prst="roundRect">
            <a:avLst>
              <a:gd name="adj" fmla="val 7426"/>
            </a:avLst>
          </a:prstGeom>
          <a:solidFill>
            <a:srgbClr val="F4F6F8"/>
          </a:solidFill>
          <a:ln w="12700">
            <a:solidFill>
              <a:srgbClr val="F4F6F8"/>
            </a:solidFill>
            <a:prstDash val="solid"/>
          </a:ln>
        </p:spPr>
      </p:sp>
      <p:sp>
        <p:nvSpPr>
          <p:cNvPr id="6" name="Shape 4"/>
          <p:cNvSpPr/>
          <p:nvPr/>
        </p:nvSpPr>
        <p:spPr>
          <a:xfrm>
            <a:off x="566928" y="1993392"/>
            <a:ext cx="41148" cy="629107"/>
          </a:xfrm>
          <a:prstGeom prst="rect">
            <a:avLst/>
          </a:prstGeom>
          <a:solidFill>
            <a:srgbClr val="1C7293"/>
          </a:solidFill>
          <a:ln w="12700">
            <a:solidFill>
              <a:srgbClr val="333333"/>
            </a:solidFill>
            <a:prstDash val="solid"/>
          </a:ln>
        </p:spPr>
      </p:sp>
      <p:sp>
        <p:nvSpPr>
          <p:cNvPr id="7" name="Shape 5"/>
          <p:cNvSpPr/>
          <p:nvPr/>
        </p:nvSpPr>
        <p:spPr>
          <a:xfrm>
            <a:off x="768096" y="215249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5249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systematic review found that adding a sciatic nerve block to a femoral nerve block for pediatric or adolescent anterior cruciate ligament reconstruction lowered PACU opioid consumption and VAS pain scores.</a:t>
            </a:r>
            <a:endParaRPr lang="en-US" sz="1150" dirty="0"/>
          </a:p>
        </p:txBody>
      </p:sp>
      <p:sp>
        <p:nvSpPr>
          <p:cNvPr id="10" name="Shape 8"/>
          <p:cNvSpPr/>
          <p:nvPr/>
        </p:nvSpPr>
        <p:spPr>
          <a:xfrm>
            <a:off x="566928" y="2805379"/>
            <a:ext cx="11057839" cy="738835"/>
          </a:xfrm>
          <a:prstGeom prst="roundRect">
            <a:avLst>
              <a:gd name="adj" fmla="val 7426"/>
            </a:avLst>
          </a:prstGeom>
          <a:solidFill>
            <a:srgbClr val="F4F6F8"/>
          </a:solidFill>
          <a:ln w="12700">
            <a:solidFill>
              <a:srgbClr val="F4F6F8"/>
            </a:solidFill>
            <a:prstDash val="solid"/>
          </a:ln>
        </p:spPr>
      </p:sp>
      <p:sp>
        <p:nvSpPr>
          <p:cNvPr id="11" name="Shape 9"/>
          <p:cNvSpPr/>
          <p:nvPr/>
        </p:nvSpPr>
        <p:spPr>
          <a:xfrm>
            <a:off x="566928" y="2860243"/>
            <a:ext cx="41148" cy="629107"/>
          </a:xfrm>
          <a:prstGeom prst="rect">
            <a:avLst/>
          </a:prstGeom>
          <a:solidFill>
            <a:srgbClr val="1C7293"/>
          </a:solidFill>
          <a:ln w="12700">
            <a:solidFill>
              <a:srgbClr val="333333"/>
            </a:solidFill>
            <a:prstDash val="solid"/>
          </a:ln>
        </p:spPr>
      </p:sp>
      <p:sp>
        <p:nvSpPr>
          <p:cNvPr id="12" name="Shape 10"/>
          <p:cNvSpPr/>
          <p:nvPr/>
        </p:nvSpPr>
        <p:spPr>
          <a:xfrm>
            <a:off x="768096" y="301934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301934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96819"/>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network meta-analysis of adults undergoing primary total knee arthroplasty found that a single-shot adductor canal block provides better 24-hour functional recovery but higher pain scores and opioid consumption compared with a continuous femoral nerve block.</a:t>
            </a:r>
            <a:endParaRPr lang="en-US" sz="1150" dirty="0"/>
          </a:p>
        </p:txBody>
      </p:sp>
      <p:sp>
        <p:nvSpPr>
          <p:cNvPr id="15" name="Shape 13"/>
          <p:cNvSpPr/>
          <p:nvPr/>
        </p:nvSpPr>
        <p:spPr>
          <a:xfrm>
            <a:off x="566928" y="3672230"/>
            <a:ext cx="11057839" cy="738835"/>
          </a:xfrm>
          <a:prstGeom prst="roundRect">
            <a:avLst>
              <a:gd name="adj" fmla="val 7426"/>
            </a:avLst>
          </a:prstGeom>
          <a:solidFill>
            <a:srgbClr val="F4F6F8"/>
          </a:solidFill>
          <a:ln w="12700">
            <a:solidFill>
              <a:srgbClr val="F4F6F8"/>
            </a:solidFill>
            <a:prstDash val="solid"/>
          </a:ln>
        </p:spPr>
      </p:sp>
      <p:sp>
        <p:nvSpPr>
          <p:cNvPr id="16" name="Shape 14"/>
          <p:cNvSpPr/>
          <p:nvPr/>
        </p:nvSpPr>
        <p:spPr>
          <a:xfrm>
            <a:off x="566928" y="3727094"/>
            <a:ext cx="41148" cy="629107"/>
          </a:xfrm>
          <a:prstGeom prst="rect">
            <a:avLst/>
          </a:prstGeom>
          <a:solidFill>
            <a:srgbClr val="1C7293"/>
          </a:solidFill>
          <a:ln w="12700">
            <a:solidFill>
              <a:srgbClr val="333333"/>
            </a:solidFill>
            <a:prstDash val="solid"/>
          </a:ln>
        </p:spPr>
      </p:sp>
      <p:sp>
        <p:nvSpPr>
          <p:cNvPr id="17" name="Shape 15"/>
          <p:cNvSpPr/>
          <p:nvPr/>
        </p:nvSpPr>
        <p:spPr>
          <a:xfrm>
            <a:off x="768096" y="38862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8862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763670"/>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of knee arthroplasty patients found that continuous adductor canal block provides pain relief equivalent to continuous femoral nerve block while better preserving quadriceps muscle strength and shortening discharge readiness time.</a:t>
            </a:r>
            <a:endParaRPr lang="en-US" sz="1150" dirty="0"/>
          </a:p>
        </p:txBody>
      </p:sp>
      <p:sp>
        <p:nvSpPr>
          <p:cNvPr id="20" name="Shape 18"/>
          <p:cNvSpPr/>
          <p:nvPr/>
        </p:nvSpPr>
        <p:spPr>
          <a:xfrm>
            <a:off x="566928" y="4539082"/>
            <a:ext cx="11057839" cy="738835"/>
          </a:xfrm>
          <a:prstGeom prst="roundRect">
            <a:avLst>
              <a:gd name="adj" fmla="val 7426"/>
            </a:avLst>
          </a:prstGeom>
          <a:solidFill>
            <a:srgbClr val="F4F6F8"/>
          </a:solidFill>
          <a:ln w="12700">
            <a:solidFill>
              <a:srgbClr val="F4F6F8"/>
            </a:solidFill>
            <a:prstDash val="solid"/>
          </a:ln>
        </p:spPr>
      </p:sp>
      <p:sp>
        <p:nvSpPr>
          <p:cNvPr id="21" name="Shape 19"/>
          <p:cNvSpPr/>
          <p:nvPr/>
        </p:nvSpPr>
        <p:spPr>
          <a:xfrm>
            <a:off x="566928" y="4593946"/>
            <a:ext cx="41148" cy="629107"/>
          </a:xfrm>
          <a:prstGeom prst="rect">
            <a:avLst/>
          </a:prstGeom>
          <a:solidFill>
            <a:srgbClr val="1C7293"/>
          </a:solidFill>
          <a:ln w="12700">
            <a:solidFill>
              <a:srgbClr val="333333"/>
            </a:solidFill>
            <a:prstDash val="solid"/>
          </a:ln>
        </p:spPr>
      </p:sp>
      <p:sp>
        <p:nvSpPr>
          <p:cNvPr id="22" name="Shape 20"/>
          <p:cNvSpPr/>
          <p:nvPr/>
        </p:nvSpPr>
        <p:spPr>
          <a:xfrm>
            <a:off x="768096" y="475305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75305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630522"/>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randomized trial found that for knee arthroscopy, intra-articular local anesthetic provided significantly lower pain scores than an adductor canal block at 1, 2, and 4 hours postoperatively, with no difference in total narcotic consumption.</a:t>
            </a:r>
            <a:endParaRPr lang="en-US" sz="1150" dirty="0"/>
          </a:p>
        </p:txBody>
      </p:sp>
      <p:sp>
        <p:nvSpPr>
          <p:cNvPr id="25" name="Shape 23"/>
          <p:cNvSpPr/>
          <p:nvPr/>
        </p:nvSpPr>
        <p:spPr>
          <a:xfrm>
            <a:off x="566928" y="5405933"/>
            <a:ext cx="11057839" cy="738835"/>
          </a:xfrm>
          <a:prstGeom prst="roundRect">
            <a:avLst>
              <a:gd name="adj" fmla="val 7426"/>
            </a:avLst>
          </a:prstGeom>
          <a:solidFill>
            <a:srgbClr val="F4F6F8"/>
          </a:solidFill>
          <a:ln w="12700">
            <a:solidFill>
              <a:srgbClr val="F4F6F8"/>
            </a:solidFill>
            <a:prstDash val="solid"/>
          </a:ln>
        </p:spPr>
      </p:sp>
      <p:sp>
        <p:nvSpPr>
          <p:cNvPr id="26" name="Shape 24"/>
          <p:cNvSpPr/>
          <p:nvPr/>
        </p:nvSpPr>
        <p:spPr>
          <a:xfrm>
            <a:off x="566928" y="5460797"/>
            <a:ext cx="41148" cy="629107"/>
          </a:xfrm>
          <a:prstGeom prst="rect">
            <a:avLst/>
          </a:prstGeom>
          <a:solidFill>
            <a:srgbClr val="1C7293"/>
          </a:solidFill>
          <a:ln w="12700">
            <a:solidFill>
              <a:srgbClr val="333333"/>
            </a:solidFill>
            <a:prstDash val="solid"/>
          </a:ln>
        </p:spPr>
      </p:sp>
      <p:sp>
        <p:nvSpPr>
          <p:cNvPr id="27" name="Shape 25"/>
          <p:cNvSpPr/>
          <p:nvPr/>
        </p:nvSpPr>
        <p:spPr>
          <a:xfrm>
            <a:off x="768096" y="5619902"/>
            <a:ext cx="310896" cy="310896"/>
          </a:xfrm>
          <a:prstGeom prst="ellipse">
            <a:avLst/>
          </a:prstGeom>
          <a:solidFill>
            <a:srgbClr val="1C7293"/>
          </a:solidFill>
          <a:ln w="12700">
            <a:solidFill>
              <a:srgbClr val="333333"/>
            </a:solidFill>
            <a:prstDash val="solid"/>
          </a:ln>
        </p:spPr>
      </p:sp>
      <p:sp>
        <p:nvSpPr>
          <p:cNvPr id="28" name="Text 26"/>
          <p:cNvSpPr/>
          <p:nvPr/>
        </p:nvSpPr>
        <p:spPr>
          <a:xfrm>
            <a:off x="768096" y="561990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497373"/>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randomised controlled trial found that femoral nerve block and adductor canal block provide comparable early postoperative pain control, knee function, and activities of daily living after double-bundle anterior cruciate ligament reconstruction with hamstring autografts.</a:t>
            </a:r>
            <a:endParaRPr lang="en-US" sz="1150" dirty="0"/>
          </a:p>
        </p:txBody>
      </p:sp>
      <p:sp>
        <p:nvSpPr>
          <p:cNvPr id="30" name="Text 2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systematic review found that adding a sciatic nerve block to a femoral nerve</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Journal of pediatric orthopedics 2025</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trial found that for knee arthroscopy, intra-articular local</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journal of knee surgery 2024</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network meta-analysis of adults undergoing primary total knee arthroplasty</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Clinical journal of pain 2024</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randomised controlled trial found that femoral nerve block and adductor canal</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Archives of orthopaedic and trauma surgery 2021</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This systematic review found that adding a sciatic nerve block to a femoral nerve</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Walk me through your setup for this before we start.</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are you watching on the monitor that would tell you this is going wrong?</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your first move if it does?</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you want ready in the room before induction?</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5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systematic review of eight randomised trials in 655 patients having arthroscopic anterior cruciate ligament reconstruction compared adductor canal block with femoral nerve block. The trials did not all agree. Describe what the review could and could not conclude, and say what happened to strength at six months.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outcome measures were heterogeneous enough that no meta-analysis could be performed, so the review reports the trials rather than pooling them. Three trials found the adductor canal block preserved quadriceps strength, measured by straight-leg raise, for the first 12 to 24 hours after surgery; three others found no difference between the blocks. Analgesia, opioid consumption and complications were mostly the same in both. At six months there was no difference in isokinetic strength between the groups. So the defensible statement is a short-term motor advantage on some measures and no demonstrated long-term difference — not a lasting functional benefit.</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"Heterogeneity precluded meta-analysis" is a finding, not a footnote. It means the effect is not consistent enough across trials to be summarised as a single number, and quoting one favourable trial as if it were the answer misrepresents the literature.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Edwards MD et al., Effect of Adductor Canal Block Versus Femoral Nerve Block on Quadriceps Strength, Function, and Postoperative Pain After Anterior Cruciate Ligament Reconstruction: A Systematic Review of Level 1 Studies, Am J Sports Med 2020 · PMID 31800300</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1737360"/>
          </a:xfrm>
          <a:prstGeom prst="roundRect">
            <a:avLst>
              <a:gd name="adj" fmla="val 2632"/>
            </a:avLst>
          </a:prstGeom>
          <a:solidFill>
            <a:srgbClr val="DCE9EF"/>
          </a:solidFill>
          <a:ln w="12700">
            <a:solidFill>
              <a:srgbClr val="333333"/>
            </a:solidFill>
            <a:prstDash val="solid"/>
          </a:ln>
        </p:spPr>
      </p:sp>
      <p:sp>
        <p:nvSpPr>
          <p:cNvPr id="6" name="Shape 4"/>
          <p:cNvSpPr/>
          <p:nvPr/>
        </p:nvSpPr>
        <p:spPr>
          <a:xfrm>
            <a:off x="566928" y="2011680"/>
            <a:ext cx="45720" cy="1591056"/>
          </a:xfrm>
          <a:prstGeom prst="rect">
            <a:avLst/>
          </a:prstGeom>
          <a:solidFill>
            <a:srgbClr val="1C7293"/>
          </a:solidFill>
          <a:ln w="12700">
            <a:solidFill>
              <a:srgbClr val="333333"/>
            </a:solidFill>
            <a:prstDash val="solid"/>
          </a:ln>
        </p:spPr>
      </p:sp>
      <p:sp>
        <p:nvSpPr>
          <p:cNvPr id="7" name="Text 5"/>
          <p:cNvSpPr/>
          <p:nvPr/>
        </p:nvSpPr>
        <p:spPr>
          <a:xfrm>
            <a:off x="950976" y="2084832"/>
            <a:ext cx="10289743" cy="144475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double-blind crossover study in healthy volunteers that compared an adductor canal block with a femoral nerve block, each against placebo in the opposite limb, by how much did quadriceps strength fall from baseline with each block?</a:t>
            </a:r>
            <a:endParaRPr lang="en-US" sz="1800" dirty="0"/>
          </a:p>
        </p:txBody>
      </p:sp>
      <p:sp>
        <p:nvSpPr>
          <p:cNvPr id="8" name="Shape 6"/>
          <p:cNvSpPr/>
          <p:nvPr/>
        </p:nvSpPr>
        <p:spPr>
          <a:xfrm>
            <a:off x="566928" y="3877056"/>
            <a:ext cx="5455768" cy="1060704"/>
          </a:xfrm>
          <a:prstGeom prst="roundRect">
            <a:avLst>
              <a:gd name="adj" fmla="val 5172"/>
            </a:avLst>
          </a:prstGeom>
          <a:solidFill>
            <a:srgbClr val="F4F6F8"/>
          </a:solidFill>
          <a:ln w="12700">
            <a:solidFill>
              <a:srgbClr val="F4F6F8"/>
            </a:solidFill>
            <a:prstDash val="solid"/>
          </a:ln>
        </p:spPr>
      </p:sp>
      <p:sp>
        <p:nvSpPr>
          <p:cNvPr id="9" name="Shape 7"/>
          <p:cNvSpPr/>
          <p:nvPr/>
        </p:nvSpPr>
        <p:spPr>
          <a:xfrm>
            <a:off x="566928" y="3931920"/>
            <a:ext cx="41148" cy="950976"/>
          </a:xfrm>
          <a:prstGeom prst="rect">
            <a:avLst/>
          </a:prstGeom>
          <a:solidFill>
            <a:srgbClr val="1C7293"/>
          </a:solidFill>
          <a:ln w="12700">
            <a:solidFill>
              <a:srgbClr val="333333"/>
            </a:solidFill>
            <a:prstDash val="solid"/>
          </a:ln>
        </p:spPr>
      </p:sp>
      <p:sp>
        <p:nvSpPr>
          <p:cNvPr id="10" name="Text 8"/>
          <p:cNvSpPr/>
          <p:nvPr/>
        </p:nvSpPr>
        <p:spPr>
          <a:xfrm>
            <a:off x="786384"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11" name="Text 9"/>
          <p:cNvSpPr/>
          <p:nvPr/>
        </p:nvSpPr>
        <p:spPr>
          <a:xfrm>
            <a:off x="786384"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8% after the adductor canal block and about 49% after the femoral nerve block</a:t>
            </a:r>
            <a:endParaRPr lang="en-US" sz="1150" dirty="0"/>
          </a:p>
        </p:txBody>
      </p:sp>
      <p:sp>
        <p:nvSpPr>
          <p:cNvPr id="12" name="Shape 10"/>
          <p:cNvSpPr/>
          <p:nvPr/>
        </p:nvSpPr>
        <p:spPr>
          <a:xfrm>
            <a:off x="6169000" y="3877056"/>
            <a:ext cx="5455768" cy="1060704"/>
          </a:xfrm>
          <a:prstGeom prst="roundRect">
            <a:avLst>
              <a:gd name="adj" fmla="val 5172"/>
            </a:avLst>
          </a:prstGeom>
          <a:solidFill>
            <a:srgbClr val="F4F6F8"/>
          </a:solidFill>
          <a:ln w="12700">
            <a:solidFill>
              <a:srgbClr val="F4F6F8"/>
            </a:solidFill>
            <a:prstDash val="solid"/>
          </a:ln>
        </p:spPr>
      </p:sp>
      <p:sp>
        <p:nvSpPr>
          <p:cNvPr id="13" name="Shape 11"/>
          <p:cNvSpPr/>
          <p:nvPr/>
        </p:nvSpPr>
        <p:spPr>
          <a:xfrm>
            <a:off x="6169000" y="3931920"/>
            <a:ext cx="41148" cy="950976"/>
          </a:xfrm>
          <a:prstGeom prst="rect">
            <a:avLst/>
          </a:prstGeom>
          <a:solidFill>
            <a:srgbClr val="1C7293"/>
          </a:solidFill>
          <a:ln w="12700">
            <a:solidFill>
              <a:srgbClr val="333333"/>
            </a:solidFill>
            <a:prstDash val="solid"/>
          </a:ln>
        </p:spPr>
      </p:sp>
      <p:sp>
        <p:nvSpPr>
          <p:cNvPr id="14" name="Text 12"/>
          <p:cNvSpPr/>
          <p:nvPr/>
        </p:nvSpPr>
        <p:spPr>
          <a:xfrm>
            <a:off x="6388456"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5" name="Text 13"/>
          <p:cNvSpPr/>
          <p:nvPr/>
        </p:nvSpPr>
        <p:spPr>
          <a:xfrm>
            <a:off x="6388456"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8% after the adductor canal block and about 20% after the femoral nerve block</a:t>
            </a:r>
            <a:endParaRPr lang="en-US" sz="1150" dirty="0"/>
          </a:p>
        </p:txBody>
      </p:sp>
      <p:sp>
        <p:nvSpPr>
          <p:cNvPr id="16" name="Shape 14"/>
          <p:cNvSpPr/>
          <p:nvPr/>
        </p:nvSpPr>
        <p:spPr>
          <a:xfrm>
            <a:off x="566928" y="5084064"/>
            <a:ext cx="5455768" cy="1060704"/>
          </a:xfrm>
          <a:prstGeom prst="roundRect">
            <a:avLst>
              <a:gd name="adj" fmla="val 5172"/>
            </a:avLst>
          </a:prstGeom>
          <a:solidFill>
            <a:srgbClr val="F4F6F8"/>
          </a:solidFill>
          <a:ln w="12700">
            <a:solidFill>
              <a:srgbClr val="F4F6F8"/>
            </a:solidFill>
            <a:prstDash val="solid"/>
          </a:ln>
        </p:spPr>
      </p:sp>
      <p:sp>
        <p:nvSpPr>
          <p:cNvPr id="17" name="Shape 15"/>
          <p:cNvSpPr/>
          <p:nvPr/>
        </p:nvSpPr>
        <p:spPr>
          <a:xfrm>
            <a:off x="566928" y="5138928"/>
            <a:ext cx="41148" cy="950976"/>
          </a:xfrm>
          <a:prstGeom prst="rect">
            <a:avLst/>
          </a:prstGeom>
          <a:solidFill>
            <a:srgbClr val="1C7293"/>
          </a:solidFill>
          <a:ln w="12700">
            <a:solidFill>
              <a:srgbClr val="333333"/>
            </a:solidFill>
            <a:prstDash val="solid"/>
          </a:ln>
        </p:spPr>
      </p:sp>
      <p:sp>
        <p:nvSpPr>
          <p:cNvPr id="18" name="Text 16"/>
          <p:cNvSpPr/>
          <p:nvPr/>
        </p:nvSpPr>
        <p:spPr>
          <a:xfrm>
            <a:off x="786384"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9" name="Text 17"/>
          <p:cNvSpPr/>
          <p:nvPr/>
        </p:nvSpPr>
        <p:spPr>
          <a:xfrm>
            <a:off x="786384"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25% after the adductor canal block and about 49% after the femoral nerve block</a:t>
            </a:r>
            <a:endParaRPr lang="en-US" sz="1150" dirty="0"/>
          </a:p>
        </p:txBody>
      </p:sp>
      <p:sp>
        <p:nvSpPr>
          <p:cNvPr id="20" name="Shape 18"/>
          <p:cNvSpPr/>
          <p:nvPr/>
        </p:nvSpPr>
        <p:spPr>
          <a:xfrm>
            <a:off x="6169000" y="5084064"/>
            <a:ext cx="5455768" cy="1060704"/>
          </a:xfrm>
          <a:prstGeom prst="roundRect">
            <a:avLst>
              <a:gd name="adj" fmla="val 5172"/>
            </a:avLst>
          </a:prstGeom>
          <a:solidFill>
            <a:srgbClr val="F4F6F8"/>
          </a:solidFill>
          <a:ln w="12700">
            <a:solidFill>
              <a:srgbClr val="F4F6F8"/>
            </a:solidFill>
            <a:prstDash val="solid"/>
          </a:ln>
        </p:spPr>
      </p:sp>
      <p:sp>
        <p:nvSpPr>
          <p:cNvPr id="21" name="Shape 19"/>
          <p:cNvSpPr/>
          <p:nvPr/>
        </p:nvSpPr>
        <p:spPr>
          <a:xfrm>
            <a:off x="6169000" y="5138928"/>
            <a:ext cx="41148" cy="950976"/>
          </a:xfrm>
          <a:prstGeom prst="rect">
            <a:avLst/>
          </a:prstGeom>
          <a:solidFill>
            <a:srgbClr val="1C7293"/>
          </a:solidFill>
          <a:ln w="12700">
            <a:solidFill>
              <a:srgbClr val="333333"/>
            </a:solidFill>
            <a:prstDash val="solid"/>
          </a:ln>
        </p:spPr>
      </p:sp>
      <p:sp>
        <p:nvSpPr>
          <p:cNvPr id="22" name="Text 20"/>
          <p:cNvSpPr/>
          <p:nvPr/>
        </p:nvSpPr>
        <p:spPr>
          <a:xfrm>
            <a:off x="6388456"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23" name="Text 21"/>
          <p:cNvSpPr/>
          <p:nvPr/>
        </p:nvSpPr>
        <p:spPr>
          <a:xfrm>
            <a:off x="6388456"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Neither block reduced quadriceps strength significantly compared with placebo</a:t>
            </a:r>
            <a:endParaRPr lang="en-US" sz="1150" dirty="0"/>
          </a:p>
        </p:txBody>
      </p:sp>
      <p:sp>
        <p:nvSpPr>
          <p:cNvPr id="25"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5464912" cy="1526667"/>
          </a:xfrm>
          <a:prstGeom prst="roundRect">
            <a:avLst>
              <a:gd name="adj" fmla="val 3594"/>
            </a:avLst>
          </a:prstGeom>
          <a:solidFill>
            <a:srgbClr val="EDF4EF"/>
          </a:solidFill>
          <a:ln w="12700">
            <a:solidFill>
              <a:srgbClr val="EDF4EF"/>
            </a:solidFill>
            <a:prstDash val="solid"/>
          </a:ln>
        </p:spPr>
      </p:sp>
      <p:sp>
        <p:nvSpPr>
          <p:cNvPr id="5" name="Shape 3"/>
          <p:cNvSpPr/>
          <p:nvPr/>
        </p:nvSpPr>
        <p:spPr>
          <a:xfrm>
            <a:off x="566928" y="1517904"/>
            <a:ext cx="41148" cy="1416939"/>
          </a:xfrm>
          <a:prstGeom prst="rect">
            <a:avLst/>
          </a:prstGeom>
          <a:solidFill>
            <a:srgbClr val="3E7C59"/>
          </a:solidFill>
          <a:ln w="12700">
            <a:solidFill>
              <a:srgbClr val="333333"/>
            </a:solidFill>
            <a:prstDash val="solid"/>
          </a:ln>
        </p:spPr>
      </p:sp>
      <p:sp>
        <p:nvSpPr>
          <p:cNvPr id="6" name="Text 4"/>
          <p:cNvSpPr/>
          <p:nvPr/>
        </p:nvSpPr>
        <p:spPr>
          <a:xfrm>
            <a:off x="786384"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7" name="Text 5"/>
          <p:cNvSpPr/>
          <p:nvPr/>
        </p:nvSpPr>
        <p:spPr>
          <a:xfrm>
            <a:off x="786384" y="1847088"/>
            <a:ext cx="5080864" cy="1014603"/>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8% after the adductor canal block and about 49% after the femoral nerve block</a:t>
            </a:r>
            <a:endParaRPr lang="en-US" sz="1150" dirty="0"/>
          </a:p>
        </p:txBody>
      </p:sp>
      <p:sp>
        <p:nvSpPr>
          <p:cNvPr id="8" name="Shape 6"/>
          <p:cNvSpPr/>
          <p:nvPr/>
        </p:nvSpPr>
        <p:spPr>
          <a:xfrm>
            <a:off x="6159856" y="1463040"/>
            <a:ext cx="5464912" cy="1526667"/>
          </a:xfrm>
          <a:prstGeom prst="roundRect">
            <a:avLst>
              <a:gd name="adj" fmla="val 3594"/>
            </a:avLst>
          </a:prstGeom>
          <a:solidFill>
            <a:srgbClr val="F4F6F8"/>
          </a:solidFill>
          <a:ln w="12700">
            <a:solidFill>
              <a:srgbClr val="F4F6F8"/>
            </a:solidFill>
            <a:prstDash val="solid"/>
          </a:ln>
        </p:spPr>
      </p:sp>
      <p:sp>
        <p:nvSpPr>
          <p:cNvPr id="9" name="Shape 7"/>
          <p:cNvSpPr/>
          <p:nvPr/>
        </p:nvSpPr>
        <p:spPr>
          <a:xfrm>
            <a:off x="6159856" y="1517904"/>
            <a:ext cx="41148" cy="1416939"/>
          </a:xfrm>
          <a:prstGeom prst="rect">
            <a:avLst/>
          </a:prstGeom>
          <a:solidFill>
            <a:srgbClr val="1C7293"/>
          </a:solidFill>
          <a:ln w="12700">
            <a:solidFill>
              <a:srgbClr val="333333"/>
            </a:solidFill>
            <a:prstDash val="solid"/>
          </a:ln>
        </p:spPr>
      </p:sp>
      <p:sp>
        <p:nvSpPr>
          <p:cNvPr id="10" name="Text 8"/>
          <p:cNvSpPr/>
          <p:nvPr/>
        </p:nvSpPr>
        <p:spPr>
          <a:xfrm>
            <a:off x="6379312"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1" name="Text 9"/>
          <p:cNvSpPr/>
          <p:nvPr/>
        </p:nvSpPr>
        <p:spPr>
          <a:xfrm>
            <a:off x="6379312" y="1847088"/>
            <a:ext cx="5080864" cy="1014603"/>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8% after the adductor canal block and about 20% after the femoral nerve block</a:t>
            </a:r>
            <a:endParaRPr lang="en-US" sz="1150" dirty="0"/>
          </a:p>
        </p:txBody>
      </p:sp>
      <p:sp>
        <p:nvSpPr>
          <p:cNvPr id="12" name="Shape 10"/>
          <p:cNvSpPr/>
          <p:nvPr/>
        </p:nvSpPr>
        <p:spPr>
          <a:xfrm>
            <a:off x="566928" y="3117723"/>
            <a:ext cx="5464912" cy="1526667"/>
          </a:xfrm>
          <a:prstGeom prst="roundRect">
            <a:avLst>
              <a:gd name="adj" fmla="val 3594"/>
            </a:avLst>
          </a:prstGeom>
          <a:solidFill>
            <a:srgbClr val="F4F6F8"/>
          </a:solidFill>
          <a:ln w="12700">
            <a:solidFill>
              <a:srgbClr val="F4F6F8"/>
            </a:solidFill>
            <a:prstDash val="solid"/>
          </a:ln>
        </p:spPr>
      </p:sp>
      <p:sp>
        <p:nvSpPr>
          <p:cNvPr id="13" name="Shape 11"/>
          <p:cNvSpPr/>
          <p:nvPr/>
        </p:nvSpPr>
        <p:spPr>
          <a:xfrm>
            <a:off x="566928" y="3172587"/>
            <a:ext cx="41148" cy="1416939"/>
          </a:xfrm>
          <a:prstGeom prst="rect">
            <a:avLst/>
          </a:prstGeom>
          <a:solidFill>
            <a:srgbClr val="1C7293"/>
          </a:solidFill>
          <a:ln w="12700">
            <a:solidFill>
              <a:srgbClr val="333333"/>
            </a:solidFill>
            <a:prstDash val="solid"/>
          </a:ln>
        </p:spPr>
      </p:sp>
      <p:sp>
        <p:nvSpPr>
          <p:cNvPr id="14" name="Text 12"/>
          <p:cNvSpPr/>
          <p:nvPr/>
        </p:nvSpPr>
        <p:spPr>
          <a:xfrm>
            <a:off x="786384" y="3245739"/>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5" name="Text 13"/>
          <p:cNvSpPr/>
          <p:nvPr/>
        </p:nvSpPr>
        <p:spPr>
          <a:xfrm>
            <a:off x="786384" y="3501771"/>
            <a:ext cx="5080864" cy="1014603"/>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25% after the adductor canal block and about 49% after the femoral nerve block</a:t>
            </a:r>
            <a:endParaRPr lang="en-US" sz="1150" dirty="0"/>
          </a:p>
        </p:txBody>
      </p:sp>
      <p:sp>
        <p:nvSpPr>
          <p:cNvPr id="16" name="Shape 14"/>
          <p:cNvSpPr/>
          <p:nvPr/>
        </p:nvSpPr>
        <p:spPr>
          <a:xfrm>
            <a:off x="6159856" y="3117723"/>
            <a:ext cx="5464912" cy="1526667"/>
          </a:xfrm>
          <a:prstGeom prst="roundRect">
            <a:avLst>
              <a:gd name="adj" fmla="val 3594"/>
            </a:avLst>
          </a:prstGeom>
          <a:solidFill>
            <a:srgbClr val="F4F6F8"/>
          </a:solidFill>
          <a:ln w="12700">
            <a:solidFill>
              <a:srgbClr val="F4F6F8"/>
            </a:solidFill>
            <a:prstDash val="solid"/>
          </a:ln>
        </p:spPr>
      </p:sp>
      <p:sp>
        <p:nvSpPr>
          <p:cNvPr id="17" name="Shape 15"/>
          <p:cNvSpPr/>
          <p:nvPr/>
        </p:nvSpPr>
        <p:spPr>
          <a:xfrm>
            <a:off x="6159856" y="3172587"/>
            <a:ext cx="41148" cy="1416939"/>
          </a:xfrm>
          <a:prstGeom prst="rect">
            <a:avLst/>
          </a:prstGeom>
          <a:solidFill>
            <a:srgbClr val="1C7293"/>
          </a:solidFill>
          <a:ln w="12700">
            <a:solidFill>
              <a:srgbClr val="333333"/>
            </a:solidFill>
            <a:prstDash val="solid"/>
          </a:ln>
        </p:spPr>
      </p:sp>
      <p:sp>
        <p:nvSpPr>
          <p:cNvPr id="18" name="Text 16"/>
          <p:cNvSpPr/>
          <p:nvPr/>
        </p:nvSpPr>
        <p:spPr>
          <a:xfrm>
            <a:off x="6379312" y="3245739"/>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19" name="Text 17"/>
          <p:cNvSpPr/>
          <p:nvPr/>
        </p:nvSpPr>
        <p:spPr>
          <a:xfrm>
            <a:off x="6379312" y="3501771"/>
            <a:ext cx="5080864" cy="1014603"/>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Neither block reduced quadriceps strength significantly compared with placebo</a:t>
            </a:r>
            <a:endParaRPr lang="en-US" sz="1150" dirty="0"/>
          </a:p>
        </p:txBody>
      </p:sp>
      <p:sp>
        <p:nvSpPr>
          <p:cNvPr id="20" name="Shape 18"/>
          <p:cNvSpPr/>
          <p:nvPr/>
        </p:nvSpPr>
        <p:spPr>
          <a:xfrm>
            <a:off x="566928" y="4827270"/>
            <a:ext cx="11057839" cy="823722"/>
          </a:xfrm>
          <a:prstGeom prst="roundRect">
            <a:avLst>
              <a:gd name="adj" fmla="val 5550"/>
            </a:avLst>
          </a:prstGeom>
          <a:solidFill>
            <a:srgbClr val="12233F"/>
          </a:solidFill>
          <a:ln w="12700">
            <a:solidFill>
              <a:srgbClr val="333333"/>
            </a:solidFill>
            <a:prstDash val="solid"/>
          </a:ln>
        </p:spPr>
      </p:sp>
      <p:sp>
        <p:nvSpPr>
          <p:cNvPr id="21" name="Text 19"/>
          <p:cNvSpPr/>
          <p:nvPr/>
        </p:nvSpPr>
        <p:spPr>
          <a:xfrm>
            <a:off x="841248" y="4918710"/>
            <a:ext cx="10509199" cy="640842"/>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adductor canal block is not motor-free — the reduction against placebo was statistically significant — but it is about a sixth of the femoral block's effect, and the volunteers performed better after it than after the femoral block on all three standardised mobilisation tests. "Sensory block" is a relative claim, not an absolute one.</a:t>
            </a:r>
            <a:endParaRPr lang="en-US" sz="1300" dirty="0"/>
          </a:p>
        </p:txBody>
      </p:sp>
      <p:sp>
        <p:nvSpPr>
          <p:cNvPr id="22" name="Text 20"/>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Jaeger P et al., Adductor canal block versus femoral nerve block and quadriceps strength: a randomized, double-blind, placebo-controlled, crossover study in healthy volunteers, Anesthesiology 2013 · PMID 23241723</a:t>
            </a:r>
            <a:endParaRPr lang="en-US" sz="950" dirty="0"/>
          </a:p>
        </p:txBody>
      </p:sp>
      <p:sp>
        <p:nvSpPr>
          <p:cNvPr id="23" name="Text 21"/>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meta-analysis of 12 randomised trials compared adductor canal block with femoral nerve block after total knee arthroplasty. Summarise what it found on the motor side and on the analgesic side, and explain why that combination is what drives the choice of block on an enhanced-recovery pathway.</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On the motor side the adductor canal block was clearly better: quadriceps maximum voluntary isometric contraction was significantly higher than after femoral nerve block, and the same direction held when strength was graded on a manual muscle scale. Range of motion was also better. On the analgesic side there was no cost — at every follow-up time the adductor canal block was not inferior to the femoral nerve block for pain control or for opioid consumption. That is what settles the choice: you are buying quadriceps function and earlier knee recovery without giving up analgesia, and on a pathway whose whole aim is early ambulation, an equal-analgesia block that leaves the quadriceps working is the one to pick.</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When two blocks are equal on the outcome you were measuring, the decision moves to the outcome you were not — here, whether the patient can lift the leg and get out of bed.</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Wang D et al., Adductor canal block versus femoral nerve block for total knee arthroplasty: a meta-analysis of randomized controlled trials, Sci Rep 2017 · PMID 28079176</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7"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Should Femoral Nerve Blocks and Adductor Canal Blocks Be Used in Pediatric or Adolescent Anterior Cruciate Ligament Reconstruction?: A Systematic Review, Journal of pediatric orthopedics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39696669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Adductor Canal Nerve Block versus Intra-articular Anesthetic in Knee Arthroscopy: A Single-Blinded Prospective Randomized Trial, The journal of knee surgery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36807102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Adductor Canal Block Versus Femoral Nerve Block in Total Knee Arthroplasty: Network Meta-Analysis, The Clinical journal of pain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38561898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Femoral nerve versus adductor canal block for early postoperative pain control and knee function after anterior cruciate ligament reconstruction with hamstring autografts: a prospective single-blind randomised controlled trial, Archives of orthopaedic and trauma surgery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33609182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Continuous adductor canal block versus continuous femoral nerve block for postoperative pain in patients undergoing knee arthroplasty: An updated meta-analysis of randomized controlled trials, PloS one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39088521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PROSPECT guideline for total knee arthroplasty, Eur J Anaesthesiol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35852550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Cochrane review, peripheral nerve blocks for hip fractures, 2017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28494088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ACB versus FNB after ACL reconstruction, Am J Sports Med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31800300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ACB versus FNB for TKA meta-analysis, Sci Rep 2017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28079176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ASRA antithrombotic guidelines, 5th edition, Reg Anesth Pain Med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39880411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Regional anesthesia in patients with preexisting neurologic disease, Reg Anesth Pain Med 2015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26115188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8956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FNB versus ACB after TKA meta-analysis, Medicine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36042669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This systematic review found that adding a sciatic nerve block to a femoral nerve</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624840">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624840">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pediatric orthopedics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systematic review found that adding a sciatic nerve block to a femoral nerve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624840">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journal of knee surgery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randomized trial found that for knee arthroscopy, intra-articular local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624840">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Clinical journal of pain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network meta-analysis of adults undergoing primary total knee arthroplasty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624840">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Archives of orthopaedic and trauma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randomised controlled trial found that femoral nerve block and adductor canal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624840">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PloS one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meta-analysis of knee arthroplasty patients found that continuous adductor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5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ANATOMY</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The femoral nerve is outside the sheath, so the block is placed lateral to the artery</a:t>
            </a:r>
            <a:endParaRPr lang="en-US" sz="2200" dirty="0"/>
          </a:p>
        </p:txBody>
      </p:sp>
      <p:pic>
        <p:nvPicPr>
          <p:cNvPr id="4" name="Image 0" descr="preencoded.png">    </p:cNvPr>
          <p:cNvPicPr>
            <a:picLocks noChangeAspect="1"/>
          </p:cNvPicPr>
          <p:nvPr/>
        </p:nvPicPr>
        <p:blipFill>
          <a:blip r:embed="rId1"/>
          <a:stretch>
            <a:fillRect/>
          </a:stretch>
        </p:blipFill>
        <p:spPr>
          <a:xfrm>
            <a:off x="4220800" y="1719072"/>
            <a:ext cx="3750096" cy="2816352"/>
          </a:xfrm>
          <a:prstGeom prst="rect">
            <a:avLst/>
          </a:prstGeom>
        </p:spPr>
      </p:pic>
      <p:sp>
        <p:nvSpPr>
          <p:cNvPr id="5" name="Shape 2"/>
          <p:cNvSpPr/>
          <p:nvPr/>
        </p:nvSpPr>
        <p:spPr>
          <a:xfrm>
            <a:off x="566928" y="4681728"/>
            <a:ext cx="11057839" cy="658368"/>
          </a:xfrm>
          <a:prstGeom prst="roundRect">
            <a:avLst>
              <a:gd name="adj" fmla="val 6944"/>
            </a:avLst>
          </a:prstGeom>
          <a:solidFill>
            <a:srgbClr val="12233F"/>
          </a:solidFill>
          <a:ln w="12700">
            <a:solidFill>
              <a:srgbClr val="333333"/>
            </a:solidFill>
            <a:prstDash val="solid"/>
          </a:ln>
        </p:spPr>
      </p:sp>
      <p:sp>
        <p:nvSpPr>
          <p:cNvPr id="6" name="Text 3"/>
          <p:cNvSpPr/>
          <p:nvPr/>
        </p:nvSpPr>
        <p:spPr>
          <a:xfrm>
            <a:off x="841248" y="477316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vessels are wrapped in the femoral sheath and the nerve is not, which is why local anaesthetic has to go lateral to the artery rather than around it.</a:t>
            </a:r>
            <a:endParaRPr lang="en-US" sz="1300" dirty="0"/>
          </a:p>
        </p:txBody>
      </p:sp>
      <p:sp>
        <p:nvSpPr>
          <p:cNvPr id="7" name="Text 4"/>
          <p:cNvSpPr/>
          <p:nvPr/>
        </p:nvSpPr>
        <p:spPr>
          <a:xfrm>
            <a:off x="566928" y="5266944"/>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8" name="Text 5"/>
          <p:cNvSpPr/>
          <p:nvPr/>
        </p:nvSpPr>
        <p:spPr>
          <a:xfrm>
            <a:off x="566928" y="5486400"/>
            <a:ext cx="11057839" cy="310896"/>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Henry Gray — Medical illustration of the inguinal ligament and associated nerves and arteries. Anterolateral view of the right side of the pelvis. Figure 565 from Gray's Anatomy, 21st edition (1924) · https://commons.wikimedia.org/wiki/File:Structures_passing_behind_the_inguinal_ligament.png</a:t>
            </a:r>
            <a:endParaRPr lang="en-US" sz="1000" dirty="0"/>
          </a:p>
        </p:txBody>
      </p:sp>
      <p:sp>
        <p:nvSpPr>
          <p:cNvPr id="9" name="Text 6"/>
          <p:cNvSpPr/>
          <p:nvPr/>
        </p:nvSpPr>
        <p:spPr>
          <a:xfrm>
            <a:off x="566928" y="5797296"/>
            <a:ext cx="11057839" cy="274320"/>
          </a:xfrm>
          <a:prstGeom prst="rect">
            <a:avLst/>
          </a:prstGeom>
          <a:noFill/>
          <a:ln/>
        </p:spPr>
        <p:txBody>
          <a:bodyPr wrap="square" rtlCol="0" anchor="t">
            <a:normAutofit/>
            <a:normAutofit/>
          </a:bodyPr>
          <a:lstStyle/>
          <a:p>
            <a:pPr indent="0" marL="0">
              <a:buNone/>
            </a:pPr>
            <a:r>
              <a:rPr lang="en-US" sz="850" dirty="0">
                <a:solidFill>
                  <a:srgbClr val="9AA5B1"/>
                </a:solidFill>
                <a:latin typeface="Calibri" pitchFamily="34" charset="0"/>
                <a:ea typeface="Calibri" pitchFamily="34" charset="-122"/>
                <a:cs typeface="Calibri" pitchFamily="34" charset="-120"/>
              </a:rPr>
              <a:t>Henry Gray · public-domain · https://commons.wikimedia.org/wiki/File:Structures_passing_behind_the_inguinal_ligament.png</a:t>
            </a:r>
            <a:endParaRPr lang="en-US" sz="850" dirty="0"/>
          </a:p>
        </p:txBody>
      </p:sp>
      <p:sp>
        <p:nvSpPr>
          <p:cNvPr id="10"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ANATOMY</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By the adductor canal the nerve is sensory, and the quadriceps is spared</a:t>
            </a:r>
            <a:endParaRPr lang="en-US" sz="2450" dirty="0"/>
          </a:p>
        </p:txBody>
      </p:sp>
      <p:pic>
        <p:nvPicPr>
          <p:cNvPr id="4" name="Image 0" descr="preencoded.png">    </p:cNvPr>
          <p:cNvPicPr>
            <a:picLocks noChangeAspect="1"/>
          </p:cNvPicPr>
          <p:nvPr/>
        </p:nvPicPr>
        <p:blipFill>
          <a:blip r:embed="rId1"/>
          <a:stretch>
            <a:fillRect/>
          </a:stretch>
        </p:blipFill>
        <p:spPr>
          <a:xfrm>
            <a:off x="4721870" y="1719072"/>
            <a:ext cx="2747955" cy="2816352"/>
          </a:xfrm>
          <a:prstGeom prst="rect">
            <a:avLst/>
          </a:prstGeom>
        </p:spPr>
      </p:pic>
      <p:sp>
        <p:nvSpPr>
          <p:cNvPr id="5" name="Shape 2"/>
          <p:cNvSpPr/>
          <p:nvPr/>
        </p:nvSpPr>
        <p:spPr>
          <a:xfrm>
            <a:off x="566928" y="4681728"/>
            <a:ext cx="11057839" cy="658368"/>
          </a:xfrm>
          <a:prstGeom prst="roundRect">
            <a:avLst>
              <a:gd name="adj" fmla="val 6944"/>
            </a:avLst>
          </a:prstGeom>
          <a:solidFill>
            <a:srgbClr val="12233F"/>
          </a:solidFill>
          <a:ln w="12700">
            <a:solidFill>
              <a:srgbClr val="333333"/>
            </a:solidFill>
            <a:prstDash val="solid"/>
          </a:ln>
        </p:spPr>
      </p:sp>
      <p:sp>
        <p:nvSpPr>
          <p:cNvPr id="6" name="Text 3"/>
          <p:cNvSpPr/>
          <p:nvPr/>
        </p:nvSpPr>
        <p:spPr>
          <a:xfrm>
            <a:off x="841248" y="477316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femoral nerve has narrowed to the saphenous nerve running with the vessels under sartorius, well distal to the motor branches for quadriceps — which is why blocking here preserves quadriceps strength better than blocking at the groin.</a:t>
            </a:r>
            <a:endParaRPr lang="en-US" sz="1300" dirty="0"/>
          </a:p>
        </p:txBody>
      </p:sp>
      <p:sp>
        <p:nvSpPr>
          <p:cNvPr id="7" name="Text 4"/>
          <p:cNvSpPr/>
          <p:nvPr/>
        </p:nvSpPr>
        <p:spPr>
          <a:xfrm>
            <a:off x="566928" y="5266944"/>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8" name="Text 5"/>
          <p:cNvSpPr/>
          <p:nvPr/>
        </p:nvSpPr>
        <p:spPr>
          <a:xfrm>
            <a:off x="566928" y="5486400"/>
            <a:ext cx="11057839" cy="310896"/>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Mikael Häggström . When using this image in external works, it may be cited as: Häggström, Mikael (2014). " Medical gallery of Mikael Häggström 2014 ". WikiJournal of Medicine 1 (2). DOI : 10.15347/wjm/2014.008 . ISSN 2002-4436 . Public Domain . or By Mikael Häggström, used with permission. — Adductor canal , horizontal section · https://commons.wikimedia.org/wiki/File:Adductor_canal.png</a:t>
            </a:r>
            <a:endParaRPr lang="en-US" sz="1000" dirty="0"/>
          </a:p>
        </p:txBody>
      </p:sp>
      <p:sp>
        <p:nvSpPr>
          <p:cNvPr id="9" name="Text 6"/>
          <p:cNvSpPr/>
          <p:nvPr/>
        </p:nvSpPr>
        <p:spPr>
          <a:xfrm>
            <a:off x="566928" y="5797296"/>
            <a:ext cx="11057839" cy="274320"/>
          </a:xfrm>
          <a:prstGeom prst="rect">
            <a:avLst/>
          </a:prstGeom>
          <a:noFill/>
          <a:ln/>
        </p:spPr>
        <p:txBody>
          <a:bodyPr wrap="square" rtlCol="0" anchor="t">
            <a:normAutofit/>
            <a:normAutofit/>
          </a:bodyPr>
          <a:lstStyle/>
          <a:p>
            <a:pPr indent="0" marL="0">
              <a:buNone/>
            </a:pPr>
            <a:r>
              <a:rPr lang="en-US" sz="850" dirty="0">
                <a:solidFill>
                  <a:srgbClr val="9AA5B1"/>
                </a:solidFill>
                <a:latin typeface="Calibri" pitchFamily="34" charset="0"/>
                <a:ea typeface="Calibri" pitchFamily="34" charset="-122"/>
                <a:cs typeface="Calibri" pitchFamily="34" charset="-120"/>
              </a:rPr>
              <a:t>Mikael Häggström . When using this image in external works, it may be cited as: Häggström, Mikael (2014). " Medical gallery of Mikael Häggström 2014 ". WikiJournal of Medicine 1 (2). DOI : 10.15347/wjm/2014.008 . ISSN 2002-4436 . Public Domain . or By Mikael Häggström, used with permission. · public-domain · https://commons.wikimedia.org/wiki/File:Adductor_canal.png</a:t>
            </a:r>
            <a:endParaRPr lang="en-US" sz="850" dirty="0"/>
          </a:p>
        </p:txBody>
      </p:sp>
      <p:sp>
        <p:nvSpPr>
          <p:cNvPr id="10"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 findings, each on the slide that follows.</a:t>
            </a:r>
            <a:endParaRPr lang="en-US" sz="1400" dirty="0"/>
          </a:p>
        </p:txBody>
      </p:sp>
      <p:sp>
        <p:nvSpPr>
          <p:cNvPr id="5" name="Shape 3"/>
          <p:cNvSpPr/>
          <p:nvPr/>
        </p:nvSpPr>
        <p:spPr>
          <a:xfrm>
            <a:off x="566928" y="1938528"/>
            <a:ext cx="3551834" cy="4206240"/>
          </a:xfrm>
          <a:prstGeom prst="roundRect">
            <a:avLst>
              <a:gd name="adj" fmla="val 1545"/>
            </a:avLst>
          </a:prstGeom>
          <a:solidFill>
            <a:srgbClr val="F4F6F8"/>
          </a:solidFill>
          <a:ln w="12700">
            <a:solidFill>
              <a:srgbClr val="F4F6F8"/>
            </a:solidFill>
            <a:prstDash val="solid"/>
          </a:ln>
        </p:spPr>
      </p:sp>
      <p:sp>
        <p:nvSpPr>
          <p:cNvPr id="6" name="Shape 4"/>
          <p:cNvSpPr/>
          <p:nvPr/>
        </p:nvSpPr>
        <p:spPr>
          <a:xfrm>
            <a:off x="566928" y="1938528"/>
            <a:ext cx="3551834" cy="54864"/>
          </a:xfrm>
          <a:prstGeom prst="rect">
            <a:avLst/>
          </a:prstGeom>
          <a:solidFill>
            <a:srgbClr val="1C7293"/>
          </a:solidFill>
          <a:ln w="12700">
            <a:solidFill>
              <a:srgbClr val="333333"/>
            </a:solidFill>
            <a:prstDash val="solid"/>
          </a:ln>
        </p:spPr>
      </p:sp>
      <p:sp>
        <p:nvSpPr>
          <p:cNvPr id="7" name="Text 5"/>
          <p:cNvSpPr/>
          <p:nvPr/>
        </p:nvSpPr>
        <p:spPr>
          <a:xfrm>
            <a:off x="749808"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JOURNAL OF PEDIATRIC ORTHOPEDICS 2025</a:t>
            </a:r>
            <a:endParaRPr lang="en-US" sz="900" dirty="0"/>
          </a:p>
        </p:txBody>
      </p:sp>
      <p:sp>
        <p:nvSpPr>
          <p:cNvPr id="8" name="Text 6"/>
          <p:cNvSpPr/>
          <p:nvPr/>
        </p:nvSpPr>
        <p:spPr>
          <a:xfrm>
            <a:off x="749808"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systematic review found that adding a sciatic nerve block to a femoral nerve</a:t>
            </a:r>
            <a:endParaRPr lang="en-US" sz="1400" dirty="0"/>
          </a:p>
        </p:txBody>
      </p:sp>
      <p:sp>
        <p:nvSpPr>
          <p:cNvPr id="9" name="Text 7"/>
          <p:cNvSpPr/>
          <p:nvPr/>
        </p:nvSpPr>
        <p:spPr>
          <a:xfrm>
            <a:off x="749808"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systematic review found that adding a sciatic nerve block to a femoral nerve block for pediatric or adolescent anterior cruciate ligament…</a:t>
            </a:r>
            <a:endParaRPr lang="en-US" sz="1150" dirty="0"/>
          </a:p>
        </p:txBody>
      </p:sp>
      <p:sp>
        <p:nvSpPr>
          <p:cNvPr id="10" name="Shape 8"/>
          <p:cNvSpPr/>
          <p:nvPr/>
        </p:nvSpPr>
        <p:spPr>
          <a:xfrm>
            <a:off x="4319930" y="1938528"/>
            <a:ext cx="3551834" cy="4206240"/>
          </a:xfrm>
          <a:prstGeom prst="roundRect">
            <a:avLst>
              <a:gd name="adj" fmla="val 1545"/>
            </a:avLst>
          </a:prstGeom>
          <a:solidFill>
            <a:srgbClr val="F4F6F8"/>
          </a:solidFill>
          <a:ln w="12700">
            <a:solidFill>
              <a:srgbClr val="F4F6F8"/>
            </a:solidFill>
            <a:prstDash val="solid"/>
          </a:ln>
        </p:spPr>
      </p:sp>
      <p:sp>
        <p:nvSpPr>
          <p:cNvPr id="11" name="Shape 9"/>
          <p:cNvSpPr/>
          <p:nvPr/>
        </p:nvSpPr>
        <p:spPr>
          <a:xfrm>
            <a:off x="4319930" y="1938528"/>
            <a:ext cx="3551834" cy="54864"/>
          </a:xfrm>
          <a:prstGeom prst="rect">
            <a:avLst/>
          </a:prstGeom>
          <a:solidFill>
            <a:srgbClr val="1C7293"/>
          </a:solidFill>
          <a:ln w="12700">
            <a:solidFill>
              <a:srgbClr val="333333"/>
            </a:solidFill>
            <a:prstDash val="solid"/>
          </a:ln>
        </p:spPr>
      </p:sp>
      <p:sp>
        <p:nvSpPr>
          <p:cNvPr id="12" name="Text 10"/>
          <p:cNvSpPr/>
          <p:nvPr/>
        </p:nvSpPr>
        <p:spPr>
          <a:xfrm>
            <a:off x="4502810"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THE CLINICAL JOURNAL OF PAIN 2024</a:t>
            </a:r>
            <a:endParaRPr lang="en-US" sz="900" dirty="0"/>
          </a:p>
        </p:txBody>
      </p:sp>
      <p:sp>
        <p:nvSpPr>
          <p:cNvPr id="13" name="Text 11"/>
          <p:cNvSpPr/>
          <p:nvPr/>
        </p:nvSpPr>
        <p:spPr>
          <a:xfrm>
            <a:off x="4502810"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network meta-analysis of adults undergoing primary total knee arthroplasty</a:t>
            </a:r>
            <a:endParaRPr lang="en-US" sz="1400" dirty="0"/>
          </a:p>
        </p:txBody>
      </p:sp>
      <p:sp>
        <p:nvSpPr>
          <p:cNvPr id="14" name="Text 12"/>
          <p:cNvSpPr/>
          <p:nvPr/>
        </p:nvSpPr>
        <p:spPr>
          <a:xfrm>
            <a:off x="4502810"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network meta-analysis of adults undergoing primary total knee arthroplasty found that a single-shot adductor canal block provides better 24-hour…</a:t>
            </a:r>
            <a:endParaRPr lang="en-US" sz="1150" dirty="0"/>
          </a:p>
        </p:txBody>
      </p:sp>
      <p:sp>
        <p:nvSpPr>
          <p:cNvPr id="15" name="Shape 13"/>
          <p:cNvSpPr/>
          <p:nvPr/>
        </p:nvSpPr>
        <p:spPr>
          <a:xfrm>
            <a:off x="8072933" y="1938528"/>
            <a:ext cx="3551834" cy="4206240"/>
          </a:xfrm>
          <a:prstGeom prst="roundRect">
            <a:avLst>
              <a:gd name="adj" fmla="val 1545"/>
            </a:avLst>
          </a:prstGeom>
          <a:solidFill>
            <a:srgbClr val="F4F6F8"/>
          </a:solidFill>
          <a:ln w="12700">
            <a:solidFill>
              <a:srgbClr val="F4F6F8"/>
            </a:solidFill>
            <a:prstDash val="solid"/>
          </a:ln>
        </p:spPr>
      </p:sp>
      <p:sp>
        <p:nvSpPr>
          <p:cNvPr id="16" name="Shape 14"/>
          <p:cNvSpPr/>
          <p:nvPr/>
        </p:nvSpPr>
        <p:spPr>
          <a:xfrm>
            <a:off x="8072933" y="1938528"/>
            <a:ext cx="3551834" cy="54864"/>
          </a:xfrm>
          <a:prstGeom prst="rect">
            <a:avLst/>
          </a:prstGeom>
          <a:solidFill>
            <a:srgbClr val="1C7293"/>
          </a:solidFill>
          <a:ln w="12700">
            <a:solidFill>
              <a:srgbClr val="333333"/>
            </a:solidFill>
            <a:prstDash val="solid"/>
          </a:ln>
        </p:spPr>
      </p:sp>
      <p:sp>
        <p:nvSpPr>
          <p:cNvPr id="17" name="Text 15"/>
          <p:cNvSpPr/>
          <p:nvPr/>
        </p:nvSpPr>
        <p:spPr>
          <a:xfrm>
            <a:off x="8255813"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PLOS ONE 2024</a:t>
            </a:r>
            <a:endParaRPr lang="en-US" sz="900" dirty="0"/>
          </a:p>
        </p:txBody>
      </p:sp>
      <p:sp>
        <p:nvSpPr>
          <p:cNvPr id="18" name="Text 16"/>
          <p:cNvSpPr/>
          <p:nvPr/>
        </p:nvSpPr>
        <p:spPr>
          <a:xfrm>
            <a:off x="8255813"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of knee arthroplasty patients found that continuous adductor</a:t>
            </a:r>
            <a:endParaRPr lang="en-US" sz="1400" dirty="0"/>
          </a:p>
        </p:txBody>
      </p:sp>
      <p:sp>
        <p:nvSpPr>
          <p:cNvPr id="19" name="Text 17"/>
          <p:cNvSpPr/>
          <p:nvPr/>
        </p:nvSpPr>
        <p:spPr>
          <a:xfrm>
            <a:off x="8255813"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of knee arthroplasty patients found that continuous adductor canal block provides pain relief equivalent to continuous femoral…</a:t>
            </a:r>
            <a:endParaRPr lang="en-US" sz="1150" dirty="0"/>
          </a:p>
        </p:txBody>
      </p:sp>
      <p:sp>
        <p:nvSpPr>
          <p:cNvPr id="20" name="Text 1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systematic review found that adding a sciatic nerve block to a femoral nerve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Journal of pediatric orthopedics</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systematic review found that adding a sciatic nerve block to a femoral nerve block for pediatric or adolescent anterior cruciate ligament reconstruction lowered PACU opioid consumption and VAS pain scores.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Should Femoral Nerve Blocks and Adductor Canal Blocks Be Used in Pediatric or Adolescent Anterior Cruciate Ligament Reconstruction?: A Systematic Review, Journal of pediatric orthopedics 2025 · PMID 39696669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network meta-analysis of adults undergoing primary total knee arthroplasty</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The Clinical journal of pain</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network meta-analysis of adults undergoing primary total knee arthroplasty found that a single-shot adductor canal block provides better 24-hour functional recovery but higher pain scores and opioid consumption compared with a continuous femoral nerve block.</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Adductor Canal Block Versus Femoral Nerve Block in Total Knee Arthroplasty: Network Meta-Analysis, The Clinical journal of pain 2024 · PMID 38561898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27</Slides>
  <Notes>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Femoral Nerve Block and Adductor Canal Block</dc:title>
  <dc:subject>Intraoperative teaching</dc:subject>
  <dc:creator>Intraop Teaching Companion</dc:creator>
  <cp:lastModifiedBy>Intraop Teaching Companion</cp:lastModifiedBy>
  <cp:revision>1</cp:revision>
  <dcterms:created xsi:type="dcterms:W3CDTF">2026-07-29T06:02:12Z</dcterms:created>
  <dcterms:modified xsi:type="dcterms:W3CDTF">2026-07-29T06:02:12Z</dcterms:modified>
</cp:coreProperties>
</file>