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charts/chart145.xml" ContentType="application/vnd.openxmlformats-officedocument.drawingml.chart+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charts/chart146.xml" ContentType="application/vnd.openxmlformats-officedocument.drawingml.chart+xml"/>
  <Override PartName="/ppt/slideMasters/slideMaster15.xml" ContentType="application/vnd.openxmlformats-officedocument.presentationml.slideMaster+xml"/>
  <Override PartName="/ppt/slides/slide15.xml" ContentType="application/vnd.openxmlformats-officedocument.presentationml.slide+xml"/>
  <Override PartName="/ppt/charts/chart147.xml" ContentType="application/vnd.openxmlformats-officedocument.drawingml.chart+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notesMasterIdLst>
    <p:notesMasterId r:id="rId3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esProps" Target="presProps.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s>
</file>

<file path=ppt/charts/_rels/chart145.xml.rels><?xml version="1.0" encoding="UTF-8" standalone="yes"?><Relationships xmlns="http://schemas.openxmlformats.org/package/2006/relationships"><Relationship Id="rId1" Type="http://schemas.openxmlformats.org/officeDocument/2006/relationships/package" Target="../embeddings/Microsoft_Excel_Worksheet145.xlsx"/></Relationships>
</file>

<file path=ppt/charts/_rels/chart146.xml.rels><?xml version="1.0" encoding="UTF-8" standalone="yes"?><Relationships xmlns="http://schemas.openxmlformats.org/package/2006/relationships"><Relationship Id="rId1" Type="http://schemas.openxmlformats.org/officeDocument/2006/relationships/package" Target="../embeddings/Microsoft_Excel_Worksheet146.xlsx"/></Relationships>
</file>

<file path=ppt/charts/_rels/chart147.xml.rels><?xml version="1.0" encoding="UTF-8" standalone="yes"?><Relationships xmlns="http://schemas.openxmlformats.org/package/2006/relationships"><Relationship Id="rId1" Type="http://schemas.openxmlformats.org/officeDocument/2006/relationships/package" Target="../embeddings/Microsoft_Excel_Worksheet147.xlsx"/></Relationships>
</file>

<file path=ppt/charts/chart145.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Odds ratio with GLP-1 exposure</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Pulmonary aspiration</c:v>
                  </c:pt>
                  <c:pt idx="1">
                    <c:v>Residual gastric contents</c:v>
                  </c:pt>
                  <c:pt idx="2">
                    <c:v>Residual contents after holding a dose</c:v>
                  </c:pt>
                </c:lvl>
              </c:multiLvlStrCache>
            </c:multiLvlStrRef>
          </c:cat>
          <c:val>
            <c:numRef>
              <c:f>Sheet1!$B$2:$B$4</c:f>
              <c:numCache>
                <c:formatCode>General</c:formatCode>
                <c:ptCount val="3"/>
                <c:pt idx="0">
                  <c:v>1.04</c:v>
                </c:pt>
                <c:pt idx="1">
                  <c:v>5.96</c:v>
                </c:pt>
                <c:pt idx="2">
                  <c:v>0.51</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odds ratio</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charts/chart146.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Hold one dose</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Clinically significant residual gastric volume</c:v>
                  </c:pt>
                  <c:pt idx="1">
                    <c:v>Endoscopy-only subgroup</c:v>
                  </c:pt>
                </c:lvl>
              </c:multiLvlStrCache>
            </c:multiLvlStrRef>
          </c:cat>
          <c:val>
            <c:numRef>
              <c:f>Sheet1!$B$2:$B$3</c:f>
              <c:numCache>
                <c:formatCode>General</c:formatCode>
                <c:ptCount val="2"/>
                <c:pt idx="0">
                  <c:v>3.1</c:v>
                </c:pt>
                <c:pt idx="1">
                  <c:v>5</c:v>
                </c:pt>
              </c:numCache>
            </c:numRef>
          </c:val>
        </c:ser>
        <c:ser>
          <c:idx val="1"/>
          <c:order val="1"/>
          <c:tx>
            <c:strRef>
              <c:f>Sheet1!$C$1</c:f>
              <c:strCache>
                <c:ptCount val="1"/>
                <c:pt idx="0">
                  <c:v>Continue</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Clinically significant residual gastric volume</c:v>
                  </c:pt>
                  <c:pt idx="1">
                    <c:v>Endoscopy-only subgroup</c:v>
                  </c:pt>
                </c:lvl>
              </c:multiLvlStrCache>
            </c:multiLvlStrRef>
          </c:cat>
          <c:val>
            <c:numRef>
              <c:f>Sheet1!$C$2:$C$3</c:f>
              <c:numCache>
                <c:formatCode>General</c:formatCode>
                <c:ptCount val="2"/>
                <c:pt idx="0">
                  <c:v>25</c:v>
                </c:pt>
                <c:pt idx="1">
                  <c:v>46.7</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147.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Increased residual gastric content (%)</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Semaglutide within 10 days</c:v>
                  </c:pt>
                  <c:pt idx="1">
                    <c:v>No semaglutide</c:v>
                  </c:pt>
                </c:lvl>
              </c:multiLvlStrCache>
            </c:multiLvlStrRef>
          </c:cat>
          <c:val>
            <c:numRef>
              <c:f>Sheet1!$B$2:$B$3</c:f>
              <c:numCache>
                <c:formatCode>General</c:formatCode>
                <c:ptCount val="2"/>
                <c:pt idx="0">
                  <c:v>40</c:v>
                </c:pt>
                <c:pt idx="1">
                  <c:v>3</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Continue the GLP-1 receptor agonist perioperatively. Instead of holding it, use a 24-hour clear fluid diet followed by standard 6-hour fasting, with gastric ultrasound if that diet was not completed.. The 2025 recommendation shifts the intervention from the drug to the diet: keep the agonist going, use 24 hours of clear fluids and a standard 6-hour fast, and scan the stomach if that did not happen. [2025 ADS/ANZCA/GESA/NACOS Clinical Practice Recommendations on the Peri-Procedural Use of GLP-1/GIP Receptor Agonists, Anaesthesia and intensive care 2025]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Pooling 185,414 patients, GLP-1 receptor agonist exposure was not associated with pulmonary aspiration; across 165,522 patients it raised the odds of residual gastric contents roughly six-fold despite appropriate fasting. Both can hold because they are different endpoints: residual gastric contents is a finding in the stomach, whereas aspiration is the clinical event, and only the former was associated with exposure in these pooled data.. Residual gastric contents were about six times likelier despite appropriate fasting, yet aspiration itself was not associated with exposure, so do not treat the two endpoints as interchangeable. [Association Between Glucagon-Like Peptide-1 Receptor Agonist Use and Peri-Operative Pulmonary Aspiration: A systematic Review and Meta-Analysis, Anaesthesia 2025]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Before elective endoscopy, semaglutide raised increased residual gastric content from 5.1% to 24.2%, and preoperative digestive symptoms were themselves predictive, but the interruption interval made no difference.. In this retrospective series, how long semaglutide was stopped for did not change what was in the stomach, while asking about digestive symptoms did carry information. [Relationship Between Perioperative Semaglutide Use and Residual Gastric Content: A Retrospective Analysis of Patients Undergoing Elective Upper Endoscopy, Journal of clinical anesthesia 2023]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It is a rapid clinical practice update providing expert advice on managing patients taking GLP-1 receptor agonists before endoscopy, drawn from recent studies and the authors' bariatric and endoscopic experience. That makes it expert advice informed by recent studies and clinical experience, not trial data, so it can frame the discussion but cannot settle it by itself.. Know the genre of what you are quoting: a rapid clinical practice update is expert advice drawn from recent studies and the authors' own bariatric and endoscopic experience. [AGA Rapid Clinical Practice Update on the Management of Patients Taking GLP-1 Receptor Agonists Prior to Endoscopy: Communication, Clinical gastroenterology and hepatology : the official clinical practice journal of the American Gastroenterological Association 2024]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chart" Target="/ppt/charts/chart146.xml"/><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chart" Target="/ppt/charts/chart147.xml"/><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chart" Target="/ppt/charts/chart145.xml"/><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EVALUATION OF THE PATIENT AND PREOPERATIVE PREPARATION</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Perioperative GLP-1 Receptor Agonists</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I.B.1.d.6</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NPO and Full Stomach Status</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I.B.1.d.7</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Continuation vs. Discontinuation of Chronic Medications</a:t>
            </a:r>
            <a:endParaRPr lang="en-US" sz="1000" dirty="0"/>
          </a:p>
        </p:txBody>
      </p:sp>
      <p:sp>
        <p:nvSpPr>
          <p:cNvPr id="12" name="Text 10"/>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II.C.4.b.3.c</a:t>
            </a:r>
            <a:endParaRPr lang="en-US" sz="1050" dirty="0"/>
          </a:p>
        </p:txBody>
      </p:sp>
      <p:sp>
        <p:nvSpPr>
          <p:cNvPr id="13" name="Text 11"/>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Anesthesia Management</a:t>
            </a:r>
            <a:endParaRPr lang="en-US" sz="1000" dirty="0"/>
          </a:p>
        </p:txBody>
      </p:sp>
      <p:sp>
        <p:nvSpPr>
          <p:cNvPr id="14" name="Text 1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After discontinuing GLP-1 receptor agonists, expect a significant weight regain,</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EClinicalMedicine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After discontinuing GLP-1 receptor agonists, expect a significant weight regain, averaging 5.63 kg in obese patients (95% CI: 3.52-7.73).</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Metabolic Rebound After GLP-1 Receptor Agonist Discontinuation: A Systematic Review and Meta-Analysis, EClinicalMedicine 2025 · PMID 41399474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JOURNAL OF CLINICAL ANESTHESIA 2023</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Before elective endoscopy, semaglutide raised increased residual gastric content</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Before elective endoscopy, semaglutide raised increased residual gastric content from 5.1% to 24.2%</a:t>
            </a:r>
            <a:endParaRPr lang="en-US" sz="1150" dirty="0"/>
          </a:p>
        </p:txBody>
      </p:sp>
      <p:sp>
        <p:nvSpPr>
          <p:cNvPr id="10" name="Shape 8"/>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1" name="Shape 9"/>
          <p:cNvSpPr/>
          <p:nvPr/>
        </p:nvSpPr>
        <p:spPr>
          <a:xfrm>
            <a:off x="6196432" y="1938528"/>
            <a:ext cx="5428336" cy="54864"/>
          </a:xfrm>
          <a:prstGeom prst="rect">
            <a:avLst/>
          </a:prstGeom>
          <a:solidFill>
            <a:srgbClr val="C8892B"/>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BRITISH JOURNAL OF ANAESTHESIA 2024</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Ongoing treatment attenuates the delay in gastric emptying</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Ongoing treatment attenuates the delay in gastric emptying, so after more than 12 weeks of therapy standard fasting times are likely sufficient for…</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Before elective endoscopy, semaglutide raised increased residual gastric content</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Journal of clinical anesthesia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Before elective endoscopy, semaglutide raised increased residual gastric content from 5.1% to 24.2%, and preoperative digestive symptoms were themselves predictive — but the interruption interval made no difference.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Relationship Between Perioperative Semaglutide Use and Residual Gastric Content: A Retrospective Analysis of Patients Undergoing Elective Upper Endoscopy, Journal of clinical anesthesia 2023 · PMID 36870274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Ongoing treatment attenuates the delay in gastric emptying</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Ongoing treatment attenuates the delay in gastric emptying, so after more than 12 weeks of therapy standard fasting times are likely sufficient for otherwise low-risk patients; caution belongs with recent starters.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Perioperative Management of Long-Acting Glucagon-Like Peptide-1 (GLP-1) Receptor Agonists: Concerns for Delayed Gastric Emptying and Pulmonary Aspiration, British journal of anaesthesia 2024 · PMID 38290907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Holding one dose cut clinically significant residual gastric volume</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stopped early at interim analysis, 60 patients.</a:t>
            </a:r>
            <a:endParaRPr lang="en-US" sz="1400" dirty="0"/>
          </a:p>
        </p:txBody>
      </p:sp>
      <p:graphicFrame>
        <p:nvGraphicFramePr>
          <p:cNvPr id="5" name="Chart 0" descr=""/>
          <p:cNvGraphicFramePr/>
          <p:nvPr/>
        </p:nvGraphicFramePr>
        <p:xfrm>
          <a:off x="566928" y="2194560"/>
          <a:ext cx="11057839" cy="30723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54132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5046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Stopped early because the risk crossed the stopping boundary — and nobody on clear liquids the day before was affected.</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Ten days of interruption was not enough</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220 patients, preoperative gastric ultrasound.</a:t>
            </a:r>
            <a:endParaRPr lang="en-US" sz="1400" dirty="0"/>
          </a:p>
        </p:txBody>
      </p:sp>
      <p:graphicFrame>
        <p:nvGraphicFramePr>
          <p:cNvPr id="5" name="Chart 0" descr=""/>
          <p:cNvGraphicFramePr/>
          <p:nvPr/>
        </p:nvGraphicFramePr>
        <p:xfrm>
          <a:off x="566928" y="1938528"/>
          <a:ext cx="11057839" cy="33284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54132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5046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40% versus 3% despite guideline-compliant fasting — which is why the guidance moved to diet modification rather than a cessation interval.</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EDF4EF"/>
          </a:solidFill>
          <a:ln w="12700">
            <a:solidFill>
              <a:srgbClr val="EDF4EF"/>
            </a:solidFill>
            <a:prstDash val="solid"/>
          </a:ln>
        </p:spPr>
      </p:sp>
      <p:sp>
        <p:nvSpPr>
          <p:cNvPr id="6" name="Shape 4"/>
          <p:cNvSpPr/>
          <p:nvPr/>
        </p:nvSpPr>
        <p:spPr>
          <a:xfrm>
            <a:off x="566928" y="1993392"/>
            <a:ext cx="41148" cy="537667"/>
          </a:xfrm>
          <a:prstGeom prst="rect">
            <a:avLst/>
          </a:prstGeom>
          <a:solidFill>
            <a:srgbClr val="3E7C59"/>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3E7C59"/>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2025 multi-society recommendation is to continue GLP-1 receptor agonists perioperatively and instead use a 24-hour clear fluid diet followed by standard 6-hour fasting, with gastric ultrasound if that diet was not completed.</a:t>
            </a:r>
            <a:endParaRPr lang="en-US" sz="1150" dirty="0"/>
          </a:p>
        </p:txBody>
      </p:sp>
      <p:sp>
        <p:nvSpPr>
          <p:cNvPr id="10" name="Shape 8"/>
          <p:cNvSpPr/>
          <p:nvPr/>
        </p:nvSpPr>
        <p:spPr>
          <a:xfrm>
            <a:off x="566928" y="2713939"/>
            <a:ext cx="11057839" cy="647395"/>
          </a:xfrm>
          <a:prstGeom prst="roundRect">
            <a:avLst>
              <a:gd name="adj" fmla="val 8475"/>
            </a:avLst>
          </a:prstGeom>
          <a:solidFill>
            <a:srgbClr val="EDF4EF"/>
          </a:solidFill>
          <a:ln w="12700">
            <a:solidFill>
              <a:srgbClr val="EDF4EF"/>
            </a:solidFill>
            <a:prstDash val="solid"/>
          </a:ln>
        </p:spPr>
      </p:sp>
      <p:sp>
        <p:nvSpPr>
          <p:cNvPr id="11" name="Shape 9"/>
          <p:cNvSpPr/>
          <p:nvPr/>
        </p:nvSpPr>
        <p:spPr>
          <a:xfrm>
            <a:off x="566928" y="2768803"/>
            <a:ext cx="41148" cy="537667"/>
          </a:xfrm>
          <a:prstGeom prst="rect">
            <a:avLst/>
          </a:prstGeom>
          <a:solidFill>
            <a:srgbClr val="3E7C59"/>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3E7C59"/>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AGA rapid clinical practice update provides expert advice on managing patients taking GLP-1 receptor agonists before endoscopy, drawn from recent studies and the authors' bariatric and endoscopic experience.</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Pooling 185,414 patients, GLP-1 receptor agonist exposure was not associated with pulmonary aspiration, but across 165,522 patients it raised the odds of residual gastric contents roughly six-fold despite appropriate fasting.</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After discontinuing GLP-1 receptor agonists, expect a significant weight regain, averaging 5.63 kg in obese patients (95% CI: 3.52-7.73).</a:t>
            </a:r>
            <a:endParaRPr lang="en-US" sz="1150" dirty="0"/>
          </a:p>
        </p:txBody>
      </p:sp>
      <p:sp>
        <p:nvSpPr>
          <p:cNvPr id="25" name="Shape 23"/>
          <p:cNvSpPr/>
          <p:nvPr/>
        </p:nvSpPr>
        <p:spPr>
          <a:xfrm>
            <a:off x="566928" y="5040173"/>
            <a:ext cx="11057839" cy="647395"/>
          </a:xfrm>
          <a:prstGeom prst="roundRect">
            <a:avLst>
              <a:gd name="adj" fmla="val 8475"/>
            </a:avLst>
          </a:prstGeom>
          <a:solidFill>
            <a:srgbClr val="FBF3E6"/>
          </a:solidFill>
          <a:ln w="12700">
            <a:solidFill>
              <a:srgbClr val="FBF3E6"/>
            </a:solidFill>
            <a:prstDash val="solid"/>
          </a:ln>
        </p:spPr>
      </p:sp>
      <p:sp>
        <p:nvSpPr>
          <p:cNvPr id="26" name="Shape 24"/>
          <p:cNvSpPr/>
          <p:nvPr/>
        </p:nvSpPr>
        <p:spPr>
          <a:xfrm>
            <a:off x="566928" y="5095037"/>
            <a:ext cx="41148" cy="537667"/>
          </a:xfrm>
          <a:prstGeom prst="rect">
            <a:avLst/>
          </a:prstGeom>
          <a:solidFill>
            <a:srgbClr val="C8892B"/>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Before elective endoscopy, semaglutide raised increased residual gastric content from 5.1% to 24.2%, and preoperative digestive symptoms were themselves predictive — but the interruption interval made no difference.</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2025 multi-society recommendation is to continue GLP-1 receptor agonists</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Anaesthesia and intensive care 2025</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Pooling 185,414 patients, GLP-1 receptor agonist exposure was not associated with</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Anaesthesia 2025</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Before elective endoscopy, semaglutide raised increased residual gastric content</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Journal of clinical anesthesia 2023</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Ongoing treatment attenuates the delay in gastric emptying</a:t>
            </a:r>
            <a:endParaRPr lang="en-US" sz="1400" dirty="0"/>
          </a:p>
        </p:txBody>
      </p:sp>
      <p:sp>
        <p:nvSpPr>
          <p:cNvPr id="19" name="Text 17"/>
          <p:cNvSpPr/>
          <p:nvPr/>
        </p:nvSpPr>
        <p:spPr>
          <a:xfrm>
            <a:off x="9194063"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2024</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2025 multi-society recommendation is to continue GLP-1 receptor agonists</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Walk me through your setup for this before we start.</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are you watching on the monitor that would tell you this is going wrong?</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your first move if it does?</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you want ready in the room before induction?</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47-year-old on weekly semaglutide presents for elective knee arthroscopy. She fasted from midnight, took her last dose four days ago, and the resident asks whether to treat her as a full stomach.</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State the 2025 multi-society recommendation for a patient taking a GLP-1 receptor agonist before an elective procedure: whether the drug is continued or held, what preoperative diet and fasting interval is advised instead, and what should be done if that diet was not completed.</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Continue the GLP-1 receptor agonist perioperatively. Instead of holding it, use a 24-hour clear fluid diet followed by standard 6-hour fasting, with gastric ultrasound if that diet was not completed.</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2025 recommendation shifts the intervention from the drug to the diet: keep the agonist going, use 24 hours of clear fluids and a standard 6-hour fast, and scan the stomach if that did not happen.</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2025 ADS/ANZCA/GESA/NACOS Clinical Practice Recommendations on the Peri-Procedural Use of GLP-1/GIP Receptor Agonists, Anaesthesia and intensive care 2025 · PMID 40814081</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systematic review and meta-analysis of GLP-1 receptor agonist use pooled 185,414 patients for pulmonary aspiration and 165,522 patients for gastric contents. State the finding for each of those two outcomes, and explain how both findings can be true at the same time.</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Pooling 185,414 patients, GLP-1 receptor agonist exposure was not associated with pulmonary aspiration; across 165,522 patients it raised the odds of residual gastric contents roughly six-fold despite appropriate fasting. Both can hold because they are different endpoints: residual gastric contents is a finding in the stomach, whereas aspiration is the clinical event, and only the former was associated with exposure in these pooled data.</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Residual gastric contents were about six times likelier despite appropriate fasting, yet aspiration itself was not associated with exposure, so do not treat the two endpoints as interchangeable.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Association Between Glucagon-Like Peptide-1 Receptor Agonist Use and Peri-Operative Pulmonary Aspiration: A systematic Review and Meta-Analysis, Anaesthesia 2025 · PMID 40230298</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a retrospective analysis of patients undergoing elective upper endoscopy, how often was increased residual gastric content found in those on semaglutide compared with those not on it, what preoperative feature was itself predictive, and what difference did the length of drug interruption make?</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Before elective endoscopy, semaglutide raised increased residual gastric content from 5.1% to 24.2%, and preoperative digestive symptoms were themselves predictive, but the interruption interval made no difference.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In this retrospective series, how long semaglutide was stopped for did not change what was in the stomach, while asking about digestive symptoms did carry information.</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Relationship Between Perioperative Semaglutide Use and Residual Gastric Content: A Retrospective Analysis of Patients Undergoing Elective Upper Endoscopy, Journal of clinical anesthesia 2023 · PMID 36870274</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The American Gastroenterological Association issued a rapid clinical practice update on patients taking GLP-1 receptor agonists before endoscopy. Identify what type of document this is and what its content is derived from, and state what evidentiary weight that lets you give it when arguing about whether to hold these drugs.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It is a rapid clinical practice update providing expert advice on managing patients taking GLP-1 receptor agonists before endoscopy, drawn from recent studies and the authors' bariatric and endoscopic experience. That makes it expert advice informed by recent studies and clinical experience, not trial data, so it can frame the discussion but cannot settle it by itself.</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Know the genre of what you are quoting: a rapid clinical practice update is expert advice drawn from recent studies and the authors' own bariatric and endoscopic experience.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AGA Rapid Clinical Practice Update on the Management of Patients Taking GLP-1 Receptor Agonists Prior to Endoscopy: Communication, Clinical gastroenterology and hepatology : the official clinical practice journal of the American Gastroenterological Association 2024 · PMID 37944573</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9"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2025 ADS/ANZCA/GESA/NACOS Clinical Practice Recommendations on the Peri-Procedural Use of GLP-1/GIP Receptor Agonists, Anaesthesia and intensive care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40814081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Association Between Glucagon-Like Peptide-1 Receptor Agonist Use and Peri-Operative Pulmonary Aspiration: A systematic Review and Meta-Analysis, Anaesthesia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40230298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Relationship Between Perioperative Semaglutide Use and Residual Gastric Content: A Retrospective Analysis of Patients Undergoing Elective Upper Endoscopy, Journal of clinical anesthesia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36870274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Perioperative Management of Long-Acting Glucagon-Like Peptide-1 (GLP-1) Receptor Agonists: Concerns for Delayed Gastric Emptying and Pulmonary Aspiration, British journal of anaesthesia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38290907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AGA Rapid Clinical Practice Update on the Management of Patients Taking GLP-1 Receptor Agonists Prior to Endoscopy: Communication, Clinical gastroenterology and hepatology : the official clinical practice journal of the American Gastroenterological Association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37944573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Metabolic Rebound After GLP-1 Receptor Agonist Discontinuation: A Systematic Review and Meta-Analysis, EClinicalMedicine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41399474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The 2025 multi-society recommendation is to continue GLP-1 receptor agonists</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Guideline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Anaesthesia and intensive care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2025 multi-society recommendation is to continue GLP-1 receptor agonists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Pooling 185,414 patients, GLP-1 receptor agonist exposure was not associated with</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clinical anesthesia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Before elective endoscopy, semaglutide raised increased residual gastric content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Ongoing treatment attenuates the delay in gastric emptying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Guideline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Clinical gastroenterology and hepa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AGA rapid clinical practice update provides expert advice on managing patients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EClinicalMedicine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After discontinuing GLP-1 receptor agonists, expect a significant weight regain,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4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EDF4EF"/>
          </a:solidFill>
          <a:ln w="12700">
            <a:solidFill>
              <a:srgbClr val="EDF4EF"/>
            </a:solidFill>
            <a:prstDash val="solid"/>
          </a:ln>
        </p:spPr>
      </p:sp>
      <p:sp>
        <p:nvSpPr>
          <p:cNvPr id="6" name="Shape 4"/>
          <p:cNvSpPr/>
          <p:nvPr/>
        </p:nvSpPr>
        <p:spPr>
          <a:xfrm>
            <a:off x="566928" y="1938528"/>
            <a:ext cx="2613584" cy="54864"/>
          </a:xfrm>
          <a:prstGeom prst="rect">
            <a:avLst/>
          </a:prstGeom>
          <a:solidFill>
            <a:srgbClr val="3E7C59"/>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ANAESTHESIA AND INTENSIVE CARE 2025</a:t>
            </a:r>
            <a:endParaRPr lang="en-US" sz="900" dirty="0"/>
          </a:p>
        </p:txBody>
      </p:sp>
      <p:sp>
        <p:nvSpPr>
          <p:cNvPr id="8" name="Text 6"/>
          <p:cNvSpPr/>
          <p:nvPr/>
        </p:nvSpPr>
        <p:spPr>
          <a:xfrm>
            <a:off x="749808"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2025 multi-society recommendation is to continue GLP-1 receptor agonists</a:t>
            </a:r>
            <a:endParaRPr lang="en-US" sz="1400" dirty="0"/>
          </a:p>
        </p:txBody>
      </p:sp>
      <p:sp>
        <p:nvSpPr>
          <p:cNvPr id="9" name="Text 7"/>
          <p:cNvSpPr/>
          <p:nvPr/>
        </p:nvSpPr>
        <p:spPr>
          <a:xfrm>
            <a:off x="749808"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2025 multi-society recommendation is to continue GLP-1 receptor agonists perioperatively and instead use a 24-hour clear fluid diet followed by…</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ANAESTHESIA 2025</a:t>
            </a:r>
            <a:endParaRPr lang="en-US" sz="900" dirty="0"/>
          </a:p>
        </p:txBody>
      </p:sp>
      <p:sp>
        <p:nvSpPr>
          <p:cNvPr id="13" name="Text 11"/>
          <p:cNvSpPr/>
          <p:nvPr/>
        </p:nvSpPr>
        <p:spPr>
          <a:xfrm>
            <a:off x="3564560"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Pooling 185,414 patients, GLP-1 receptor agonist exposure was not associated with</a:t>
            </a:r>
            <a:endParaRPr lang="en-US" sz="1400" dirty="0"/>
          </a:p>
        </p:txBody>
      </p:sp>
      <p:sp>
        <p:nvSpPr>
          <p:cNvPr id="14" name="Text 12"/>
          <p:cNvSpPr/>
          <p:nvPr/>
        </p:nvSpPr>
        <p:spPr>
          <a:xfrm>
            <a:off x="3564560"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Pooling 185,414 patients, GLP-1 receptor agonist exposure was not associated with pulmonary aspiration</a:t>
            </a:r>
            <a:endParaRPr lang="en-US" sz="1150" dirty="0"/>
          </a:p>
        </p:txBody>
      </p:sp>
      <p:sp>
        <p:nvSpPr>
          <p:cNvPr id="15" name="Shape 13"/>
          <p:cNvSpPr/>
          <p:nvPr/>
        </p:nvSpPr>
        <p:spPr>
          <a:xfrm>
            <a:off x="6196432" y="1938528"/>
            <a:ext cx="2613584" cy="4206240"/>
          </a:xfrm>
          <a:prstGeom prst="roundRect">
            <a:avLst>
              <a:gd name="adj" fmla="val 2099"/>
            </a:avLst>
          </a:prstGeom>
          <a:solidFill>
            <a:srgbClr val="EDF4EF"/>
          </a:solidFill>
          <a:ln w="12700">
            <a:solidFill>
              <a:srgbClr val="EDF4EF"/>
            </a:solidFill>
            <a:prstDash val="solid"/>
          </a:ln>
        </p:spPr>
      </p:sp>
      <p:sp>
        <p:nvSpPr>
          <p:cNvPr id="16" name="Shape 14"/>
          <p:cNvSpPr/>
          <p:nvPr/>
        </p:nvSpPr>
        <p:spPr>
          <a:xfrm>
            <a:off x="6196432" y="1938528"/>
            <a:ext cx="2613584" cy="54864"/>
          </a:xfrm>
          <a:prstGeom prst="rect">
            <a:avLst/>
          </a:prstGeom>
          <a:solidFill>
            <a:srgbClr val="3E7C59"/>
          </a:solidFill>
          <a:ln w="12700">
            <a:solidFill>
              <a:srgbClr val="333333"/>
            </a:solidFill>
            <a:prstDash val="solid"/>
          </a:ln>
        </p:spPr>
      </p:sp>
      <p:sp>
        <p:nvSpPr>
          <p:cNvPr id="17" name="Text 15"/>
          <p:cNvSpPr/>
          <p:nvPr/>
        </p:nvSpPr>
        <p:spPr>
          <a:xfrm>
            <a:off x="6379312" y="215798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AGA rapid clinical practice update provides expert advice on managing patients</a:t>
            </a:r>
            <a:endParaRPr lang="en-US" sz="1400" dirty="0"/>
          </a:p>
        </p:txBody>
      </p:sp>
      <p:sp>
        <p:nvSpPr>
          <p:cNvPr id="18" name="Text 16"/>
          <p:cNvSpPr/>
          <p:nvPr/>
        </p:nvSpPr>
        <p:spPr>
          <a:xfrm>
            <a:off x="6379312" y="3080512"/>
            <a:ext cx="2247824" cy="284480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AGA rapid clinical practice update provides expert advice on managing patients taking GLP-1 receptor agonists before endoscopy, drawn from recent…</a:t>
            </a:r>
            <a:endParaRPr lang="en-US" sz="1150" dirty="0"/>
          </a:p>
        </p:txBody>
      </p:sp>
      <p:sp>
        <p:nvSpPr>
          <p:cNvPr id="19" name="Shape 17"/>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0" name="Shape 18"/>
          <p:cNvSpPr/>
          <p:nvPr/>
        </p:nvSpPr>
        <p:spPr>
          <a:xfrm>
            <a:off x="9011183" y="1938528"/>
            <a:ext cx="2613584" cy="54864"/>
          </a:xfrm>
          <a:prstGeom prst="rect">
            <a:avLst/>
          </a:prstGeom>
          <a:solidFill>
            <a:srgbClr val="1C7293"/>
          </a:solidFill>
          <a:ln w="12700">
            <a:solidFill>
              <a:srgbClr val="333333"/>
            </a:solidFill>
            <a:prstDash val="solid"/>
          </a:ln>
        </p:spPr>
      </p:sp>
      <p:sp>
        <p:nvSpPr>
          <p:cNvPr id="21" name="Text 19"/>
          <p:cNvSpPr/>
          <p:nvPr/>
        </p:nvSpPr>
        <p:spPr>
          <a:xfrm>
            <a:off x="9194063"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ECLINICALMEDICINE 2025</a:t>
            </a:r>
            <a:endParaRPr lang="en-US" sz="900" dirty="0"/>
          </a:p>
        </p:txBody>
      </p:sp>
      <p:sp>
        <p:nvSpPr>
          <p:cNvPr id="22" name="Text 20"/>
          <p:cNvSpPr/>
          <p:nvPr/>
        </p:nvSpPr>
        <p:spPr>
          <a:xfrm>
            <a:off x="9194063"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After discontinuing GLP-1 receptor agonists, expect a significant weight regain,</a:t>
            </a:r>
            <a:endParaRPr lang="en-US" sz="1400" dirty="0"/>
          </a:p>
        </p:txBody>
      </p:sp>
      <p:sp>
        <p:nvSpPr>
          <p:cNvPr id="23" name="Text 21"/>
          <p:cNvSpPr/>
          <p:nvPr/>
        </p:nvSpPr>
        <p:spPr>
          <a:xfrm>
            <a:off x="9194063"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After discontinuing GLP-1 receptor agonists, expect a significant weight regain, averaging 5.63 kg in obese patients (95% CI: 3.52-7.73).</a:t>
            </a:r>
            <a:endParaRPr lang="en-US" sz="1150" dirty="0"/>
          </a:p>
        </p:txBody>
      </p:sp>
      <p:sp>
        <p:nvSpPr>
          <p:cNvPr id="24"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2025 multi-society recommendation is to continue GLP-1 receptor agonists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Guideline · Anaesthesia and intensive care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2025 multi-society recommendation is to continue GLP-1 receptor agonists perioperatively and instead use a 24-hour clear fluid diet followed by standard 6-hour fasting, with gastric ultrasound if that diet was not completed.</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2025 ADS/ANZCA/GESA/NACOS Clinical Practice Recommendations on the Peri-Procedural Use of GLP-1/GIP Receptor Agonists, Anaesthesia and intensive care 2025 · PMID 40814081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Pooling 185,414 patients, GLP-1 receptor agonist exposure was not associated with</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Pooling 185,414 patients, GLP-1 receptor agonist exposure was not associated with pulmonary aspiration, but across 165,522 patients it raised the odds of residual gastric contents roughly six-fold despite appropriate fasting.</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Association Between Glucagon-Like Peptide-1 Receptor Agonist Use and Peri-Operative Pulmonary Aspiration: A systematic Review and Meta-Analysis, Anaesthesia 2025 · PMID 40230298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Residual contents rise sharply; aspiration does not</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28 observational studies pooled.</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 six-fold rise in residual contents with no measurable rise in aspiration — that gap is the whole clinical argument.</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Association Between Glucagon-Like Peptide-1 Receptor Agonist Use and Peri-Operative Pulmonary Aspiration: A systematic Review and Meta-Analysis, Anaesthesia 2025 · PMID 40230298</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AGA rapid clinical practice update provides expert advice on managing patients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Guideline · Clinical gastroenterology and hepa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AGA rapid clinical practice update provides expert advice on managing patients taking GLP-1 receptor agonists before endoscopy, drawn from recent studies and the authors' bariatric and endoscopic experience.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AGA Rapid Clinical Practice Update on the Management of Patients Taking GLP-1 Receptor Agonists Prior to Endoscopy: Communication, Clinical gastroenterology and hepatology : the official clinical practice journal of the American Gastroenterological Association 2024 · PMID 37944573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29</Slides>
  <Notes>29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Perioperative GLP-1 Receptor Agonists</dc:title>
  <dc:subject>Intraoperative teaching</dc:subject>
  <dc:creator>Intraop Teaching Companion</dc:creator>
  <cp:lastModifiedBy>Intraop Teaching Companion</cp:lastModifiedBy>
  <cp:revision>1</cp:revision>
  <dcterms:created xsi:type="dcterms:W3CDTF">2026-07-29T06:03:54Z</dcterms:created>
  <dcterms:modified xsi:type="dcterms:W3CDTF">2026-07-29T06:03:54Z</dcterms:modified>
</cp:coreProperties>
</file>