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charts/chart104.xml" ContentType="application/vnd.openxmlformats-officedocument.drawingml.chart+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charts/chart105.xml" ContentType="application/vnd.openxmlformats-officedocument.drawingml.chart+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charts/chart106.xml" ContentType="application/vnd.openxmlformats-officedocument.drawingml.chart+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notesMasterIdLst>
    <p:notesMasterId r:id="rId3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notesMaster" Target="notesMasters/notesMaster1.xml"/><Relationship Id="rId32" Type="http://schemas.openxmlformats.org/officeDocument/2006/relationships/presProps" Target="presProps.xml"/><Relationship Id="rId33" Type="http://schemas.openxmlformats.org/officeDocument/2006/relationships/viewProps" Target="viewProps.xml"/><Relationship Id="rId34" Type="http://schemas.openxmlformats.org/officeDocument/2006/relationships/theme" Target="theme/theme1.xml"/><Relationship Id="rId35" Type="http://schemas.openxmlformats.org/officeDocument/2006/relationships/tableStyles" Target="tableStyles.xml"/></Relationships>
</file>

<file path=ppt/charts/_rels/chart104.xml.rels><?xml version="1.0" encoding="UTF-8" standalone="yes"?><Relationships xmlns="http://schemas.openxmlformats.org/package/2006/relationships"><Relationship Id="rId1" Type="http://schemas.openxmlformats.org/officeDocument/2006/relationships/package" Target="../embeddings/Microsoft_Excel_Worksheet104.xlsx"/></Relationships>
</file>

<file path=ppt/charts/_rels/chart105.xml.rels><?xml version="1.0" encoding="UTF-8" standalone="yes"?><Relationships xmlns="http://schemas.openxmlformats.org/package/2006/relationships"><Relationship Id="rId1" Type="http://schemas.openxmlformats.org/officeDocument/2006/relationships/package" Target="../embeddings/Microsoft_Excel_Worksheet105.xlsx"/></Relationships>
</file>

<file path=ppt/charts/_rels/chart106.xml.rels><?xml version="1.0" encoding="UTF-8" standalone="yes"?><Relationships xmlns="http://schemas.openxmlformats.org/package/2006/relationships"><Relationship Id="rId1" Type="http://schemas.openxmlformats.org/officeDocument/2006/relationships/package" Target="../embeddings/Microsoft_Excel_Worksheet106.xlsx"/></Relationships>
</file>

<file path=ppt/charts/chart104.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Risk ratio, opioid-free vs opioid-inclusive</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Sheet1!$A$2:$A$2</c:f>
              <c:multiLvlStrCache>
                <c:ptCount val="1"/>
                <c:lvl>
                  <c:pt idx="0">
                    <c:v>Nausea and vomiting</c:v>
                  </c:pt>
                </c:lvl>
              </c:multiLvlStrCache>
            </c:multiLvlStrRef>
          </c:cat>
          <c:val>
            <c:numRef>
              <c:f>Sheet1!$B$2:$B$2</c:f>
              <c:numCache>
                <c:formatCode>General</c:formatCode>
                <c:ptCount val="1"/>
                <c:pt idx="0">
                  <c:v>0.77</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risk ratio</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plotVisOnly val="1"/>
    <c:dispBlanksAs val="span"/>
  </c:chart>
  <c:spPr>
    <a:noFill/>
    <a:ln>
      <a:noFill/>
    </a:ln>
    <a:effectLst/>
  </c:spPr>
  <c:externalData r:id="rId1">
    <c:autoUpdate val="0"/>
  </c:externalData>
</c:chartSpace>
</file>

<file path=ppt/charts/chart105.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Relative risk, opioid-free vs opioid-sparing</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Sheet1!$A$2:$A$3</c:f>
              <c:multiLvlStrCache>
                <c:ptCount val="2"/>
                <c:lvl>
                  <c:pt idx="0">
                    <c:v>Nausea and vomiting</c:v>
                  </c:pt>
                  <c:pt idx="1">
                    <c:v>Bradycardia</c:v>
                  </c:pt>
                </c:lvl>
              </c:multiLvlStrCache>
            </c:multiLvlStrRef>
          </c:cat>
          <c:val>
            <c:numRef>
              <c:f>Sheet1!$B$2:$B$3</c:f>
              <c:numCache>
                <c:formatCode>General</c:formatCode>
                <c:ptCount val="2"/>
                <c:pt idx="0">
                  <c:v>0.6</c:v>
                </c:pt>
                <c:pt idx="1">
                  <c:v>2.6</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relative risk</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plotVisOnly val="1"/>
    <c:dispBlanksAs val="span"/>
  </c:chart>
  <c:spPr>
    <a:noFill/>
    <a:ln>
      <a:noFill/>
    </a:ln>
    <a:effectLst/>
  </c:spPr>
  <c:externalData r:id="rId1">
    <c:autoUpdate val="0"/>
  </c:externalData>
</c:chartSpace>
</file>

<file path=ppt/charts/chart106.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Opioid-free (dexmedetomidine)</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Sheet1!$A$2:$A$3</c:f>
              <c:multiLvlStrCache>
                <c:ptCount val="2"/>
                <c:lvl>
                  <c:pt idx="0">
                    <c:v>Opioid-related adverse events</c:v>
                  </c:pt>
                  <c:pt idx="1">
                    <c:v>Hypoxaemia</c:v>
                  </c:pt>
                </c:lvl>
              </c:multiLvlStrCache>
            </c:multiLvlStrRef>
          </c:cat>
          <c:val>
            <c:numRef>
              <c:f>Sheet1!$B$2:$B$3</c:f>
              <c:numCache>
                <c:formatCode>General</c:formatCode>
                <c:ptCount val="2"/>
                <c:pt idx="0">
                  <c:v>78</c:v>
                </c:pt>
                <c:pt idx="1">
                  <c:v>72</c:v>
                </c:pt>
              </c:numCache>
            </c:numRef>
          </c:val>
        </c:ser>
        <c:ser>
          <c:idx val="1"/>
          <c:order val="1"/>
          <c:tx>
            <c:strRef>
              <c:f>Sheet1!$C$1</c:f>
              <c:strCache>
                <c:ptCount val="1"/>
                <c:pt idx="0">
                  <c:v>Remifentanil</c:v>
                </c:pt>
              </c:strCache>
            </c:strRef>
          </c:tx>
          <c:spPr>
            <a:solidFill>
              <a:srgbClr val="12233F"/>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Sheet1!$A$2:$A$3</c:f>
              <c:multiLvlStrCache>
                <c:ptCount val="2"/>
                <c:lvl>
                  <c:pt idx="0">
                    <c:v>Opioid-related adverse events</c:v>
                  </c:pt>
                  <c:pt idx="1">
                    <c:v>Hypoxaemia</c:v>
                  </c:pt>
                </c:lvl>
              </c:multiLvlStrCache>
            </c:multiLvlStrRef>
          </c:cat>
          <c:val>
            <c:numRef>
              <c:f>Sheet1!$C$2:$C$3</c:f>
              <c:numCache>
                <c:formatCode>General</c:formatCode>
                <c:ptCount val="2"/>
                <c:pt idx="0">
                  <c:v>67</c:v>
                </c:pt>
                <c:pt idx="1">
                  <c:v>61</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 of patients</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legend>
      <c:legendPos val="b"/>
      <c:overlay val="0"/>
      <c:txPr>
        <a:bodyPr/>
        <a:lstStyle/>
        <a:p>
          <a:pPr>
            <a:defRPr sz="1100">
              <a:latin typeface="Calibri"/>
              <a:cs typeface="Calibri"/>
            </a:defRPr>
          </a:pPr>
          <a:endParaRPr lang="en-US"/>
        </a:p>
      </c:txPr>
    </c:legend>
    <c:plotVisOnly val="1"/>
    <c:dispBlanksAs val="span"/>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Assertion-per-slide deck. Each teaching point is one slide, and each carries the paper it came from in the footnote — open it if a claim matters to your case.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prompts, not a checklist. Follow the ones that go somewhere.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Pitched at CA-3.</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The dexmedetomidine-based opioid-free technique was stopped early after five cases of severe bradycardia. Opioid-related adverse events rose from 67% to 78%, driven by hypoxaemia.. The opioid-free arm was stopped for severe bradycardia and still ended up with more opioid-related adverse events, 67% to 78%, mostly hypoxaemia. [Balanced Opioid-Free Anesthesia With Dexmedetomidine Versus Balanced Anesthesia With Remifentanil for Major or Intermediate Noncardiac Surgery, Anesthesiology 2021]</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Expect the processed EEG indices to read higher during opioid-free anaesthesia: the patient state index and the spectral edge frequency both ran higher in this prospective observational study, and the alpha power typical of an opioid-based technique was absent.. A higher index and missing alpha power during opioid-free anaesthesia is what this technique looks like on the monitor, so read the number against the technique you are actually running. [Anesthesia Depth Monitoring During Opioid Free Anesthesia - A Prospective Observational Study, BMC anesthesiology 2025]</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Opioid-free anaesthesia reduced nausea and vomiting more than opioid-sparing anaesthesia did, but it roughly doubled the risk of bradycardia, with no difference in pain or opioid use between the two approaches.. In bariatric patients the trade for going fully opioid-free is less nausea and vomiting against roughly double the bradycardia, with pain and opioid use unchanged. [Opioid-Sparing Anesthesia Versus Opioid-Free Anesthesia for the Prevention of Postoperative Nausea and Vomiting After Laparoscopic Bariatric Surgery: A Systematic Review and Network Meta-Analysis, Anesthesia and analgesia 2025]</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The trial compared opioid-free anaesthesia with opioid-sparing anaesthesia in day-case hip arthroplasty and found opioid-free anaesthesia did not reduce 24-hour opioid consumption, with similar pain scores and similar walking recovery. It is a single randomised trial in one ambulatory operation, and the comparator was opioid-sparing anaesthesia rather than a conventional opioid-based technique, so it does not support a general claim about opioid-free anaesthesia in other settings.. This trial answers one question — opioid-free versus opioid-sparing in day-case hip arthroplasty — and the answer there was no difference in 24-hour opioid use, pain, or walking recovery. [Opioid-Free Versus Opioid-Sparing Anaesthesia in Ambulatory Total Hip Arthroplasty: A Randomised Controlled Trial, British journal of anaesthesia 2024]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chart" Target="/ppt/charts/chart105.xml"/><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chart" Target="/ppt/charts/chart106.xml"/><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chart" Target="/ppt/charts/chart104.xml"/><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2233F"/>
        </a:solidFill>
      </p:bgPr>
    </p:bg>
    <p:spTree>
      <p:nvGrpSpPr>
        <p:cNvPr id="1" name=""/>
        <p:cNvGrpSpPr/>
        <p:nvPr/>
      </p:nvGrpSpPr>
      <p:grpSpPr>
        <a:xfrm>
          <a:off x="0" y="0"/>
          <a:ext cx="0" cy="0"/>
          <a:chOff x="0" y="0"/>
          <a:chExt cx="0" cy="0"/>
        </a:xfrm>
      </p:grpSpPr>
      <p:sp>
        <p:nvSpPr>
          <p:cNvPr id="2" name="Shape 0"/>
          <p:cNvSpPr/>
          <p:nvPr/>
        </p:nvSpPr>
        <p:spPr>
          <a:xfrm>
            <a:off x="8686800" y="-1005840"/>
            <a:ext cx="4754880" cy="4754880"/>
          </a:xfrm>
          <a:prstGeom prst="ellipse">
            <a:avLst/>
          </a:prstGeom>
          <a:solidFill>
            <a:srgbClr val="1B3255"/>
          </a:solidFill>
          <a:ln w="12700">
            <a:solidFill>
              <a:srgbClr val="333333"/>
            </a:solidFill>
            <a:prstDash val="solid"/>
          </a:ln>
        </p:spPr>
      </p:sp>
      <p:sp>
        <p:nvSpPr>
          <p:cNvPr id="3" name="Shape 1"/>
          <p:cNvSpPr/>
          <p:nvPr/>
        </p:nvSpPr>
        <p:spPr>
          <a:xfrm>
            <a:off x="10058400" y="3017520"/>
            <a:ext cx="3108960" cy="3108960"/>
          </a:xfrm>
          <a:prstGeom prst="ellipse">
            <a:avLst/>
          </a:prstGeom>
          <a:solidFill>
            <a:srgbClr val="17294A"/>
          </a:solidFill>
          <a:ln w="12700">
            <a:solidFill>
              <a:srgbClr val="333333"/>
            </a:solidFill>
            <a:prstDash val="solid"/>
          </a:ln>
        </p:spPr>
      </p:sp>
      <p:sp>
        <p:nvSpPr>
          <p:cNvPr id="4" name="Text 2"/>
          <p:cNvSpPr/>
          <p:nvPr/>
        </p:nvSpPr>
        <p:spPr>
          <a:xfrm>
            <a:off x="566928" y="1600200"/>
            <a:ext cx="7680960"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PHARMACOLOGY</a:t>
            </a:r>
            <a:endParaRPr lang="en-US" sz="1050" dirty="0"/>
          </a:p>
        </p:txBody>
      </p:sp>
      <p:sp>
        <p:nvSpPr>
          <p:cNvPr id="5" name="Text 3"/>
          <p:cNvSpPr/>
          <p:nvPr/>
        </p:nvSpPr>
        <p:spPr>
          <a:xfrm>
            <a:off x="566928" y="1920240"/>
            <a:ext cx="7680960" cy="1463040"/>
          </a:xfrm>
          <a:prstGeom prst="rect">
            <a:avLst/>
          </a:prstGeom>
          <a:noFill/>
          <a:ln/>
        </p:spPr>
        <p:txBody>
          <a:bodyPr wrap="square" rtlCol="0" anchor="t"/>
          <a:lstStyle/>
          <a:p>
            <a:pPr indent="0" marL="0">
              <a:buNone/>
            </a:pPr>
            <a:r>
              <a:rPr lang="en-US" sz="4000" b="1" dirty="0">
                <a:solidFill>
                  <a:srgbClr val="FFFFFF"/>
                </a:solidFill>
                <a:latin typeface="Cambria" pitchFamily="34" charset="0"/>
                <a:ea typeface="Cambria" pitchFamily="34" charset="-122"/>
                <a:cs typeface="Cambria" pitchFamily="34" charset="-120"/>
              </a:rPr>
              <a:t>Opioid-Free versus Opioid-Sparing Anesthesia</a:t>
            </a:r>
            <a:endParaRPr lang="en-US" sz="4000" dirty="0"/>
          </a:p>
        </p:txBody>
      </p:sp>
      <p:sp>
        <p:nvSpPr>
          <p:cNvPr id="6" name="Text 4"/>
          <p:cNvSpPr/>
          <p:nvPr/>
        </p:nvSpPr>
        <p:spPr>
          <a:xfrm>
            <a:off x="566928" y="3520440"/>
            <a:ext cx="7680960" cy="329184"/>
          </a:xfrm>
          <a:prstGeom prst="rect">
            <a:avLst/>
          </a:prstGeom>
          <a:noFill/>
          <a:ln/>
        </p:spPr>
        <p:txBody>
          <a:bodyPr wrap="square" rtlCol="0" anchor="ctr"/>
          <a:lstStyle/>
          <a:p>
            <a:pPr indent="0" marL="0">
              <a:buNone/>
            </a:pPr>
            <a:r>
              <a:rPr lang="en-US" sz="1500" dirty="0">
                <a:solidFill>
                  <a:srgbClr val="C6D4E6"/>
                </a:solidFill>
                <a:latin typeface="Calibri" pitchFamily="34" charset="0"/>
                <a:ea typeface="Calibri" pitchFamily="34" charset="-122"/>
                <a:cs typeface="Calibri" pitchFamily="34" charset="-120"/>
              </a:rPr>
              <a:t>Intraoperative teaching · CA-3</a:t>
            </a:r>
            <a:endParaRPr lang="en-US" sz="1500" dirty="0"/>
          </a:p>
        </p:txBody>
      </p:sp>
      <p:sp>
        <p:nvSpPr>
          <p:cNvPr id="7" name="Text 5"/>
          <p:cNvSpPr/>
          <p:nvPr/>
        </p:nvSpPr>
        <p:spPr>
          <a:xfrm>
            <a:off x="566928" y="4041648"/>
            <a:ext cx="7680960" cy="219456"/>
          </a:xfrm>
          <a:prstGeom prst="rect">
            <a:avLst/>
          </a:prstGeom>
          <a:noFill/>
          <a:ln/>
        </p:spPr>
        <p:txBody>
          <a:bodyPr wrap="square" rtlCol="0" anchor="ctr"/>
          <a:lstStyle/>
          <a:p>
            <a:pPr indent="0" marL="0">
              <a:buNone/>
            </a:pPr>
            <a:r>
              <a:rPr lang="en-US" sz="900" b="1" spc="220" kern="0" dirty="0">
                <a:solidFill>
                  <a:srgbClr val="8FA9C9"/>
                </a:solidFill>
                <a:latin typeface="Calibri" pitchFamily="34" charset="0"/>
                <a:ea typeface="Calibri" pitchFamily="34" charset="-122"/>
                <a:cs typeface="Calibri" pitchFamily="34" charset="-120"/>
              </a:rPr>
              <a:t>ABA CONTENT OUTLINE</a:t>
            </a:r>
            <a:endParaRPr lang="en-US" sz="900" dirty="0"/>
          </a:p>
        </p:txBody>
      </p:sp>
      <p:sp>
        <p:nvSpPr>
          <p:cNvPr id="8" name="Text 6"/>
          <p:cNvSpPr/>
          <p:nvPr/>
        </p:nvSpPr>
        <p:spPr>
          <a:xfrm>
            <a:off x="566928" y="4315968"/>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II.D.1.b.1.e</a:t>
            </a:r>
            <a:endParaRPr lang="en-US" sz="1050" dirty="0"/>
          </a:p>
        </p:txBody>
      </p:sp>
      <p:sp>
        <p:nvSpPr>
          <p:cNvPr id="9" name="Text 7"/>
          <p:cNvSpPr/>
          <p:nvPr/>
        </p:nvSpPr>
        <p:spPr>
          <a:xfrm>
            <a:off x="1984248" y="4315968"/>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Other Modalities, Multimodal Analgesia</a:t>
            </a:r>
            <a:endParaRPr lang="en-US" sz="1000" dirty="0"/>
          </a:p>
        </p:txBody>
      </p:sp>
      <p:sp>
        <p:nvSpPr>
          <p:cNvPr id="10" name="Text 8"/>
          <p:cNvSpPr/>
          <p:nvPr/>
        </p:nvSpPr>
        <p:spPr>
          <a:xfrm>
            <a:off x="566928" y="4626864"/>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II.C.1.c.1.a.1</a:t>
            </a:r>
            <a:endParaRPr lang="en-US" sz="1050" dirty="0"/>
          </a:p>
        </p:txBody>
      </p:sp>
      <p:sp>
        <p:nvSpPr>
          <p:cNvPr id="11" name="Text 9"/>
          <p:cNvSpPr/>
          <p:nvPr/>
        </p:nvSpPr>
        <p:spPr>
          <a:xfrm>
            <a:off x="1984248" y="4626864"/>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Opioids</a:t>
            </a:r>
            <a:endParaRPr lang="en-US" sz="1000" dirty="0"/>
          </a:p>
        </p:txBody>
      </p:sp>
      <p:sp>
        <p:nvSpPr>
          <p:cNvPr id="12" name="Text 10"/>
          <p:cNvSpPr/>
          <p:nvPr/>
        </p:nvSpPr>
        <p:spPr>
          <a:xfrm>
            <a:off x="566928" y="4937760"/>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I.B.7.a.1.a</a:t>
            </a:r>
            <a:endParaRPr lang="en-US" sz="1050" dirty="0"/>
          </a:p>
        </p:txBody>
      </p:sp>
      <p:sp>
        <p:nvSpPr>
          <p:cNvPr id="13" name="Text 11"/>
          <p:cNvSpPr/>
          <p:nvPr/>
        </p:nvSpPr>
        <p:spPr>
          <a:xfrm>
            <a:off x="1984248" y="4937760"/>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Drugs: Opioids, Agonist-Antagonists, Local Anesthetics, Alpha-2 Agonists, Nonsteroidal Anti-</a:t>
            </a:r>
            <a:endParaRPr lang="en-US" sz="1000" dirty="0"/>
          </a:p>
        </p:txBody>
      </p:sp>
      <p:sp>
        <p:nvSpPr>
          <p:cNvPr id="14" name="Text 1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Opioid-free beats opioid-sparing on nausea, and costs bradycardia</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15 trials, 1,310 bariatric patients.</a:t>
            </a:r>
            <a:endParaRPr lang="en-US" sz="1400" dirty="0"/>
          </a:p>
        </p:txBody>
      </p:sp>
      <p:graphicFrame>
        <p:nvGraphicFramePr>
          <p:cNvPr id="5" name="Chart 0" descr=""/>
          <p:cNvGraphicFramePr/>
          <p:nvPr/>
        </p:nvGraphicFramePr>
        <p:xfrm>
          <a:off x="566928" y="2194560"/>
          <a:ext cx="11057839" cy="2615184"/>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49560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0474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A genuine antiemetic gain against a roughly 2.6-fold bradycardia risk — that is the trade, stated plainly.</a:t>
            </a:r>
            <a:endParaRPr lang="en-US" sz="1300" dirty="0"/>
          </a:p>
        </p:txBody>
      </p:sp>
      <p:sp>
        <p:nvSpPr>
          <p:cNvPr id="8" name="Text 5"/>
          <p:cNvSpPr/>
          <p:nvPr/>
        </p:nvSpPr>
        <p:spPr>
          <a:xfrm>
            <a:off x="566928" y="5760720"/>
            <a:ext cx="11057839" cy="329184"/>
          </a:xfrm>
          <a:prstGeom prst="rect">
            <a:avLst/>
          </a:prstGeom>
          <a:noFill/>
          <a:ln/>
        </p:spPr>
        <p:txBody>
          <a:bodyPr wrap="square" rtlCol="0" anchor="ctr"/>
          <a:lstStyle/>
          <a:p>
            <a:pPr indent="0" marL="0">
              <a:buNone/>
            </a:pPr>
            <a:r>
              <a:rPr lang="en-US" sz="950" dirty="0">
                <a:solidFill>
                  <a:srgbClr val="5A6673"/>
                </a:solidFill>
                <a:latin typeface="Calibri" pitchFamily="34" charset="0"/>
                <a:ea typeface="Calibri" pitchFamily="34" charset="-122"/>
                <a:cs typeface="Calibri" pitchFamily="34" charset="-120"/>
              </a:rPr>
              <a:t>[1] Opioid-Sparing Anesthesia Versus Opioid-Free Anesthesia for the Prevention of Postoperative Nausea and Vomiting After Laparoscopic Bariatric Surgery: A Systematic Review and Network Meta-Analysis, Anesthesia and analgesia 2025 · PMID 38578868</a:t>
            </a:r>
            <a:endParaRPr lang="en-US" sz="95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Where randomised evidence moved the question</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2 findings, each on the slide that follows.</a:t>
            </a:r>
            <a:endParaRPr lang="en-US" sz="1400" dirty="0"/>
          </a:p>
        </p:txBody>
      </p:sp>
      <p:sp>
        <p:nvSpPr>
          <p:cNvPr id="5" name="Shape 3"/>
          <p:cNvSpPr/>
          <p:nvPr/>
        </p:nvSpPr>
        <p:spPr>
          <a:xfrm>
            <a:off x="566928" y="1938528"/>
            <a:ext cx="5428336" cy="4206240"/>
          </a:xfrm>
          <a:prstGeom prst="roundRect">
            <a:avLst>
              <a:gd name="adj" fmla="val 1304"/>
            </a:avLst>
          </a:prstGeom>
          <a:solidFill>
            <a:srgbClr val="F4F6F8"/>
          </a:solidFill>
          <a:ln w="12700">
            <a:solidFill>
              <a:srgbClr val="F4F6F8"/>
            </a:solidFill>
            <a:prstDash val="solid"/>
          </a:ln>
        </p:spPr>
      </p:sp>
      <p:sp>
        <p:nvSpPr>
          <p:cNvPr id="6" name="Shape 4"/>
          <p:cNvSpPr/>
          <p:nvPr/>
        </p:nvSpPr>
        <p:spPr>
          <a:xfrm>
            <a:off x="566928" y="1938528"/>
            <a:ext cx="5428336" cy="54864"/>
          </a:xfrm>
          <a:prstGeom prst="rect">
            <a:avLst/>
          </a:prstGeom>
          <a:solidFill>
            <a:srgbClr val="1C7293"/>
          </a:solidFill>
          <a:ln w="12700">
            <a:solidFill>
              <a:srgbClr val="333333"/>
            </a:solidFill>
            <a:prstDash val="solid"/>
          </a:ln>
        </p:spPr>
      </p:sp>
      <p:sp>
        <p:nvSpPr>
          <p:cNvPr id="7" name="Text 5"/>
          <p:cNvSpPr/>
          <p:nvPr/>
        </p:nvSpPr>
        <p:spPr>
          <a:xfrm>
            <a:off x="749808" y="2157984"/>
            <a:ext cx="5062576"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ANESTHESIOLOGY 2021</a:t>
            </a:r>
            <a:endParaRPr lang="en-US" sz="900" dirty="0"/>
          </a:p>
        </p:txBody>
      </p:sp>
      <p:sp>
        <p:nvSpPr>
          <p:cNvPr id="8" name="Text 6"/>
          <p:cNvSpPr/>
          <p:nvPr/>
        </p:nvSpPr>
        <p:spPr>
          <a:xfrm>
            <a:off x="749808"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 dexmedetomidine-based opioid-free technique was stopped early after five cases of</a:t>
            </a:r>
            <a:endParaRPr lang="en-US" sz="1400" dirty="0"/>
          </a:p>
        </p:txBody>
      </p:sp>
      <p:sp>
        <p:nvSpPr>
          <p:cNvPr id="9" name="Text 7"/>
          <p:cNvSpPr/>
          <p:nvPr/>
        </p:nvSpPr>
        <p:spPr>
          <a:xfrm>
            <a:off x="749808"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 dexmedetomidine-based opioid-free technique was stopped early after five cases of severe bradycardia</a:t>
            </a:r>
            <a:endParaRPr lang="en-US" sz="1150" dirty="0"/>
          </a:p>
        </p:txBody>
      </p:sp>
      <p:sp>
        <p:nvSpPr>
          <p:cNvPr id="10" name="Shape 8"/>
          <p:cNvSpPr/>
          <p:nvPr/>
        </p:nvSpPr>
        <p:spPr>
          <a:xfrm>
            <a:off x="6196432" y="1938528"/>
            <a:ext cx="5428336" cy="4206240"/>
          </a:xfrm>
          <a:prstGeom prst="roundRect">
            <a:avLst>
              <a:gd name="adj" fmla="val 1304"/>
            </a:avLst>
          </a:prstGeom>
          <a:solidFill>
            <a:srgbClr val="F4F6F8"/>
          </a:solidFill>
          <a:ln w="12700">
            <a:solidFill>
              <a:srgbClr val="F4F6F8"/>
            </a:solidFill>
            <a:prstDash val="solid"/>
          </a:ln>
        </p:spPr>
      </p:sp>
      <p:sp>
        <p:nvSpPr>
          <p:cNvPr id="11" name="Shape 9"/>
          <p:cNvSpPr/>
          <p:nvPr/>
        </p:nvSpPr>
        <p:spPr>
          <a:xfrm>
            <a:off x="6196432" y="1938528"/>
            <a:ext cx="5428336" cy="54864"/>
          </a:xfrm>
          <a:prstGeom prst="rect">
            <a:avLst/>
          </a:prstGeom>
          <a:solidFill>
            <a:srgbClr val="1C7293"/>
          </a:solidFill>
          <a:ln w="12700">
            <a:solidFill>
              <a:srgbClr val="333333"/>
            </a:solidFill>
            <a:prstDash val="solid"/>
          </a:ln>
        </p:spPr>
      </p:sp>
      <p:sp>
        <p:nvSpPr>
          <p:cNvPr id="12" name="Text 10"/>
          <p:cNvSpPr/>
          <p:nvPr/>
        </p:nvSpPr>
        <p:spPr>
          <a:xfrm>
            <a:off x="6379312" y="2157984"/>
            <a:ext cx="5062576"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BRITISH JOURNAL OF ANAESTHESIA 2024</a:t>
            </a:r>
            <a:endParaRPr lang="en-US" sz="900" dirty="0"/>
          </a:p>
        </p:txBody>
      </p:sp>
      <p:sp>
        <p:nvSpPr>
          <p:cNvPr id="13" name="Text 11"/>
          <p:cNvSpPr/>
          <p:nvPr/>
        </p:nvSpPr>
        <p:spPr>
          <a:xfrm>
            <a:off x="6379312"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In day-case hip arthroplasty, opioid-free anaesthesia did not reduce 24-hour opioid</a:t>
            </a:r>
            <a:endParaRPr lang="en-US" sz="1400" dirty="0"/>
          </a:p>
        </p:txBody>
      </p:sp>
      <p:sp>
        <p:nvSpPr>
          <p:cNvPr id="14" name="Text 12"/>
          <p:cNvSpPr/>
          <p:nvPr/>
        </p:nvSpPr>
        <p:spPr>
          <a:xfrm>
            <a:off x="6379312"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day-case hip arthroplasty, opioid-free anaesthesia did not reduce 24-hour opioid consumption compared with opioid-sparing anaesthesia, with…</a:t>
            </a:r>
            <a:endParaRPr lang="en-US" sz="1150" dirty="0"/>
          </a:p>
        </p:txBody>
      </p:sp>
      <p:sp>
        <p:nvSpPr>
          <p:cNvPr id="15" name="Text 1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A dexmedetomidine-based opioid-free technique was stopped early after five cases of</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Randomised trial · Anesthesiology</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A dexmedetomidine-based opioid-free technique was stopped early after five cases of severe bradycardia, and increased opioid-related adverse events from 67% to 78%, driven by hypoxaemia.</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Balanced Opioid-Free Anesthesia With Dexmedetomidine Versus Balanced Anesthesia With Remifentanil for Major or Intermediate Noncardiac Surgery, Anesthesiology 2021 · PMID 33630043</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Opioid-free with dexmedetomidine caused more harm, not less</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312 patients; trial stopped early for severe bradycardia.</a:t>
            </a:r>
            <a:endParaRPr lang="en-US" sz="1400" dirty="0"/>
          </a:p>
        </p:txBody>
      </p:sp>
      <p:graphicFrame>
        <p:nvGraphicFramePr>
          <p:cNvPr id="5" name="Chart 0" descr=""/>
          <p:cNvGraphicFramePr/>
          <p:nvPr/>
        </p:nvGraphicFramePr>
        <p:xfrm>
          <a:off x="566928" y="2194560"/>
          <a:ext cx="11057839" cy="2615184"/>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49560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0474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The composite the technique was designed to reduce went up, driven by hypoxaemia, and the trial was stopped early after five cases of severe bradycardia.</a:t>
            </a:r>
            <a:endParaRPr lang="en-US" sz="1300" dirty="0"/>
          </a:p>
        </p:txBody>
      </p:sp>
      <p:sp>
        <p:nvSpPr>
          <p:cNvPr id="8" name="Text 5"/>
          <p:cNvSpPr/>
          <p:nvPr/>
        </p:nvSpPr>
        <p:spPr>
          <a:xfrm>
            <a:off x="566928" y="5760720"/>
            <a:ext cx="11057839" cy="329184"/>
          </a:xfrm>
          <a:prstGeom prst="rect">
            <a:avLst/>
          </a:prstGeom>
          <a:noFill/>
          <a:ln/>
        </p:spPr>
        <p:txBody>
          <a:bodyPr wrap="square" rtlCol="0" anchor="ctr"/>
          <a:lstStyle/>
          <a:p>
            <a:pPr indent="0" marL="0">
              <a:buNone/>
            </a:pPr>
            <a:r>
              <a:rPr lang="en-US" sz="950" dirty="0">
                <a:solidFill>
                  <a:srgbClr val="5A6673"/>
                </a:solidFill>
                <a:latin typeface="Calibri" pitchFamily="34" charset="0"/>
                <a:ea typeface="Calibri" pitchFamily="34" charset="-122"/>
                <a:cs typeface="Calibri" pitchFamily="34" charset="-120"/>
              </a:rPr>
              <a:t>[1] Balanced Opioid-Free Anesthesia With Dexmedetomidine Versus Balanced Anesthesia With Remifentanil for Major or Intermediate Noncardiac Surgery, Anesthesiology 2021 · PMID 33630043</a:t>
            </a:r>
            <a:endParaRPr lang="en-US" sz="95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In day-case hip arthroplasty, opioid-free anaesthesia did not reduce 24-hour opioid</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Randomised trial · British journal of anaesthesia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In day-case hip arthroplasty, opioid-free anaesthesia did not reduce 24-hour opioid consumption compared with opioid-sparing anaesthesia, with similar pain scores and walking recovery.</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Opioid-Free Versus Opioid-Sparing Anaesthesia in Ambulatory Total Hip Arthroplasty: A Randomised Controlled Trial, British journal of anaesthesia 2024 · PMID 38044236</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Expect higher processed EEG indices during opioid-free anaesthesia</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Cohort · BMC anesthesiology</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Expect higher processed EEG indices during opioid-free anaesthesia: patient state index and spectral edge frequency ran higher, and the alpha power typical of opioid-based technique was absent.</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Anesthesia Depth Monitoring During Opioid Free Anesthesia - A Prospective Observational Study, BMC anesthesiology 2025 · PMID 39856547</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this changes about the next case</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Colour is the strength of the evidence behind each step, not the urgency.</a:t>
            </a:r>
            <a:endParaRPr lang="en-US" sz="1400" dirty="0"/>
          </a:p>
        </p:txBody>
      </p:sp>
      <p:sp>
        <p:nvSpPr>
          <p:cNvPr id="5" name="Shape 3"/>
          <p:cNvSpPr/>
          <p:nvPr/>
        </p:nvSpPr>
        <p:spPr>
          <a:xfrm>
            <a:off x="566928" y="1938528"/>
            <a:ext cx="11057839" cy="647395"/>
          </a:xfrm>
          <a:prstGeom prst="roundRect">
            <a:avLst>
              <a:gd name="adj" fmla="val 8475"/>
            </a:avLst>
          </a:prstGeom>
          <a:solidFill>
            <a:srgbClr val="F4F6F8"/>
          </a:solidFill>
          <a:ln w="12700">
            <a:solidFill>
              <a:srgbClr val="F4F6F8"/>
            </a:solidFill>
            <a:prstDash val="solid"/>
          </a:ln>
        </p:spPr>
      </p:sp>
      <p:sp>
        <p:nvSpPr>
          <p:cNvPr id="6" name="Shape 4"/>
          <p:cNvSpPr/>
          <p:nvPr/>
        </p:nvSpPr>
        <p:spPr>
          <a:xfrm>
            <a:off x="566928" y="1993392"/>
            <a:ext cx="41148" cy="537667"/>
          </a:xfrm>
          <a:prstGeom prst="rect">
            <a:avLst/>
          </a:prstGeom>
          <a:solidFill>
            <a:srgbClr val="1C7293"/>
          </a:solidFill>
          <a:ln w="12700">
            <a:solidFill>
              <a:srgbClr val="333333"/>
            </a:solidFill>
            <a:prstDash val="solid"/>
          </a:ln>
        </p:spPr>
      </p:sp>
      <p:sp>
        <p:nvSpPr>
          <p:cNvPr id="7" name="Shape 5"/>
          <p:cNvSpPr/>
          <p:nvPr/>
        </p:nvSpPr>
        <p:spPr>
          <a:xfrm>
            <a:off x="768096" y="2106778"/>
            <a:ext cx="310896" cy="310896"/>
          </a:xfrm>
          <a:prstGeom prst="ellipse">
            <a:avLst/>
          </a:prstGeom>
          <a:solidFill>
            <a:srgbClr val="1C7293"/>
          </a:solidFill>
          <a:ln w="12700">
            <a:solidFill>
              <a:srgbClr val="333333"/>
            </a:solidFill>
            <a:prstDash val="solid"/>
          </a:ln>
        </p:spPr>
      </p:sp>
      <p:sp>
        <p:nvSpPr>
          <p:cNvPr id="8" name="Text 6"/>
          <p:cNvSpPr/>
          <p:nvPr/>
        </p:nvSpPr>
        <p:spPr>
          <a:xfrm>
            <a:off x="768096" y="2106778"/>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Across 23 trials, pain at two hours was equivalent whether or not intraoperative opioid was given, while postoperative nausea and vomiting was lower without it.</a:t>
            </a:r>
            <a:endParaRPr lang="en-US" sz="1150" dirty="0"/>
          </a:p>
        </p:txBody>
      </p:sp>
      <p:sp>
        <p:nvSpPr>
          <p:cNvPr id="10" name="Shape 8"/>
          <p:cNvSpPr/>
          <p:nvPr/>
        </p:nvSpPr>
        <p:spPr>
          <a:xfrm>
            <a:off x="566928" y="2713939"/>
            <a:ext cx="11057839" cy="647395"/>
          </a:xfrm>
          <a:prstGeom prst="roundRect">
            <a:avLst>
              <a:gd name="adj" fmla="val 8475"/>
            </a:avLst>
          </a:prstGeom>
          <a:solidFill>
            <a:srgbClr val="F4F6F8"/>
          </a:solidFill>
          <a:ln w="12700">
            <a:solidFill>
              <a:srgbClr val="F4F6F8"/>
            </a:solidFill>
            <a:prstDash val="solid"/>
          </a:ln>
        </p:spPr>
      </p:sp>
      <p:sp>
        <p:nvSpPr>
          <p:cNvPr id="11" name="Shape 9"/>
          <p:cNvSpPr/>
          <p:nvPr/>
        </p:nvSpPr>
        <p:spPr>
          <a:xfrm>
            <a:off x="566928" y="2768803"/>
            <a:ext cx="41148" cy="537667"/>
          </a:xfrm>
          <a:prstGeom prst="rect">
            <a:avLst/>
          </a:prstGeom>
          <a:solidFill>
            <a:srgbClr val="1C7293"/>
          </a:solidFill>
          <a:ln w="12700">
            <a:solidFill>
              <a:srgbClr val="333333"/>
            </a:solidFill>
            <a:prstDash val="solid"/>
          </a:ln>
        </p:spPr>
      </p:sp>
      <p:sp>
        <p:nvSpPr>
          <p:cNvPr id="12" name="Shape 10"/>
          <p:cNvSpPr/>
          <p:nvPr/>
        </p:nvSpPr>
        <p:spPr>
          <a:xfrm>
            <a:off x="768096" y="2882189"/>
            <a:ext cx="310896" cy="310896"/>
          </a:xfrm>
          <a:prstGeom prst="ellipse">
            <a:avLst/>
          </a:prstGeom>
          <a:solidFill>
            <a:srgbClr val="1C7293"/>
          </a:solidFill>
          <a:ln w="12700">
            <a:solidFill>
              <a:srgbClr val="333333"/>
            </a:solidFill>
            <a:prstDash val="solid"/>
          </a:ln>
        </p:spPr>
      </p:sp>
      <p:sp>
        <p:nvSpPr>
          <p:cNvPr id="13" name="Text 11"/>
          <p:cNvSpPr/>
          <p:nvPr/>
        </p:nvSpPr>
        <p:spPr>
          <a:xfrm>
            <a:off x="768096" y="2882189"/>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1188720" y="2805379"/>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Pooling 38 trials, opioid-free and opioid-based anaesthesia produced no clinically relevant difference in postoperative pain scores or opioid consumption.</a:t>
            </a:r>
            <a:endParaRPr lang="en-US" sz="1150" dirty="0"/>
          </a:p>
        </p:txBody>
      </p:sp>
      <p:sp>
        <p:nvSpPr>
          <p:cNvPr id="15" name="Shape 13"/>
          <p:cNvSpPr/>
          <p:nvPr/>
        </p:nvSpPr>
        <p:spPr>
          <a:xfrm>
            <a:off x="566928" y="3489350"/>
            <a:ext cx="11057839" cy="647395"/>
          </a:xfrm>
          <a:prstGeom prst="roundRect">
            <a:avLst>
              <a:gd name="adj" fmla="val 8475"/>
            </a:avLst>
          </a:prstGeom>
          <a:solidFill>
            <a:srgbClr val="F4F6F8"/>
          </a:solidFill>
          <a:ln w="12700">
            <a:solidFill>
              <a:srgbClr val="F4F6F8"/>
            </a:solidFill>
            <a:prstDash val="solid"/>
          </a:ln>
        </p:spPr>
      </p:sp>
      <p:sp>
        <p:nvSpPr>
          <p:cNvPr id="16" name="Shape 14"/>
          <p:cNvSpPr/>
          <p:nvPr/>
        </p:nvSpPr>
        <p:spPr>
          <a:xfrm>
            <a:off x="566928" y="3544214"/>
            <a:ext cx="41148" cy="537667"/>
          </a:xfrm>
          <a:prstGeom prst="rect">
            <a:avLst/>
          </a:prstGeom>
          <a:solidFill>
            <a:srgbClr val="1C7293"/>
          </a:solidFill>
          <a:ln w="12700">
            <a:solidFill>
              <a:srgbClr val="333333"/>
            </a:solidFill>
            <a:prstDash val="solid"/>
          </a:ln>
        </p:spPr>
      </p:sp>
      <p:sp>
        <p:nvSpPr>
          <p:cNvPr id="17" name="Shape 15"/>
          <p:cNvSpPr/>
          <p:nvPr/>
        </p:nvSpPr>
        <p:spPr>
          <a:xfrm>
            <a:off x="768096" y="3657600"/>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657600"/>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580790"/>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In laparoscopic bariatric surgery, opioid-free anaesthesia reduced nausea and vomiting more than opioid-sparing anaesthesia, but roughly doubled the risk of bradycardia with no difference in pain or opioid use.</a:t>
            </a:r>
            <a:endParaRPr lang="en-US" sz="1150" dirty="0"/>
          </a:p>
        </p:txBody>
      </p:sp>
      <p:sp>
        <p:nvSpPr>
          <p:cNvPr id="20" name="Shape 18"/>
          <p:cNvSpPr/>
          <p:nvPr/>
        </p:nvSpPr>
        <p:spPr>
          <a:xfrm>
            <a:off x="566928" y="4264762"/>
            <a:ext cx="11057839" cy="647395"/>
          </a:xfrm>
          <a:prstGeom prst="roundRect">
            <a:avLst>
              <a:gd name="adj" fmla="val 8475"/>
            </a:avLst>
          </a:prstGeom>
          <a:solidFill>
            <a:srgbClr val="F4F6F8"/>
          </a:solidFill>
          <a:ln w="12700">
            <a:solidFill>
              <a:srgbClr val="F4F6F8"/>
            </a:solidFill>
            <a:prstDash val="solid"/>
          </a:ln>
        </p:spPr>
      </p:sp>
      <p:sp>
        <p:nvSpPr>
          <p:cNvPr id="21" name="Shape 19"/>
          <p:cNvSpPr/>
          <p:nvPr/>
        </p:nvSpPr>
        <p:spPr>
          <a:xfrm>
            <a:off x="566928" y="4319626"/>
            <a:ext cx="41148" cy="537667"/>
          </a:xfrm>
          <a:prstGeom prst="rect">
            <a:avLst/>
          </a:prstGeom>
          <a:solidFill>
            <a:srgbClr val="1C7293"/>
          </a:solidFill>
          <a:ln w="12700">
            <a:solidFill>
              <a:srgbClr val="333333"/>
            </a:solidFill>
            <a:prstDash val="solid"/>
          </a:ln>
        </p:spPr>
      </p:sp>
      <p:sp>
        <p:nvSpPr>
          <p:cNvPr id="22" name="Shape 20"/>
          <p:cNvSpPr/>
          <p:nvPr/>
        </p:nvSpPr>
        <p:spPr>
          <a:xfrm>
            <a:off x="768096" y="4433011"/>
            <a:ext cx="310896" cy="310896"/>
          </a:xfrm>
          <a:prstGeom prst="ellipse">
            <a:avLst/>
          </a:prstGeom>
          <a:solidFill>
            <a:srgbClr val="1C7293"/>
          </a:solidFill>
          <a:ln w="12700">
            <a:solidFill>
              <a:srgbClr val="333333"/>
            </a:solidFill>
            <a:prstDash val="solid"/>
          </a:ln>
        </p:spPr>
      </p:sp>
      <p:sp>
        <p:nvSpPr>
          <p:cNvPr id="23" name="Text 21"/>
          <p:cNvSpPr/>
          <p:nvPr/>
        </p:nvSpPr>
        <p:spPr>
          <a:xfrm>
            <a:off x="768096" y="4433011"/>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1188720" y="4356202"/>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A dexmedetomidine-based opioid-free technique was stopped early after five cases of severe bradycardia, and increased opioid-related adverse events from 67% to 78%, driven by hypoxaemia.</a:t>
            </a:r>
            <a:endParaRPr lang="en-US" sz="1150" dirty="0"/>
          </a:p>
        </p:txBody>
      </p:sp>
      <p:sp>
        <p:nvSpPr>
          <p:cNvPr id="25" name="Shape 23"/>
          <p:cNvSpPr/>
          <p:nvPr/>
        </p:nvSpPr>
        <p:spPr>
          <a:xfrm>
            <a:off x="566928" y="5040173"/>
            <a:ext cx="11057839" cy="647395"/>
          </a:xfrm>
          <a:prstGeom prst="roundRect">
            <a:avLst>
              <a:gd name="adj" fmla="val 8475"/>
            </a:avLst>
          </a:prstGeom>
          <a:solidFill>
            <a:srgbClr val="F4F6F8"/>
          </a:solidFill>
          <a:ln w="12700">
            <a:solidFill>
              <a:srgbClr val="F4F6F8"/>
            </a:solidFill>
            <a:prstDash val="solid"/>
          </a:ln>
        </p:spPr>
      </p:sp>
      <p:sp>
        <p:nvSpPr>
          <p:cNvPr id="26" name="Shape 24"/>
          <p:cNvSpPr/>
          <p:nvPr/>
        </p:nvSpPr>
        <p:spPr>
          <a:xfrm>
            <a:off x="566928" y="5095037"/>
            <a:ext cx="41148" cy="537667"/>
          </a:xfrm>
          <a:prstGeom prst="rect">
            <a:avLst/>
          </a:prstGeom>
          <a:solidFill>
            <a:srgbClr val="1C7293"/>
          </a:solidFill>
          <a:ln w="12700">
            <a:solidFill>
              <a:srgbClr val="333333"/>
            </a:solidFill>
            <a:prstDash val="solid"/>
          </a:ln>
        </p:spPr>
      </p:sp>
      <p:sp>
        <p:nvSpPr>
          <p:cNvPr id="27" name="Shape 25"/>
          <p:cNvSpPr/>
          <p:nvPr/>
        </p:nvSpPr>
        <p:spPr>
          <a:xfrm>
            <a:off x="768096" y="5208422"/>
            <a:ext cx="310896" cy="310896"/>
          </a:xfrm>
          <a:prstGeom prst="ellipse">
            <a:avLst/>
          </a:prstGeom>
          <a:solidFill>
            <a:srgbClr val="1C7293"/>
          </a:solidFill>
          <a:ln w="12700">
            <a:solidFill>
              <a:srgbClr val="333333"/>
            </a:solidFill>
            <a:prstDash val="solid"/>
          </a:ln>
        </p:spPr>
      </p:sp>
      <p:sp>
        <p:nvSpPr>
          <p:cNvPr id="28" name="Text 26"/>
          <p:cNvSpPr/>
          <p:nvPr/>
        </p:nvSpPr>
        <p:spPr>
          <a:xfrm>
            <a:off x="768096" y="5208422"/>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5</a:t>
            </a:r>
            <a:endParaRPr lang="en-US" sz="1200" dirty="0"/>
          </a:p>
        </p:txBody>
      </p:sp>
      <p:sp>
        <p:nvSpPr>
          <p:cNvPr id="29" name="Text 27"/>
          <p:cNvSpPr/>
          <p:nvPr/>
        </p:nvSpPr>
        <p:spPr>
          <a:xfrm>
            <a:off x="1188720" y="5131613"/>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In day-case hip arthroplasty, opioid-free anaesthesia did not reduce 24-hour opioid consumption compared with opioid-sparing anaesthesia, with similar pain scores and walking recovery.</a:t>
            </a:r>
            <a:endParaRPr lang="en-US" sz="1150" dirty="0"/>
          </a:p>
        </p:txBody>
      </p:sp>
      <p:sp>
        <p:nvSpPr>
          <p:cNvPr id="30" name="Text 28"/>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The oral-boards stem on the next slide puts these into one scenario.</a:t>
            </a:r>
            <a:endParaRPr lang="en-US" sz="900" dirty="0"/>
          </a:p>
        </p:txBody>
      </p:sp>
      <p:sp>
        <p:nvSpPr>
          <p:cNvPr id="31" name="Text 29"/>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KEY TAKEAWAYS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to carry into the next case</a:t>
            </a:r>
            <a:endParaRPr lang="en-US" sz="2700" dirty="0"/>
          </a:p>
        </p:txBody>
      </p:sp>
      <p:sp>
        <p:nvSpPr>
          <p:cNvPr id="4" name="Shape 2"/>
          <p:cNvSpPr/>
          <p:nvPr/>
        </p:nvSpPr>
        <p:spPr>
          <a:xfrm>
            <a:off x="566928" y="1463040"/>
            <a:ext cx="2613584" cy="4114800"/>
          </a:xfrm>
          <a:prstGeom prst="roundRect">
            <a:avLst>
              <a:gd name="adj" fmla="val 2099"/>
            </a:avLst>
          </a:prstGeom>
          <a:solidFill>
            <a:srgbClr val="F4F6F8"/>
          </a:solidFill>
          <a:ln w="12700">
            <a:solidFill>
              <a:srgbClr val="F4F6F8"/>
            </a:solidFill>
            <a:prstDash val="solid"/>
          </a:ln>
        </p:spPr>
      </p:sp>
      <p:sp>
        <p:nvSpPr>
          <p:cNvPr id="5" name="Shape 3"/>
          <p:cNvSpPr/>
          <p:nvPr/>
        </p:nvSpPr>
        <p:spPr>
          <a:xfrm>
            <a:off x="566928" y="1463040"/>
            <a:ext cx="2613584" cy="54864"/>
          </a:xfrm>
          <a:prstGeom prst="rect">
            <a:avLst/>
          </a:prstGeom>
          <a:solidFill>
            <a:srgbClr val="1C7293"/>
          </a:solidFill>
          <a:ln w="12700">
            <a:solidFill>
              <a:srgbClr val="333333"/>
            </a:solidFill>
            <a:prstDash val="solid"/>
          </a:ln>
        </p:spPr>
      </p:sp>
      <p:sp>
        <p:nvSpPr>
          <p:cNvPr id="6" name="Text 4"/>
          <p:cNvSpPr/>
          <p:nvPr/>
        </p:nvSpPr>
        <p:spPr>
          <a:xfrm>
            <a:off x="749808"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Across 23 trials, pain at two hours was equivalent whether or not intraoperative</a:t>
            </a:r>
            <a:endParaRPr lang="en-US" sz="1400" dirty="0"/>
          </a:p>
        </p:txBody>
      </p:sp>
      <p:sp>
        <p:nvSpPr>
          <p:cNvPr id="7" name="Text 5"/>
          <p:cNvSpPr/>
          <p:nvPr/>
        </p:nvSpPr>
        <p:spPr>
          <a:xfrm>
            <a:off x="749808"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Anaesthesia 2019</a:t>
            </a:r>
            <a:endParaRPr lang="en-US" sz="1150" dirty="0"/>
          </a:p>
        </p:txBody>
      </p:sp>
      <p:sp>
        <p:nvSpPr>
          <p:cNvPr id="8" name="Shape 6"/>
          <p:cNvSpPr/>
          <p:nvPr/>
        </p:nvSpPr>
        <p:spPr>
          <a:xfrm>
            <a:off x="3381680" y="1463040"/>
            <a:ext cx="2613584" cy="4114800"/>
          </a:xfrm>
          <a:prstGeom prst="roundRect">
            <a:avLst>
              <a:gd name="adj" fmla="val 2099"/>
            </a:avLst>
          </a:prstGeom>
          <a:solidFill>
            <a:srgbClr val="F4F6F8"/>
          </a:solidFill>
          <a:ln w="12700">
            <a:solidFill>
              <a:srgbClr val="F4F6F8"/>
            </a:solidFill>
            <a:prstDash val="solid"/>
          </a:ln>
        </p:spPr>
      </p:sp>
      <p:sp>
        <p:nvSpPr>
          <p:cNvPr id="9" name="Shape 7"/>
          <p:cNvSpPr/>
          <p:nvPr/>
        </p:nvSpPr>
        <p:spPr>
          <a:xfrm>
            <a:off x="3381680" y="1463040"/>
            <a:ext cx="2613584" cy="54864"/>
          </a:xfrm>
          <a:prstGeom prst="rect">
            <a:avLst/>
          </a:prstGeom>
          <a:solidFill>
            <a:srgbClr val="1C7293"/>
          </a:solidFill>
          <a:ln w="12700">
            <a:solidFill>
              <a:srgbClr val="333333"/>
            </a:solidFill>
            <a:prstDash val="solid"/>
          </a:ln>
        </p:spPr>
      </p:sp>
      <p:sp>
        <p:nvSpPr>
          <p:cNvPr id="10" name="Text 8"/>
          <p:cNvSpPr/>
          <p:nvPr/>
        </p:nvSpPr>
        <p:spPr>
          <a:xfrm>
            <a:off x="3564560" y="1682496"/>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Expect higher processed EEG indices during opioid-free anaesthesia</a:t>
            </a:r>
            <a:endParaRPr lang="en-US" sz="1400" dirty="0"/>
          </a:p>
        </p:txBody>
      </p:sp>
      <p:sp>
        <p:nvSpPr>
          <p:cNvPr id="11" name="Text 9"/>
          <p:cNvSpPr/>
          <p:nvPr/>
        </p:nvSpPr>
        <p:spPr>
          <a:xfrm>
            <a:off x="3564560" y="2388108"/>
            <a:ext cx="2247824" cy="297027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BMC anesthesiology 2025</a:t>
            </a:r>
            <a:endParaRPr lang="en-US" sz="1150" dirty="0"/>
          </a:p>
        </p:txBody>
      </p:sp>
      <p:sp>
        <p:nvSpPr>
          <p:cNvPr id="12" name="Shape 10"/>
          <p:cNvSpPr/>
          <p:nvPr/>
        </p:nvSpPr>
        <p:spPr>
          <a:xfrm>
            <a:off x="6196432" y="1463040"/>
            <a:ext cx="2613584" cy="4114800"/>
          </a:xfrm>
          <a:prstGeom prst="roundRect">
            <a:avLst>
              <a:gd name="adj" fmla="val 2099"/>
            </a:avLst>
          </a:prstGeom>
          <a:solidFill>
            <a:srgbClr val="F4F6F8"/>
          </a:solidFill>
          <a:ln w="12700">
            <a:solidFill>
              <a:srgbClr val="F4F6F8"/>
            </a:solidFill>
            <a:prstDash val="solid"/>
          </a:ln>
        </p:spPr>
      </p:sp>
      <p:sp>
        <p:nvSpPr>
          <p:cNvPr id="13" name="Shape 11"/>
          <p:cNvSpPr/>
          <p:nvPr/>
        </p:nvSpPr>
        <p:spPr>
          <a:xfrm>
            <a:off x="6196432" y="1463040"/>
            <a:ext cx="2613584" cy="54864"/>
          </a:xfrm>
          <a:prstGeom prst="rect">
            <a:avLst/>
          </a:prstGeom>
          <a:solidFill>
            <a:srgbClr val="1C7293"/>
          </a:solidFill>
          <a:ln w="12700">
            <a:solidFill>
              <a:srgbClr val="333333"/>
            </a:solidFill>
            <a:prstDash val="solid"/>
          </a:ln>
        </p:spPr>
      </p:sp>
      <p:sp>
        <p:nvSpPr>
          <p:cNvPr id="14" name="Text 12"/>
          <p:cNvSpPr/>
          <p:nvPr/>
        </p:nvSpPr>
        <p:spPr>
          <a:xfrm>
            <a:off x="6379312"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Pooling 38 trials, opioid-free and opioid-based anaesthesia produced no clinically</a:t>
            </a:r>
            <a:endParaRPr lang="en-US" sz="1400" dirty="0"/>
          </a:p>
        </p:txBody>
      </p:sp>
      <p:sp>
        <p:nvSpPr>
          <p:cNvPr id="15" name="Text 13"/>
          <p:cNvSpPr/>
          <p:nvPr/>
        </p:nvSpPr>
        <p:spPr>
          <a:xfrm>
            <a:off x="6379312"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Journal of clinical anesthesia 2023</a:t>
            </a:r>
            <a:endParaRPr lang="en-US" sz="1150" dirty="0"/>
          </a:p>
        </p:txBody>
      </p:sp>
      <p:sp>
        <p:nvSpPr>
          <p:cNvPr id="16" name="Shape 14"/>
          <p:cNvSpPr/>
          <p:nvPr/>
        </p:nvSpPr>
        <p:spPr>
          <a:xfrm>
            <a:off x="9011183" y="1463040"/>
            <a:ext cx="2613584" cy="4114800"/>
          </a:xfrm>
          <a:prstGeom prst="roundRect">
            <a:avLst>
              <a:gd name="adj" fmla="val 2099"/>
            </a:avLst>
          </a:prstGeom>
          <a:solidFill>
            <a:srgbClr val="F4F6F8"/>
          </a:solidFill>
          <a:ln w="12700">
            <a:solidFill>
              <a:srgbClr val="F4F6F8"/>
            </a:solidFill>
            <a:prstDash val="solid"/>
          </a:ln>
        </p:spPr>
      </p:sp>
      <p:sp>
        <p:nvSpPr>
          <p:cNvPr id="17" name="Shape 15"/>
          <p:cNvSpPr/>
          <p:nvPr/>
        </p:nvSpPr>
        <p:spPr>
          <a:xfrm>
            <a:off x="9011183" y="1463040"/>
            <a:ext cx="2613584" cy="54864"/>
          </a:xfrm>
          <a:prstGeom prst="rect">
            <a:avLst/>
          </a:prstGeom>
          <a:solidFill>
            <a:srgbClr val="1C7293"/>
          </a:solidFill>
          <a:ln w="12700">
            <a:solidFill>
              <a:srgbClr val="333333"/>
            </a:solidFill>
            <a:prstDash val="solid"/>
          </a:ln>
        </p:spPr>
      </p:sp>
      <p:sp>
        <p:nvSpPr>
          <p:cNvPr id="18" name="Text 16"/>
          <p:cNvSpPr/>
          <p:nvPr/>
        </p:nvSpPr>
        <p:spPr>
          <a:xfrm>
            <a:off x="9194063"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 dexmedetomidine-based opioid-free technique was stopped early after five cases of</a:t>
            </a:r>
            <a:endParaRPr lang="en-US" sz="1400" dirty="0"/>
          </a:p>
        </p:txBody>
      </p:sp>
      <p:sp>
        <p:nvSpPr>
          <p:cNvPr id="19" name="Text 17"/>
          <p:cNvSpPr/>
          <p:nvPr/>
        </p:nvSpPr>
        <p:spPr>
          <a:xfrm>
            <a:off x="9194063"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Anesthesiology 2021</a:t>
            </a:r>
            <a:endParaRPr lang="en-US" sz="1150" dirty="0"/>
          </a:p>
        </p:txBody>
      </p:sp>
      <p:sp>
        <p:nvSpPr>
          <p:cNvPr id="20" name="Shape 18"/>
          <p:cNvSpPr/>
          <p:nvPr/>
        </p:nvSpPr>
        <p:spPr>
          <a:xfrm>
            <a:off x="566928" y="5577840"/>
            <a:ext cx="11057839" cy="566928"/>
          </a:xfrm>
          <a:prstGeom prst="roundRect">
            <a:avLst>
              <a:gd name="adj" fmla="val 8065"/>
            </a:avLst>
          </a:prstGeom>
          <a:solidFill>
            <a:srgbClr val="12233F"/>
          </a:solidFill>
          <a:ln w="12700">
            <a:solidFill>
              <a:srgbClr val="333333"/>
            </a:solidFill>
            <a:prstDash val="solid"/>
          </a:ln>
        </p:spPr>
      </p:sp>
      <p:sp>
        <p:nvSpPr>
          <p:cNvPr id="21" name="Text 19"/>
          <p:cNvSpPr/>
          <p:nvPr/>
        </p:nvSpPr>
        <p:spPr>
          <a:xfrm>
            <a:off x="841248" y="5669280"/>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Across 23 trials, pain at two hours was equivalent whether or not intraoperative</a:t>
            </a:r>
            <a:endParaRPr lang="en-US" sz="1300" dirty="0"/>
          </a:p>
        </p:txBody>
      </p:sp>
      <p:sp>
        <p:nvSpPr>
          <p:cNvPr id="22" name="Text 20"/>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Questions I'll ask you</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Think them through before we start, not while I am asking.</a:t>
            </a:r>
            <a:endParaRPr lang="en-US" sz="1400" dirty="0"/>
          </a:p>
        </p:txBody>
      </p:sp>
      <p:sp>
        <p:nvSpPr>
          <p:cNvPr id="5" name="Shape 3"/>
          <p:cNvSpPr/>
          <p:nvPr/>
        </p:nvSpPr>
        <p:spPr>
          <a:xfrm>
            <a:off x="566928" y="1938528"/>
            <a:ext cx="5400904" cy="1170432"/>
          </a:xfrm>
          <a:prstGeom prst="roundRect">
            <a:avLst>
              <a:gd name="adj" fmla="val 4688"/>
            </a:avLst>
          </a:prstGeom>
          <a:solidFill>
            <a:srgbClr val="F4F6F8"/>
          </a:solidFill>
          <a:ln w="12700">
            <a:solidFill>
              <a:srgbClr val="F4F6F8"/>
            </a:solidFill>
            <a:prstDash val="solid"/>
          </a:ln>
        </p:spPr>
      </p:sp>
      <p:sp>
        <p:nvSpPr>
          <p:cNvPr id="6" name="Shape 4"/>
          <p:cNvSpPr/>
          <p:nvPr/>
        </p:nvSpPr>
        <p:spPr>
          <a:xfrm>
            <a:off x="566928" y="1993392"/>
            <a:ext cx="41148" cy="1060704"/>
          </a:xfrm>
          <a:prstGeom prst="rect">
            <a:avLst/>
          </a:prstGeom>
          <a:solidFill>
            <a:srgbClr val="1C7293"/>
          </a:solidFill>
          <a:ln w="12700">
            <a:solidFill>
              <a:srgbClr val="333333"/>
            </a:solidFill>
            <a:prstDash val="solid"/>
          </a:ln>
        </p:spPr>
      </p:sp>
      <p:sp>
        <p:nvSpPr>
          <p:cNvPr id="7" name="Shape 5"/>
          <p:cNvSpPr/>
          <p:nvPr/>
        </p:nvSpPr>
        <p:spPr>
          <a:xfrm>
            <a:off x="768096" y="2368296"/>
            <a:ext cx="310896" cy="310896"/>
          </a:xfrm>
          <a:prstGeom prst="ellipse">
            <a:avLst/>
          </a:prstGeom>
          <a:solidFill>
            <a:srgbClr val="1C7293"/>
          </a:solidFill>
          <a:ln w="12700">
            <a:solidFill>
              <a:srgbClr val="333333"/>
            </a:solidFill>
            <a:prstDash val="solid"/>
          </a:ln>
        </p:spPr>
      </p:sp>
      <p:sp>
        <p:nvSpPr>
          <p:cNvPr id="8" name="Text 6"/>
          <p:cNvSpPr/>
          <p:nvPr/>
        </p:nvSpPr>
        <p:spPr>
          <a:xfrm>
            <a:off x="768096"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How would you teach this to a CA-1 in two minutes?</a:t>
            </a:r>
            <a:endParaRPr lang="en-US" sz="1150" dirty="0"/>
          </a:p>
        </p:txBody>
      </p:sp>
      <p:sp>
        <p:nvSpPr>
          <p:cNvPr id="10" name="Shape 8"/>
          <p:cNvSpPr/>
          <p:nvPr/>
        </p:nvSpPr>
        <p:spPr>
          <a:xfrm>
            <a:off x="6223864" y="1938528"/>
            <a:ext cx="5400904" cy="1170432"/>
          </a:xfrm>
          <a:prstGeom prst="roundRect">
            <a:avLst>
              <a:gd name="adj" fmla="val 4688"/>
            </a:avLst>
          </a:prstGeom>
          <a:solidFill>
            <a:srgbClr val="F4F6F8"/>
          </a:solidFill>
          <a:ln w="12700">
            <a:solidFill>
              <a:srgbClr val="F4F6F8"/>
            </a:solidFill>
            <a:prstDash val="solid"/>
          </a:ln>
        </p:spPr>
      </p:sp>
      <p:sp>
        <p:nvSpPr>
          <p:cNvPr id="11" name="Shape 9"/>
          <p:cNvSpPr/>
          <p:nvPr/>
        </p:nvSpPr>
        <p:spPr>
          <a:xfrm>
            <a:off x="6223864" y="1993392"/>
            <a:ext cx="41148" cy="1060704"/>
          </a:xfrm>
          <a:prstGeom prst="rect">
            <a:avLst/>
          </a:prstGeom>
          <a:solidFill>
            <a:srgbClr val="1C7293"/>
          </a:solidFill>
          <a:ln w="12700">
            <a:solidFill>
              <a:srgbClr val="333333"/>
            </a:solidFill>
            <a:prstDash val="solid"/>
          </a:ln>
        </p:spPr>
      </p:sp>
      <p:sp>
        <p:nvSpPr>
          <p:cNvPr id="12" name="Shape 10"/>
          <p:cNvSpPr/>
          <p:nvPr/>
        </p:nvSpPr>
        <p:spPr>
          <a:xfrm>
            <a:off x="6425032" y="2368296"/>
            <a:ext cx="310896" cy="310896"/>
          </a:xfrm>
          <a:prstGeom prst="ellipse">
            <a:avLst/>
          </a:prstGeom>
          <a:solidFill>
            <a:srgbClr val="1C7293"/>
          </a:solidFill>
          <a:ln w="12700">
            <a:solidFill>
              <a:srgbClr val="333333"/>
            </a:solidFill>
            <a:prstDash val="solid"/>
          </a:ln>
        </p:spPr>
      </p:sp>
      <p:sp>
        <p:nvSpPr>
          <p:cNvPr id="13" name="Text 11"/>
          <p:cNvSpPr/>
          <p:nvPr/>
        </p:nvSpPr>
        <p:spPr>
          <a:xfrm>
            <a:off x="6425032"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6845656"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Where does the evidence for this actually stop?</a:t>
            </a:r>
            <a:endParaRPr lang="en-US" sz="1150" dirty="0"/>
          </a:p>
        </p:txBody>
      </p:sp>
      <p:sp>
        <p:nvSpPr>
          <p:cNvPr id="15" name="Shape 13"/>
          <p:cNvSpPr/>
          <p:nvPr/>
        </p:nvSpPr>
        <p:spPr>
          <a:xfrm>
            <a:off x="566928" y="3328416"/>
            <a:ext cx="5400904" cy="1170432"/>
          </a:xfrm>
          <a:prstGeom prst="roundRect">
            <a:avLst>
              <a:gd name="adj" fmla="val 4688"/>
            </a:avLst>
          </a:prstGeom>
          <a:solidFill>
            <a:srgbClr val="F4F6F8"/>
          </a:solidFill>
          <a:ln w="12700">
            <a:solidFill>
              <a:srgbClr val="F4F6F8"/>
            </a:solidFill>
            <a:prstDash val="solid"/>
          </a:ln>
        </p:spPr>
      </p:sp>
      <p:sp>
        <p:nvSpPr>
          <p:cNvPr id="16" name="Shape 14"/>
          <p:cNvSpPr/>
          <p:nvPr/>
        </p:nvSpPr>
        <p:spPr>
          <a:xfrm>
            <a:off x="566928" y="3383280"/>
            <a:ext cx="41148" cy="1060704"/>
          </a:xfrm>
          <a:prstGeom prst="rect">
            <a:avLst/>
          </a:prstGeom>
          <a:solidFill>
            <a:srgbClr val="1C7293"/>
          </a:solidFill>
          <a:ln w="12700">
            <a:solidFill>
              <a:srgbClr val="333333"/>
            </a:solidFill>
            <a:prstDash val="solid"/>
          </a:ln>
        </p:spPr>
      </p:sp>
      <p:sp>
        <p:nvSpPr>
          <p:cNvPr id="17" name="Shape 15"/>
          <p:cNvSpPr/>
          <p:nvPr/>
        </p:nvSpPr>
        <p:spPr>
          <a:xfrm>
            <a:off x="768096" y="3758184"/>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would you do differently in a resource-limited setting?</a:t>
            </a:r>
            <a:endParaRPr lang="en-US" sz="1150" dirty="0"/>
          </a:p>
        </p:txBody>
      </p:sp>
      <p:sp>
        <p:nvSpPr>
          <p:cNvPr id="20" name="Shape 18"/>
          <p:cNvSpPr/>
          <p:nvPr/>
        </p:nvSpPr>
        <p:spPr>
          <a:xfrm>
            <a:off x="6223864" y="3328416"/>
            <a:ext cx="5400904" cy="1170432"/>
          </a:xfrm>
          <a:prstGeom prst="roundRect">
            <a:avLst>
              <a:gd name="adj" fmla="val 4688"/>
            </a:avLst>
          </a:prstGeom>
          <a:solidFill>
            <a:srgbClr val="F4F6F8"/>
          </a:solidFill>
          <a:ln w="12700">
            <a:solidFill>
              <a:srgbClr val="F4F6F8"/>
            </a:solidFill>
            <a:prstDash val="solid"/>
          </a:ln>
        </p:spPr>
      </p:sp>
      <p:sp>
        <p:nvSpPr>
          <p:cNvPr id="21" name="Shape 19"/>
          <p:cNvSpPr/>
          <p:nvPr/>
        </p:nvSpPr>
        <p:spPr>
          <a:xfrm>
            <a:off x="6223864" y="3383280"/>
            <a:ext cx="41148" cy="1060704"/>
          </a:xfrm>
          <a:prstGeom prst="rect">
            <a:avLst/>
          </a:prstGeom>
          <a:solidFill>
            <a:srgbClr val="1C7293"/>
          </a:solidFill>
          <a:ln w="12700">
            <a:solidFill>
              <a:srgbClr val="333333"/>
            </a:solidFill>
            <a:prstDash val="solid"/>
          </a:ln>
        </p:spPr>
      </p:sp>
      <p:sp>
        <p:nvSpPr>
          <p:cNvPr id="22" name="Shape 20"/>
          <p:cNvSpPr/>
          <p:nvPr/>
        </p:nvSpPr>
        <p:spPr>
          <a:xfrm>
            <a:off x="6425032" y="3758184"/>
            <a:ext cx="310896" cy="310896"/>
          </a:xfrm>
          <a:prstGeom prst="ellipse">
            <a:avLst/>
          </a:prstGeom>
          <a:solidFill>
            <a:srgbClr val="1C7293"/>
          </a:solidFill>
          <a:ln w="12700">
            <a:solidFill>
              <a:srgbClr val="333333"/>
            </a:solidFill>
            <a:prstDash val="solid"/>
          </a:ln>
        </p:spPr>
      </p:sp>
      <p:sp>
        <p:nvSpPr>
          <p:cNvPr id="23" name="Text 21"/>
          <p:cNvSpPr/>
          <p:nvPr/>
        </p:nvSpPr>
        <p:spPr>
          <a:xfrm>
            <a:off x="6425032"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6845656"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Defend the alternative you decided against.</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ORAL BOARDS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this stem out loud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Same topic, examiner framing. Say your reasoning as you go.</a:t>
            </a:r>
            <a:endParaRPr lang="en-US" sz="1400" dirty="0"/>
          </a:p>
        </p:txBody>
      </p:sp>
      <p:sp>
        <p:nvSpPr>
          <p:cNvPr id="5" name="Shape 3"/>
          <p:cNvSpPr/>
          <p:nvPr/>
        </p:nvSpPr>
        <p:spPr>
          <a:xfrm>
            <a:off x="566928" y="1938528"/>
            <a:ext cx="11057839" cy="4261104"/>
          </a:xfrm>
          <a:prstGeom prst="roundRect">
            <a:avLst>
              <a:gd name="adj" fmla="val 1073"/>
            </a:avLst>
          </a:prstGeom>
          <a:solidFill>
            <a:srgbClr val="DCE9EF"/>
          </a:solidFill>
          <a:ln w="12700">
            <a:solidFill>
              <a:srgbClr val="333333"/>
            </a:solidFill>
            <a:prstDash val="solid"/>
          </a:ln>
        </p:spPr>
      </p:sp>
      <p:sp>
        <p:nvSpPr>
          <p:cNvPr id="6" name="Shape 4"/>
          <p:cNvSpPr/>
          <p:nvPr/>
        </p:nvSpPr>
        <p:spPr>
          <a:xfrm>
            <a:off x="566928" y="2011680"/>
            <a:ext cx="45720" cy="4114800"/>
          </a:xfrm>
          <a:prstGeom prst="rect">
            <a:avLst/>
          </a:prstGeom>
          <a:solidFill>
            <a:srgbClr val="1C7293"/>
          </a:solidFill>
          <a:ln w="12700">
            <a:solidFill>
              <a:srgbClr val="333333"/>
            </a:solidFill>
            <a:prstDash val="solid"/>
          </a:ln>
        </p:spPr>
      </p:sp>
      <p:sp>
        <p:nvSpPr>
          <p:cNvPr id="7" name="Text 5"/>
          <p:cNvSpPr/>
          <p:nvPr/>
        </p:nvSpPr>
        <p:spPr>
          <a:xfrm>
            <a:off x="950976" y="2212848"/>
            <a:ext cx="10289743" cy="2343607"/>
          </a:xfrm>
          <a:prstGeom prst="rect">
            <a:avLst/>
          </a:prstGeom>
          <a:noFill/>
          <a:ln/>
        </p:spPr>
        <p:txBody>
          <a:bodyPr wrap="square" rtlCol="0" anchor="t"/>
          <a:lstStyle/>
          <a:p>
            <a:pPr indent="0" marL="0">
              <a:lnSpc>
                <a:spcPct val="116000"/>
              </a:lnSpc>
              <a:buNone/>
            </a:pPr>
            <a:r>
              <a:rPr lang="en-US" sz="2000" i="1" dirty="0">
                <a:solidFill>
                  <a:srgbClr val="12233F"/>
                </a:solidFill>
                <a:latin typeface="Calibri" pitchFamily="34" charset="0"/>
                <a:ea typeface="Calibri" pitchFamily="34" charset="-122"/>
                <a:cs typeface="Calibri" pitchFamily="34" charset="-120"/>
              </a:rPr>
              <a:t>A 41-year-old with chronic pain on buprenorphine presents for laparoscopic hysterectomy. A colleague suggests a fully opioid-free technique with dexmedetomidine and lidocaine.</a:t>
            </a:r>
            <a:endParaRPr lang="en-US" sz="2000" dirty="0"/>
          </a:p>
        </p:txBody>
      </p:sp>
      <p:sp>
        <p:nvSpPr>
          <p:cNvPr id="8" name="Text 6"/>
          <p:cNvSpPr/>
          <p:nvPr/>
        </p:nvSpPr>
        <p:spPr>
          <a:xfrm>
            <a:off x="950976" y="5632704"/>
            <a:ext cx="10289743" cy="365760"/>
          </a:xfrm>
          <a:prstGeom prst="rect">
            <a:avLst/>
          </a:prstGeom>
          <a:noFill/>
          <a:ln/>
        </p:spPr>
        <p:txBody>
          <a:bodyPr wrap="square" rtlCol="0" anchor="b"/>
          <a:lstStyle/>
          <a:p>
            <a:pPr indent="0" marL="0">
              <a:buNone/>
            </a:pPr>
            <a:r>
              <a:rPr lang="en-US" sz="1150" dirty="0">
                <a:solidFill>
                  <a:srgbClr val="5A6673"/>
                </a:solidFill>
                <a:latin typeface="Calibri" pitchFamily="34" charset="0"/>
                <a:ea typeface="Calibri" pitchFamily="34" charset="-122"/>
                <a:cs typeface="Calibri" pitchFamily="34" charset="-120"/>
              </a:rPr>
              <a:t>Say your reasoning out loud. The examiner scores what you say, not what you know.</a:t>
            </a:r>
            <a:endParaRPr lang="en-US" sz="1150" dirty="0"/>
          </a:p>
        </p:txBody>
      </p:sp>
      <p:sp>
        <p:nvSpPr>
          <p:cNvPr id="9" name="Text 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HOW TO USE THIS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Read the assertions, argue with the questions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6 evidence-linked points, then 4 questions you will actually be asked.</a:t>
            </a:r>
            <a:endParaRPr lang="en-US" sz="1400" dirty="0"/>
          </a:p>
        </p:txBody>
      </p:sp>
      <p:sp>
        <p:nvSpPr>
          <p:cNvPr id="5" name="Shape 3"/>
          <p:cNvSpPr/>
          <p:nvPr/>
        </p:nvSpPr>
        <p:spPr>
          <a:xfrm>
            <a:off x="566928" y="1938528"/>
            <a:ext cx="3551834" cy="3163824"/>
          </a:xfrm>
          <a:prstGeom prst="roundRect">
            <a:avLst>
              <a:gd name="adj" fmla="val 1734"/>
            </a:avLst>
          </a:prstGeom>
          <a:solidFill>
            <a:srgbClr val="EDF4EF"/>
          </a:solidFill>
          <a:ln w="12700">
            <a:solidFill>
              <a:srgbClr val="EDF4EF"/>
            </a:solidFill>
            <a:prstDash val="solid"/>
          </a:ln>
        </p:spPr>
      </p:sp>
      <p:sp>
        <p:nvSpPr>
          <p:cNvPr id="6" name="Shape 4"/>
          <p:cNvSpPr/>
          <p:nvPr/>
        </p:nvSpPr>
        <p:spPr>
          <a:xfrm>
            <a:off x="566928" y="1993392"/>
            <a:ext cx="41148" cy="3054096"/>
          </a:xfrm>
          <a:prstGeom prst="rect">
            <a:avLst/>
          </a:prstGeom>
          <a:solidFill>
            <a:srgbClr val="3E7C59"/>
          </a:solidFill>
          <a:ln w="12700">
            <a:solidFill>
              <a:srgbClr val="333333"/>
            </a:solidFill>
            <a:prstDash val="solid"/>
          </a:ln>
        </p:spPr>
      </p:sp>
      <p:sp>
        <p:nvSpPr>
          <p:cNvPr id="7" name="Text 5"/>
          <p:cNvSpPr/>
          <p:nvPr/>
        </p:nvSpPr>
        <p:spPr>
          <a:xfrm>
            <a:off x="786384"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Every point cites a paper</a:t>
            </a:r>
            <a:endParaRPr lang="en-US" sz="1350" dirty="0"/>
          </a:p>
        </p:txBody>
      </p:sp>
      <p:sp>
        <p:nvSpPr>
          <p:cNvPr id="8" name="Text 6"/>
          <p:cNvSpPr/>
          <p:nvPr/>
        </p:nvSpPr>
        <p:spPr>
          <a:xfrm>
            <a:off x="786384"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The footnote on each slide is the source it was drawn from. If a point matters to your case, open it.</a:t>
            </a:r>
            <a:endParaRPr lang="en-US" sz="1150" dirty="0"/>
          </a:p>
        </p:txBody>
      </p:sp>
      <p:sp>
        <p:nvSpPr>
          <p:cNvPr id="9" name="Shape 7"/>
          <p:cNvSpPr/>
          <p:nvPr/>
        </p:nvSpPr>
        <p:spPr>
          <a:xfrm>
            <a:off x="4319930" y="1938528"/>
            <a:ext cx="3551834" cy="3163824"/>
          </a:xfrm>
          <a:prstGeom prst="roundRect">
            <a:avLst>
              <a:gd name="adj" fmla="val 1734"/>
            </a:avLst>
          </a:prstGeom>
          <a:solidFill>
            <a:srgbClr val="F4F6F8"/>
          </a:solidFill>
          <a:ln w="12700">
            <a:solidFill>
              <a:srgbClr val="F4F6F8"/>
            </a:solidFill>
            <a:prstDash val="solid"/>
          </a:ln>
        </p:spPr>
      </p:sp>
      <p:sp>
        <p:nvSpPr>
          <p:cNvPr id="10" name="Shape 8"/>
          <p:cNvSpPr/>
          <p:nvPr/>
        </p:nvSpPr>
        <p:spPr>
          <a:xfrm>
            <a:off x="4319930" y="1993392"/>
            <a:ext cx="41148" cy="3054096"/>
          </a:xfrm>
          <a:prstGeom prst="rect">
            <a:avLst/>
          </a:prstGeom>
          <a:solidFill>
            <a:srgbClr val="1C7293"/>
          </a:solidFill>
          <a:ln w="12700">
            <a:solidFill>
              <a:srgbClr val="333333"/>
            </a:solidFill>
            <a:prstDash val="solid"/>
          </a:ln>
        </p:spPr>
      </p:sp>
      <p:sp>
        <p:nvSpPr>
          <p:cNvPr id="11" name="Text 9"/>
          <p:cNvSpPr/>
          <p:nvPr/>
        </p:nvSpPr>
        <p:spPr>
          <a:xfrm>
            <a:off x="4539386"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Your attending reviewed this</a:t>
            </a:r>
            <a:endParaRPr lang="en-US" sz="1350" dirty="0"/>
          </a:p>
        </p:txBody>
      </p:sp>
      <p:sp>
        <p:nvSpPr>
          <p:cNvPr id="12" name="Text 10"/>
          <p:cNvSpPr/>
          <p:nvPr/>
        </p:nvSpPr>
        <p:spPr>
          <a:xfrm>
            <a:off x="4539386"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Points that could not be traced to a resolvable source were removed before you saw it.</a:t>
            </a:r>
            <a:endParaRPr lang="en-US" sz="1150" dirty="0"/>
          </a:p>
        </p:txBody>
      </p:sp>
      <p:sp>
        <p:nvSpPr>
          <p:cNvPr id="13" name="Shape 11"/>
          <p:cNvSpPr/>
          <p:nvPr/>
        </p:nvSpPr>
        <p:spPr>
          <a:xfrm>
            <a:off x="8072933" y="1938528"/>
            <a:ext cx="3551834" cy="3163824"/>
          </a:xfrm>
          <a:prstGeom prst="roundRect">
            <a:avLst>
              <a:gd name="adj" fmla="val 1734"/>
            </a:avLst>
          </a:prstGeom>
          <a:solidFill>
            <a:srgbClr val="FBF3E6"/>
          </a:solidFill>
          <a:ln w="12700">
            <a:solidFill>
              <a:srgbClr val="FBF3E6"/>
            </a:solidFill>
            <a:prstDash val="solid"/>
          </a:ln>
        </p:spPr>
      </p:sp>
      <p:sp>
        <p:nvSpPr>
          <p:cNvPr id="14" name="Shape 12"/>
          <p:cNvSpPr/>
          <p:nvPr/>
        </p:nvSpPr>
        <p:spPr>
          <a:xfrm>
            <a:off x="8072933" y="1993392"/>
            <a:ext cx="41148" cy="3054096"/>
          </a:xfrm>
          <a:prstGeom prst="rect">
            <a:avLst/>
          </a:prstGeom>
          <a:solidFill>
            <a:srgbClr val="C8892B"/>
          </a:solidFill>
          <a:ln w="12700">
            <a:solidFill>
              <a:srgbClr val="333333"/>
            </a:solidFill>
            <a:prstDash val="solid"/>
          </a:ln>
        </p:spPr>
      </p:sp>
      <p:sp>
        <p:nvSpPr>
          <p:cNvPr id="15" name="Text 13"/>
          <p:cNvSpPr/>
          <p:nvPr/>
        </p:nvSpPr>
        <p:spPr>
          <a:xfrm>
            <a:off x="8292389"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It is not a protocol</a:t>
            </a:r>
            <a:endParaRPr lang="en-US" sz="1350" dirty="0"/>
          </a:p>
        </p:txBody>
      </p:sp>
      <p:sp>
        <p:nvSpPr>
          <p:cNvPr id="16" name="Text 14"/>
          <p:cNvSpPr/>
          <p:nvPr/>
        </p:nvSpPr>
        <p:spPr>
          <a:xfrm>
            <a:off x="8292389"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Institutional policy and the attending in the room both override anything here.</a:t>
            </a:r>
            <a:endParaRPr lang="en-US" sz="1150" dirty="0"/>
          </a:p>
        </p:txBody>
      </p:sp>
      <p:sp>
        <p:nvSpPr>
          <p:cNvPr id="17" name="Shape 15"/>
          <p:cNvSpPr/>
          <p:nvPr/>
        </p:nvSpPr>
        <p:spPr>
          <a:xfrm>
            <a:off x="566928" y="5376672"/>
            <a:ext cx="11057839" cy="822960"/>
          </a:xfrm>
          <a:prstGeom prst="roundRect">
            <a:avLst>
              <a:gd name="adj" fmla="val 5556"/>
            </a:avLst>
          </a:prstGeom>
          <a:solidFill>
            <a:srgbClr val="12233F"/>
          </a:solidFill>
          <a:ln w="12700">
            <a:solidFill>
              <a:srgbClr val="333333"/>
            </a:solidFill>
            <a:prstDash val="solid"/>
          </a:ln>
        </p:spPr>
      </p:sp>
      <p:sp>
        <p:nvSpPr>
          <p:cNvPr id="18" name="Text 16"/>
          <p:cNvSpPr/>
          <p:nvPr/>
        </p:nvSpPr>
        <p:spPr>
          <a:xfrm>
            <a:off x="841248" y="5468112"/>
            <a:ext cx="10509199" cy="640080"/>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Every point on the following slides resolved to a source that exists. Open any of them.</a:t>
            </a:r>
            <a:endParaRPr lang="en-US" sz="130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In the randomised trial of balanced dexmedetomidine-based opioid-free anaesthesia versus balanced remifentanil-based anaesthesia for major or intermediate noncardiac surgery, why was the trial stopped early, and what happened to the rate of opioid-related adverse events and what drove that change?</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The dexmedetomidine-based opioid-free technique was stopped early after five cases of severe bradycardia. Opioid-related adverse events rose from 67% to 78%, driven by hypoxaemia.</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The opioid-free arm was stopped for severe bradycardia and still ended up with more opioid-related adverse events, 67% to 78%, mostly hypoxaemia.</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Balanced Opioid-Free Anesthesia With Dexmedetomidine Versus Balanced Anesthesia With Remifentanil for Major or Intermediate Noncardiac Surgery, Anesthesiology 2021 · PMID 33630043</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You are running a processed EEG monitor during an opioid-free anaesthetic. Describe how the displayed indices and the spectral pattern are expected to differ from what you see during an opioid-based technique.</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Expect the processed EEG indices to read higher during opioid-free anaesthesia: the patient state index and the spectral edge frequency both ran higher in this prospective observational study, and the alpha power typical of an opioid-based technique was absent.</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A higher index and missing alpha power during opioid-free anaesthesia is what this technique looks like on the monitor, so read the number against the technique you are actually running.</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Anesthesia Depth Monitoring During Opioid Free Anesthesia - A Prospective Observational Study, BMC anesthesiology 2025 · PMID 39856547</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In the network meta-analysis of laparoscopic bariatric surgery comparing opioid-free with opioid-sparing anaesthesia, state the benefit and the cost of going fully opioid-free, and what happened to pain and opioid use.</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Opioid-free anaesthesia reduced nausea and vomiting more than opioid-sparing anaesthesia did, but it roughly doubled the risk of bradycardia, with no difference in pain or opioid use between the two approaches.</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In bariatric patients the trade for going fully opioid-free is less nausea and vomiting against roughly double the bradycardia, with pain and opioid use unchanged.</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Opioid-Sparing Anesthesia Versus Opioid-Free Anesthesia for the Prevention of Postoperative Nausea and Vomiting After Laparoscopic Bariatric Surgery: A Systematic Review and Network Meta-Analysis, Anesthesia and analgesia 2025 · PMID 38578868</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4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A resident reads the randomised trial of opioid-free anaesthesia in ambulatory total hip arthroplasty and concludes opioid-free anaesthesia has no benefit anywhere. State what that trial compared, what it found for opioid consumption, pain and recovery, and why the conclusion is broader than the evidence.</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4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The trial compared opioid-free anaesthesia with opioid-sparing anaesthesia in day-case hip arthroplasty and found opioid-free anaesthesia did not reduce 24-hour opioid consumption, with similar pain scores and similar walking recovery. It is a single randomised trial in one ambulatory operation, and the comparator was opioid-sparing anaesthesia rather than a conventional opioid-based technique, so it does not support a general claim about opioid-free anaesthesia in other settings.</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This trial answers one question — opioid-free versus opioid-sparing in day-case hip arthroplasty — and the answer there was no difference in 24-hour opioid use, pain, or walking recovery.</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Opioid-Free Versus Opioid-Sparing Anaesthesia in Ambulatory Total Hip Arthroplasty: A Randomised Controlled Trial, British journal of anaesthesia 2024 · PMID 38044236</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Sources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Each was resolved against PubMed or a DOI resolver before reaching this deck.</a:t>
            </a:r>
            <a:endParaRPr lang="en-US" sz="1400" dirty="0"/>
          </a:p>
        </p:txBody>
      </p:sp>
      <p:graphicFrame>
        <p:nvGraphicFramePr>
          <p:cNvPr id="29"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914400"/>
        </p:xfrm>
        <a:graphic>
          <a:graphicData uri="http://schemas.openxmlformats.org/drawingml/2006/table">
            <a:tbl>
              <a:tblPr/>
              <a:tblGrid>
                <a:gridCol w="411480"/>
                <a:gridCol w="8726119"/>
                <a:gridCol w="1920240"/>
              </a:tblGrid>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Analgesic Impact of Intra-Operative Opioids vs. Opioid-Free Anaesthesia: A Systematic Review and Meta-Analysis, Anaesthesia 2019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30802933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Anesthesia Depth Monitoring During Opioid Free Anesthesia - A Prospective Observational Study, BMC anesthesiology 2025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39856547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Opioid-Free Anesthesia: A Systematic Review and Meta-Analysis, Journal of clinical anesthesia 2023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37515877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Balanced Opioid-Free Anesthesia With Dexmedetomidine Versus Balanced Anesthesia With Remifentanil for Major or Intermediate Noncardiac Surgery, Anesthesiology 2021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33630043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Opioid-Sparing Anesthesia Versus Opioid-Free Anesthesia for the Prevention of Postoperative Nausea and Vomiting After Laparoscopic Bariatric Surgery: A Systematic Review and Network Meta-Analysis, Anesthesia and analgesia 2025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38578868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Opioid-Free Versus Opioid-Sparing Anaesthesia in Ambulatory Total Hip Arthroplasty: A Randomised Controlled Trial, British journal of anaesthesia 2024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38044236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bl>
          </a:graphicData>
        </a:graphic>
      </p:graphicFrame>
      <p:sp>
        <p:nvSpPr>
          <p:cNvPr id="6" name="Shape 3"/>
          <p:cNvSpPr/>
          <p:nvPr/>
        </p:nvSpPr>
        <p:spPr>
          <a:xfrm>
            <a:off x="566928" y="5632704"/>
            <a:ext cx="11057839" cy="566928"/>
          </a:xfrm>
          <a:prstGeom prst="roundRect">
            <a:avLst>
              <a:gd name="adj" fmla="val 8065"/>
            </a:avLst>
          </a:prstGeom>
          <a:solidFill>
            <a:srgbClr val="12233F"/>
          </a:solidFill>
          <a:ln w="12700">
            <a:solidFill>
              <a:srgbClr val="333333"/>
            </a:solidFill>
            <a:prstDash val="solid"/>
          </a:ln>
        </p:spPr>
      </p:sp>
      <p:sp>
        <p:nvSpPr>
          <p:cNvPr id="7" name="Text 4"/>
          <p:cNvSpPr/>
          <p:nvPr/>
        </p:nvSpPr>
        <p:spPr>
          <a:xfrm>
            <a:off x="841248" y="5724144"/>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Nothing was removed at the citation check for this topic.</a:t>
            </a:r>
            <a:endParaRPr lang="en-US" sz="130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2103120"/>
            <a:ext cx="11057839"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THE ONE THING</a:t>
            </a:r>
            <a:endParaRPr lang="en-US" sz="1050" dirty="0"/>
          </a:p>
        </p:txBody>
      </p:sp>
      <p:sp>
        <p:nvSpPr>
          <p:cNvPr id="3" name="Text 1"/>
          <p:cNvSpPr/>
          <p:nvPr/>
        </p:nvSpPr>
        <p:spPr>
          <a:xfrm>
            <a:off x="566928" y="2468880"/>
            <a:ext cx="9777679" cy="1828800"/>
          </a:xfrm>
          <a:prstGeom prst="rect">
            <a:avLst/>
          </a:prstGeom>
          <a:noFill/>
          <a:ln/>
        </p:spPr>
        <p:txBody>
          <a:bodyPr wrap="square" rtlCol="0" anchor="t"/>
          <a:lstStyle/>
          <a:p>
            <a:pPr indent="0" marL="0">
              <a:buNone/>
            </a:pPr>
            <a:r>
              <a:rPr lang="en-US" sz="2800" b="1" dirty="0">
                <a:solidFill>
                  <a:srgbClr val="FFFFFF"/>
                </a:solidFill>
                <a:latin typeface="Cambria" pitchFamily="34" charset="0"/>
                <a:ea typeface="Cambria" pitchFamily="34" charset="-122"/>
                <a:cs typeface="Cambria" pitchFamily="34" charset="-120"/>
              </a:rPr>
              <a:t>Across 23 trials, pain at two hours was equivalent whether or not intraoperative</a:t>
            </a:r>
            <a:endParaRPr lang="en-US" sz="2800" dirty="0"/>
          </a:p>
        </p:txBody>
      </p:sp>
      <p:sp>
        <p:nvSpPr>
          <p:cNvPr id="4" name="Text 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1371600"/>
            <a:ext cx="11057839" cy="274320"/>
          </a:xfrm>
          <a:prstGeom prst="rect">
            <a:avLst/>
          </a:prstGeom>
          <a:noFill/>
          <a:ln/>
        </p:spPr>
        <p:txBody>
          <a:bodyPr wrap="square" rtlCol="0" anchor="ctr"/>
          <a:lstStyle/>
          <a:p>
            <a:pPr indent="0" marL="0">
              <a:buNone/>
            </a:pPr>
            <a:r>
              <a:rPr lang="en-US" sz="1050" b="1" spc="220" kern="0" dirty="0">
                <a:solidFill>
                  <a:srgbClr val="DCE9EF"/>
                </a:solidFill>
                <a:latin typeface="Calibri" pitchFamily="34" charset="0"/>
                <a:ea typeface="Calibri" pitchFamily="34" charset="-122"/>
                <a:cs typeface="Calibri" pitchFamily="34" charset="-120"/>
              </a:rPr>
              <a:t>THE QUESTION</a:t>
            </a:r>
            <a:endParaRPr lang="en-US" sz="1050" dirty="0"/>
          </a:p>
        </p:txBody>
      </p:sp>
      <p:sp>
        <p:nvSpPr>
          <p:cNvPr id="3" name="Text 1"/>
          <p:cNvSpPr/>
          <p:nvPr/>
        </p:nvSpPr>
        <p:spPr>
          <a:xfrm>
            <a:off x="566928" y="1737360"/>
            <a:ext cx="11057839" cy="1005840"/>
          </a:xfrm>
          <a:prstGeom prst="rect">
            <a:avLst/>
          </a:prstGeom>
          <a:noFill/>
          <a:ln/>
        </p:spPr>
        <p:txBody>
          <a:bodyPr wrap="square" rtlCol="0" anchor="t"/>
          <a:lstStyle/>
          <a:p>
            <a:pPr indent="0" marL="0">
              <a:buNone/>
            </a:pPr>
            <a:r>
              <a:rPr lang="en-US" sz="3400" b="1" dirty="0">
                <a:solidFill>
                  <a:srgbClr val="FFFFFF"/>
                </a:solidFill>
                <a:latin typeface="Cambria" pitchFamily="34" charset="0"/>
                <a:ea typeface="Cambria" pitchFamily="34" charset="-122"/>
                <a:cs typeface="Cambria" pitchFamily="34" charset="-120"/>
              </a:rPr>
              <a:t>Where the evidence disagrees</a:t>
            </a:r>
            <a:endParaRPr lang="en-US" sz="3400" dirty="0"/>
          </a:p>
        </p:txBody>
      </p:sp>
      <p:sp>
        <p:nvSpPr>
          <p:cNvPr id="4" name="Shape 2"/>
          <p:cNvSpPr/>
          <p:nvPr/>
        </p:nvSpPr>
        <p:spPr>
          <a:xfrm>
            <a:off x="566928" y="2834640"/>
            <a:ext cx="1463040" cy="45720"/>
          </a:xfrm>
          <a:prstGeom prst="rect">
            <a:avLst/>
          </a:prstGeom>
          <a:solidFill>
            <a:srgbClr val="1C7293"/>
          </a:solidFill>
          <a:ln w="12700">
            <a:solidFill>
              <a:srgbClr val="333333"/>
            </a:solidFill>
            <a:prstDash val="solid"/>
          </a:ln>
        </p:spPr>
      </p:sp>
      <p:sp>
        <p:nvSpPr>
          <p:cNvPr id="5" name="Text 3"/>
          <p:cNvSpPr/>
          <p:nvPr/>
        </p:nvSpPr>
        <p:spPr>
          <a:xfrm>
            <a:off x="566928" y="3108960"/>
            <a:ext cx="9509742" cy="2011680"/>
          </a:xfrm>
          <a:prstGeom prst="rect">
            <a:avLst/>
          </a:prstGeom>
          <a:noFill/>
          <a:ln/>
        </p:spPr>
        <p:txBody>
          <a:bodyPr wrap="square" rtlCol="0" anchor="t"/>
          <a:lstStyle/>
          <a:p>
            <a:pPr indent="0" marL="0">
              <a:lnSpc>
                <a:spcPct val="120000"/>
              </a:lnSpc>
              <a:buNone/>
            </a:pPr>
            <a:r>
              <a:rPr lang="en-US" sz="1500" dirty="0">
                <a:solidFill>
                  <a:srgbClr val="DCE9EF"/>
                </a:solidFill>
                <a:latin typeface="Calibri" pitchFamily="34" charset="0"/>
                <a:ea typeface="Calibri" pitchFamily="34" charset="-122"/>
                <a:cs typeface="Calibri" pitchFamily="34" charset="-120"/>
              </a:rPr>
              <a:t>Opioid-Free vs. Opioid-Sparing Anesthesia: A Comprehensive Evidence Review Scope and Framing This review examines the totality of evidence comparing opioid-free anesthesia (OFA) — defined as the absolute avoidance of systemic, neuraxial, or intracavitary opioids from induction through emergence — with opioid-sparing multimodal analgesia (OSA) and traditional opioid-based anesthesia (OBA). Best Practice &amp; … The…</a:t>
            </a:r>
            <a:endParaRPr lang="en-US" sz="1500" dirty="0"/>
          </a:p>
        </p:txBody>
      </p:sp>
      <p:sp>
        <p:nvSpPr>
          <p:cNvPr id="6"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each source contributes, and how strong it is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Study design first — a cohort and a randomised trial do not carry the same weight.</a:t>
            </a:r>
            <a:endParaRPr lang="en-US" sz="14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3749040"/>
        </p:xfrm>
        <a:graphic>
          <a:graphicData uri="http://schemas.openxmlformats.org/drawingml/2006/table">
            <a:tbl>
              <a:tblPr/>
              <a:tblGrid>
                <a:gridCol w="1371600"/>
                <a:gridCol w="640080"/>
                <a:gridCol w="2103120"/>
                <a:gridCol w="6943039"/>
              </a:tblGrid>
              <a:tr h="535577">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Design</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Year</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Journal</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What it found</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Meta-analysis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2019</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Anaesthesia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Across 23 trials, pain at two hours was equivalent whether or not intraoperative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Cohort</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BMC anesthesiology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Expect higher processed EEG indices during opioid-free anaesthesia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Meta-analysis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2023</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Journal of clinical anesthesia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Pooling 38 trials, opioid-free and opioid-based anaesthesia produced no clinically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Randomised trial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2021</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Anesthesiology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 dexmedetomidine-based opioid-free technique was stopped early after five cases of</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Meta-analysis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Anesthesia and analgesia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In laparoscopic bariatric surgery, opioid-free anaesthesia reduced nausea and</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Randomised trial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2024</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British journal of anaesthesia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In day-case hip arthroplasty, opioid-free anaesthesia did not reduce 24-hour opioid</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bl>
          </a:graphicData>
        </a:graphic>
      </p:graphicFrame>
      <p:sp>
        <p:nvSpPr>
          <p:cNvPr id="6" name="Text 3"/>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6 resolved citations behind this deck; every point above traces to one of them.</a:t>
            </a:r>
            <a:endParaRPr lang="en-US" sz="900" dirty="0"/>
          </a:p>
        </p:txBody>
      </p:sp>
      <p:sp>
        <p:nvSpPr>
          <p:cNvPr id="7"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guidelines and pooled evidence say</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3 findings, each on the slide that follows.</a:t>
            </a:r>
            <a:endParaRPr lang="en-US" sz="1400" dirty="0"/>
          </a:p>
        </p:txBody>
      </p:sp>
      <p:sp>
        <p:nvSpPr>
          <p:cNvPr id="5" name="Shape 3"/>
          <p:cNvSpPr/>
          <p:nvPr/>
        </p:nvSpPr>
        <p:spPr>
          <a:xfrm>
            <a:off x="566928" y="1938528"/>
            <a:ext cx="3551834" cy="4206240"/>
          </a:xfrm>
          <a:prstGeom prst="roundRect">
            <a:avLst>
              <a:gd name="adj" fmla="val 1545"/>
            </a:avLst>
          </a:prstGeom>
          <a:solidFill>
            <a:srgbClr val="F4F6F8"/>
          </a:solidFill>
          <a:ln w="12700">
            <a:solidFill>
              <a:srgbClr val="F4F6F8"/>
            </a:solidFill>
            <a:prstDash val="solid"/>
          </a:ln>
        </p:spPr>
      </p:sp>
      <p:sp>
        <p:nvSpPr>
          <p:cNvPr id="6" name="Shape 4"/>
          <p:cNvSpPr/>
          <p:nvPr/>
        </p:nvSpPr>
        <p:spPr>
          <a:xfrm>
            <a:off x="566928" y="1938528"/>
            <a:ext cx="3551834" cy="54864"/>
          </a:xfrm>
          <a:prstGeom prst="rect">
            <a:avLst/>
          </a:prstGeom>
          <a:solidFill>
            <a:srgbClr val="1C7293"/>
          </a:solidFill>
          <a:ln w="12700">
            <a:solidFill>
              <a:srgbClr val="333333"/>
            </a:solidFill>
            <a:prstDash val="solid"/>
          </a:ln>
        </p:spPr>
      </p:sp>
      <p:sp>
        <p:nvSpPr>
          <p:cNvPr id="7" name="Text 5"/>
          <p:cNvSpPr/>
          <p:nvPr/>
        </p:nvSpPr>
        <p:spPr>
          <a:xfrm>
            <a:off x="749808" y="2157984"/>
            <a:ext cx="318607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ANAESTHESIA 2019</a:t>
            </a:r>
            <a:endParaRPr lang="en-US" sz="900" dirty="0"/>
          </a:p>
        </p:txBody>
      </p:sp>
      <p:sp>
        <p:nvSpPr>
          <p:cNvPr id="8" name="Text 6"/>
          <p:cNvSpPr/>
          <p:nvPr/>
        </p:nvSpPr>
        <p:spPr>
          <a:xfrm>
            <a:off x="749808" y="2352294"/>
            <a:ext cx="318607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Across 23 trials, pain at two hours was equivalent whether or not intraoperative</a:t>
            </a:r>
            <a:endParaRPr lang="en-US" sz="1400" dirty="0"/>
          </a:p>
        </p:txBody>
      </p:sp>
      <p:sp>
        <p:nvSpPr>
          <p:cNvPr id="9" name="Text 7"/>
          <p:cNvSpPr/>
          <p:nvPr/>
        </p:nvSpPr>
        <p:spPr>
          <a:xfrm>
            <a:off x="749808" y="3057906"/>
            <a:ext cx="3186074" cy="286740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Across 23 trials, pain at two hours was equivalent whether or not intraoperative opioid was given</a:t>
            </a:r>
            <a:endParaRPr lang="en-US" sz="1150" dirty="0"/>
          </a:p>
        </p:txBody>
      </p:sp>
      <p:sp>
        <p:nvSpPr>
          <p:cNvPr id="10" name="Shape 8"/>
          <p:cNvSpPr/>
          <p:nvPr/>
        </p:nvSpPr>
        <p:spPr>
          <a:xfrm>
            <a:off x="4319930" y="1938528"/>
            <a:ext cx="3551834" cy="4206240"/>
          </a:xfrm>
          <a:prstGeom prst="roundRect">
            <a:avLst>
              <a:gd name="adj" fmla="val 1545"/>
            </a:avLst>
          </a:prstGeom>
          <a:solidFill>
            <a:srgbClr val="F4F6F8"/>
          </a:solidFill>
          <a:ln w="12700">
            <a:solidFill>
              <a:srgbClr val="F4F6F8"/>
            </a:solidFill>
            <a:prstDash val="solid"/>
          </a:ln>
        </p:spPr>
      </p:sp>
      <p:sp>
        <p:nvSpPr>
          <p:cNvPr id="11" name="Shape 9"/>
          <p:cNvSpPr/>
          <p:nvPr/>
        </p:nvSpPr>
        <p:spPr>
          <a:xfrm>
            <a:off x="4319930" y="1938528"/>
            <a:ext cx="3551834" cy="54864"/>
          </a:xfrm>
          <a:prstGeom prst="rect">
            <a:avLst/>
          </a:prstGeom>
          <a:solidFill>
            <a:srgbClr val="1C7293"/>
          </a:solidFill>
          <a:ln w="12700">
            <a:solidFill>
              <a:srgbClr val="333333"/>
            </a:solidFill>
            <a:prstDash val="solid"/>
          </a:ln>
        </p:spPr>
      </p:sp>
      <p:sp>
        <p:nvSpPr>
          <p:cNvPr id="12" name="Text 10"/>
          <p:cNvSpPr/>
          <p:nvPr/>
        </p:nvSpPr>
        <p:spPr>
          <a:xfrm>
            <a:off x="4502810" y="2157984"/>
            <a:ext cx="318607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JOURNAL OF CLINICAL ANESTHESIA 2023</a:t>
            </a:r>
            <a:endParaRPr lang="en-US" sz="900" dirty="0"/>
          </a:p>
        </p:txBody>
      </p:sp>
      <p:sp>
        <p:nvSpPr>
          <p:cNvPr id="13" name="Text 11"/>
          <p:cNvSpPr/>
          <p:nvPr/>
        </p:nvSpPr>
        <p:spPr>
          <a:xfrm>
            <a:off x="4502810" y="2352294"/>
            <a:ext cx="318607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Pooling 38 trials, opioid-free and opioid-based anaesthesia produced no clinically</a:t>
            </a:r>
            <a:endParaRPr lang="en-US" sz="1400" dirty="0"/>
          </a:p>
        </p:txBody>
      </p:sp>
      <p:sp>
        <p:nvSpPr>
          <p:cNvPr id="14" name="Text 12"/>
          <p:cNvSpPr/>
          <p:nvPr/>
        </p:nvSpPr>
        <p:spPr>
          <a:xfrm>
            <a:off x="4502810" y="3057906"/>
            <a:ext cx="3186074" cy="286740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Pooling 38 trials, opioid-free and opioid-based anaesthesia produced no clinically relevant difference in postoperative pain scores or opioid…</a:t>
            </a:r>
            <a:endParaRPr lang="en-US" sz="1150" dirty="0"/>
          </a:p>
        </p:txBody>
      </p:sp>
      <p:sp>
        <p:nvSpPr>
          <p:cNvPr id="15" name="Shape 13"/>
          <p:cNvSpPr/>
          <p:nvPr/>
        </p:nvSpPr>
        <p:spPr>
          <a:xfrm>
            <a:off x="8072933" y="1938528"/>
            <a:ext cx="3551834" cy="4206240"/>
          </a:xfrm>
          <a:prstGeom prst="roundRect">
            <a:avLst>
              <a:gd name="adj" fmla="val 1545"/>
            </a:avLst>
          </a:prstGeom>
          <a:solidFill>
            <a:srgbClr val="F4F6F8"/>
          </a:solidFill>
          <a:ln w="12700">
            <a:solidFill>
              <a:srgbClr val="F4F6F8"/>
            </a:solidFill>
            <a:prstDash val="solid"/>
          </a:ln>
        </p:spPr>
      </p:sp>
      <p:sp>
        <p:nvSpPr>
          <p:cNvPr id="16" name="Shape 14"/>
          <p:cNvSpPr/>
          <p:nvPr/>
        </p:nvSpPr>
        <p:spPr>
          <a:xfrm>
            <a:off x="8072933" y="1938528"/>
            <a:ext cx="3551834" cy="54864"/>
          </a:xfrm>
          <a:prstGeom prst="rect">
            <a:avLst/>
          </a:prstGeom>
          <a:solidFill>
            <a:srgbClr val="1C7293"/>
          </a:solidFill>
          <a:ln w="12700">
            <a:solidFill>
              <a:srgbClr val="333333"/>
            </a:solidFill>
            <a:prstDash val="solid"/>
          </a:ln>
        </p:spPr>
      </p:sp>
      <p:sp>
        <p:nvSpPr>
          <p:cNvPr id="17" name="Text 15"/>
          <p:cNvSpPr/>
          <p:nvPr/>
        </p:nvSpPr>
        <p:spPr>
          <a:xfrm>
            <a:off x="8255813" y="2157984"/>
            <a:ext cx="318607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ANESTHESIA AND ANALGESIA 2025</a:t>
            </a:r>
            <a:endParaRPr lang="en-US" sz="900" dirty="0"/>
          </a:p>
        </p:txBody>
      </p:sp>
      <p:sp>
        <p:nvSpPr>
          <p:cNvPr id="18" name="Text 16"/>
          <p:cNvSpPr/>
          <p:nvPr/>
        </p:nvSpPr>
        <p:spPr>
          <a:xfrm>
            <a:off x="8255813" y="2352294"/>
            <a:ext cx="318607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In laparoscopic bariatric surgery, opioid-free anaesthesia reduced nausea and</a:t>
            </a:r>
            <a:endParaRPr lang="en-US" sz="1400" dirty="0"/>
          </a:p>
        </p:txBody>
      </p:sp>
      <p:sp>
        <p:nvSpPr>
          <p:cNvPr id="19" name="Text 17"/>
          <p:cNvSpPr/>
          <p:nvPr/>
        </p:nvSpPr>
        <p:spPr>
          <a:xfrm>
            <a:off x="8255813" y="3057906"/>
            <a:ext cx="3186074" cy="286740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laparoscopic bariatric surgery, opioid-free anaesthesia reduced nausea and vomiting more than opioid-sparing anaesthesia</a:t>
            </a:r>
            <a:endParaRPr lang="en-US" sz="1150" dirty="0"/>
          </a:p>
        </p:txBody>
      </p:sp>
      <p:sp>
        <p:nvSpPr>
          <p:cNvPr id="20" name="Text 1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Across 23 trials, pain at two hours was equivalent whether or not intraoperative</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Meta-analysis · Anaesthesia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Across 23 trials, pain at two hours was equivalent whether or not intraoperative opioid was given, while postoperative nausea and vomiting was lower without it.</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Analgesic Impact of Intra-Operative Opioids vs. Opioid-Free Anaesthesia: A Systematic Review and Meta-Analysis, Anaesthesia 2019 · PMID 30802933</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Omitting intraoperative opioid did not worsen pain</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23 trials, 1,304 patients.</a:t>
            </a:r>
            <a:endParaRPr lang="en-US" sz="1400" dirty="0"/>
          </a:p>
        </p:txBody>
      </p:sp>
      <p:graphicFrame>
        <p:nvGraphicFramePr>
          <p:cNvPr id="5" name="Chart 0" descr=""/>
          <p:cNvGraphicFramePr/>
          <p:nvPr/>
        </p:nvGraphicFramePr>
        <p:xfrm>
          <a:off x="566928" y="1938528"/>
          <a:ext cx="11057839" cy="2871216"/>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49560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0474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Pain at two hours was equivalent; the difference is in nausea, not analgesia.</a:t>
            </a:r>
            <a:endParaRPr lang="en-US" sz="1300" dirty="0"/>
          </a:p>
        </p:txBody>
      </p:sp>
      <p:sp>
        <p:nvSpPr>
          <p:cNvPr id="8" name="Text 5"/>
          <p:cNvSpPr/>
          <p:nvPr/>
        </p:nvSpPr>
        <p:spPr>
          <a:xfrm>
            <a:off x="566928" y="5760720"/>
            <a:ext cx="11057839" cy="329184"/>
          </a:xfrm>
          <a:prstGeom prst="rect">
            <a:avLst/>
          </a:prstGeom>
          <a:noFill/>
          <a:ln/>
        </p:spPr>
        <p:txBody>
          <a:bodyPr wrap="square" rtlCol="0" anchor="ctr"/>
          <a:lstStyle/>
          <a:p>
            <a:pPr indent="0" marL="0">
              <a:buNone/>
            </a:pPr>
            <a:r>
              <a:rPr lang="en-US" sz="950" dirty="0">
                <a:solidFill>
                  <a:srgbClr val="5A6673"/>
                </a:solidFill>
                <a:latin typeface="Calibri" pitchFamily="34" charset="0"/>
                <a:ea typeface="Calibri" pitchFamily="34" charset="-122"/>
                <a:cs typeface="Calibri" pitchFamily="34" charset="-120"/>
              </a:rPr>
              <a:t>[1] Analgesic Impact of Intra-Operative Opioids vs. Opioid-Free Anaesthesia: A Systematic Review and Meta-Analysis, Anaesthesia 2019 · PMID 30802933</a:t>
            </a:r>
            <a:endParaRPr lang="en-US" sz="95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Pooling 38 trials, opioid-free and opioid-based anaesthesia produced no clinically</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Meta-analysis · Journal of clinical anesthesia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Pooling 38 trials, opioid-free and opioid-based anaesthesia produced no clinically relevant difference in postoperative pain scores or opioid consumption.</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Opioid-Free Anesthesia: A Systematic Review and Meta-Analysis, Journal of clinical anesthesia 2023 · PMID 37515877</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In laparoscopic bariatric surgery, opioid-free anaesthesia reduced nausea and</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Meta-analysis · Anesthesia and analgesia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In laparoscopic bariatric surgery, opioid-free anaesthesia reduced nausea and vomiting more than opioid-sparing anaesthesia, but roughly doubled the risk of bradycardia with no difference in pain or opioid use.</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Opioid-Sparing Anesthesia Versus Opioid-Free Anesthesia for the Prevention of Postoperative Nausea and Vomiting After Laparoscopic Bariatric Surgery: A Systematic Review and Network Meta-Analysis, Anesthesia and analgesia 2025 · PMID 38578868</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29</Slides>
  <Notes>29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29</vt:i4>
      </vt:variant>
    </vt:vector>
  </HeadingPairs>
  <TitlesOfParts>
    <vt:vector size="3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Opioid-Free versus Opioid-Sparing Anesthesia</dc:title>
  <dc:subject>Intraoperative teaching</dc:subject>
  <dc:creator>Intraop Teaching Companion</dc:creator>
  <cp:lastModifiedBy>Intraop Teaching Companion</cp:lastModifiedBy>
  <cp:revision>1</cp:revision>
  <dcterms:created xsi:type="dcterms:W3CDTF">2026-07-29T06:02:09Z</dcterms:created>
  <dcterms:modified xsi:type="dcterms:W3CDTF">2026-07-29T06:02:09Z</dcterms:modified>
</cp:coreProperties>
</file>