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Mean arterial pressure about 14 mmHg lower and heart rate about 12 beats/min lower, with no difference in intraoperative opioid dose. The block also reduced the incidence of intraoperative hypertension, and a similar but smaller effect was seen at skin incision (about 9 mmHg and 9 beats/min). In the subgroup analysis, the scalp block beat scalp infiltration at pin insertion but not at incision — which is what you would expect if the pins are the stimulus a field block is best placed to cover, though the review reports the subgroup result without testing that explanation. [Luo M et al., The effectiveness of scalp nerve block on hemodynamic response in craniotomy: a systematic review and meta-analysis of randomized trials, Minerva Anestesiol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block covered the supraorbital, supratrochlear, auriculotemporal, occipital and postauricular branches of the greater auricular nerves, using 20 ml of 0.5% bupivacaine. Beyond haemodynamics the trial measured the endocrine stress response — plasma cortisol and adrenocorticotropic hormone, sampled 5 minutes before induction and 5 and 60 minutes after the pin holder went on. Heart rate and mean arterial pressure rose during pinning in the infiltration and control groups but not in the scalp block group, and cortisol and ACTH at both post-pinning time points were significantly lower after the scalp block than after either infiltration or routine anaesthesia.. Infiltration at the pin sites was not equivalent to the block: on both haemodynamics and stress hormones the block did better, and that is what the authors conclude. Why it did better is not something this trial tested. The familiar account — that a field block of the named nerves is less dependent on each pin landing exactly where you infiltrated — is an explanation offered for the result rather than a finding of it. [Geze S et al., The effect of scalp block and local infiltration on the haemodynamic and stress response to skull-pin placement for craniotomy, Eur J Anaesthesiol 2009]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Scalp block reduced postoperative visual analogue pain scores from 2 through 72 hours, by mean differences of 0.79 to 1.40 points, and reduced opioid requirement by 16.52 morphine milligram equivalents at 24 hours and 15.63 at 48 hours. Overall risk of bias across the trials was low. The honest presentation is that these are modest absolute reductions — around one point of pain and about 16 morphine milligram equivalents — and that is how the authors themselves ask them to be read: the clinical utility of the differences should be interpreted in the context of the modest absolute size, of overall care optimisation, and of the patient population. Note the limits of what you can quote from this paper: it measured pain and opioid consumption, so it will support an argument that the block is a real if small addition to an opioid-sparing pathway, but it did not measure the block's cost, its procedure time or its complication rate, and an argument resting on those has to be sourced elsewhere.. This is the largest randomised evidence base for the block, and the authors themselves ask that the differences be read against the modest absolute size and against the population being treated. Whether a one-point pain reduction and about 16 morphine milligram equivalents matter more in a neurosurgical patient than elsewhere is a judgement this review invites and does not make. [Duda T et al., Systematic Review and Meta-Analysis of Randomized Controlled Trials for Scalp Block in Craniotomy, Neurosurgery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Scalp Blocks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II.B.1.a</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Peripheral Nerve Blocks</a:t>
            </a:r>
            <a:endParaRPr lang="en-US" sz="1000" dirty="0"/>
          </a:p>
        </p:txBody>
      </p:sp>
      <p:sp>
        <p:nvSpPr>
          <p:cNvPr id="11" name="Text 9"/>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adding dexmedetomidine 1 mcg/kg instead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Clinical neurology and neurosurger</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adding dexmedetomidine 1 mcg/kg instead of dexamethasone 8 mg to 0.5% ropivacaine for scalp nerve blocks in awake craniotomy prolongs time to first rescue analgesia to 14 hours and better attenuates the hemodynamic response to skull pin fixation.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Comparison of the efficacy of dexmedetomidine and dexamethasone as adjuvants to ropivacaine for scalp nerve block in patients undergoing awake craniotomy: A randomized controlled trial, Clinical neurology and neurosurgery 2025 · PMID 41197576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a multimodal protocol including a postoperative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a multimodal protocol including a postoperative bupivacaine scalp block, gabapentin, dexmedetomidine, acetaminophen, and ketorolac significantly reduced VAS pain scores at 1, 2, and 4 hours after elective supratentorial craniotomy compared to IV morphine.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Opioid-sparing multimodal analgesia for post-craniotomy pain: a randomized, double-blind, placebo-controlled trial, BMC anesthesiology 2025 · PMID 40883667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CURRENT PAIN AND HEADACHE REPORTS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recommends minimizing opioids to facilitate prompt postoperative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recommends minimizing opioids to facilitate prompt postoperative neurosurgical assessment and found that scalp nerve blocks lower pain…</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NEUROSURGERY CLINICS OF NORTH AMERICA 2022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identifies scalp block as an intraoperative nonopioid analgesic strategy</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identifies scalp block as an intraoperative nonopioid analgesic strategy for neurosurgery, noting that multimodal analgesia incorporating…</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recommends minimizing opioids to facilitate prompt postoperative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Current pain and headache reports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recommends minimizing opioids to facilitate prompt postoperative neurosurgical assessment and found that scalp nerve blocks lower pain and opioid consumption for the first 48 hours while significantly decreasing postoperative nausea and vomiting.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Nerve Blocks for Craniotomy, Current pain and headache reports 2024 · PMID 38472617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identifies scalp block as an intraoperative nonopioid analgesic strategy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Neurosurgery clinics of North Amer</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identifies scalp block as an intraoperative nonopioid analgesic strategy for neurosurgery, noting that multimodal analgesia incorporating these blocks may be most effective.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Nonopioid Postoperative Pain Management in Neurosurgery, Neurosurgery clinics of North America 2022 · PMID 35718395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SCALP BLOCK IN CRANIOTOMY SYSTEMATIC REVIEW AND META-ANALYSIS, NEUROSURGERY 2023</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Postoperative analgesia after craniotomy</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23 randomised trials in 1532 patients, scalp block reduced visual analogue pain scores from 2 through 72 hours by mean differences of 0.79 to 1.40, and cut opioid requirement by 16.5 morphine milligram equivalents at 24 hours and 15.6 at 48 hours. This is the first level 1A evidence for the technique in craniotomy.</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SCALP NERVE BLOCK AND HAEMODYNAMIC RESPONSE META-ANALYSIS, MINERVA ANESTESIOL 2023</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Blunting the pressor response to skull pin insertion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Compared with no block, scalp nerve block lowered mean arterial pressure by 14.0 mmHg and heart rate by 11.6 beats per minute during skull pin insertion, and reduced the incidence of intra-operative hypertension.</a:t>
            </a:r>
            <a:endParaRPr lang="en-US" sz="1150" dirty="0"/>
          </a:p>
        </p:txBody>
      </p:sp>
      <p:sp>
        <p:nvSpPr>
          <p:cNvPr id="14" name="Shape 12"/>
          <p:cNvSpPr/>
          <p:nvPr/>
        </p:nvSpPr>
        <p:spPr>
          <a:xfrm>
            <a:off x="8072933" y="1463040"/>
            <a:ext cx="3551834" cy="4681728"/>
          </a:xfrm>
          <a:prstGeom prst="roundRect">
            <a:avLst>
              <a:gd name="adj" fmla="val 1545"/>
            </a:avLst>
          </a:prstGeom>
          <a:solidFill>
            <a:srgbClr val="EDF4EF"/>
          </a:solidFill>
          <a:ln w="12700">
            <a:solidFill>
              <a:srgbClr val="EDF4EF"/>
            </a:solidFill>
            <a:prstDash val="solid"/>
          </a:ln>
        </p:spPr>
      </p:sp>
      <p:sp>
        <p:nvSpPr>
          <p:cNvPr id="15" name="Shape 13"/>
          <p:cNvSpPr/>
          <p:nvPr/>
        </p:nvSpPr>
        <p:spPr>
          <a:xfrm>
            <a:off x="8072933" y="1463040"/>
            <a:ext cx="3551834" cy="54864"/>
          </a:xfrm>
          <a:prstGeom prst="rect">
            <a:avLst/>
          </a:prstGeom>
          <a:solidFill>
            <a:srgbClr val="3E7C59"/>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ANESTHETIC CONSIDERATIONS FOR AWAKE CRANIOTOMY, ANESTH PAIN MED 2020</a:t>
            </a:r>
            <a:endParaRPr lang="en-US" sz="900" dirty="0"/>
          </a:p>
        </p:txBody>
      </p:sp>
      <p:sp>
        <p:nvSpPr>
          <p:cNvPr id="17" name="Text 15"/>
          <p:cNvSpPr/>
          <p:nvPr/>
        </p:nvSpPr>
        <p:spPr>
          <a:xfrm>
            <a:off x="8255813"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craniotomy</a:t>
            </a:r>
            <a:endParaRPr lang="en-US" sz="1400" dirty="0"/>
          </a:p>
        </p:txBody>
      </p:sp>
      <p:sp>
        <p:nvSpPr>
          <p:cNvPr id="18" name="Text 16"/>
          <p:cNvSpPr/>
          <p:nvPr/>
        </p:nvSpPr>
        <p:spPr>
          <a:xfrm>
            <a:off x="8255813"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Propofol, remifentanil, dexmedetomidine and scalp nerve block provide reliable conditions for intra-operative brain mapping under either the asleep-awake-asleep technique or monitored anaesthesia care.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8ECEA"/>
          </a:solidFill>
          <a:ln w="12700">
            <a:solidFill>
              <a:srgbClr val="F8ECEA"/>
            </a:solidFill>
            <a:prstDash val="solid"/>
          </a:ln>
        </p:spPr>
      </p:sp>
      <p:sp>
        <p:nvSpPr>
          <p:cNvPr id="5" name="Shape 3"/>
          <p:cNvSpPr/>
          <p:nvPr/>
        </p:nvSpPr>
        <p:spPr>
          <a:xfrm>
            <a:off x="566928" y="1463040"/>
            <a:ext cx="3551834" cy="54864"/>
          </a:xfrm>
          <a:prstGeom prst="rect">
            <a:avLst/>
          </a:prstGeom>
          <a:solidFill>
            <a:srgbClr val="B03A2E"/>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ASRA LOCAL ANESTHETIC SYSTEMIC TOXICITY CHECKLIST, 2020 VERSION, REG ANESTH PAIN MED 2021</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Proceeding without lipid emulsion and the toxicity drill in the room</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is a bilateral, multi-nerve injection into a well-vascularised field, and the dose adds up quickly across six nerves per side. ASRA maintains a local anaesthetic systemic toxicity checklist and cognitive aid, updated in 2020 in response to simulation studies and user feedback, precisely because this event happens with the drapes already up.</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fifth edition proposes conservative interruption times for antithrombotic and thrombolytic therapy before neural blockade and notes that the rarity of haemorrhagic complications means no trial will ever settle the question. In a patient already heading for intracranial surgery, take the conservative interval.</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REGIONAL ANESTHESIA IN PATIENTS WITH PREEXISTING NEUROLOGIC DISEASE, REG ANESTH PAIN MED 2015</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 unrecorded cranial nerve or scalp sensory baseline</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advisory on regional anaesthesia in pre-existing neurologic disease reports strengthened evidence that already-compromised nerves may be more susceptible to injury, and adds postsurgical inflammatory neuropathy as a further contributor to postoperative deficit. Record what is already abnormal before you inject.</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SCALP BLOCK FOR POSTOPERATIVE PAIN AFTER CRANIOTOMY META-ANALYSIS, FRONT SURG 2022</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Timing does not appear to matter</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meta-analysis of 12 randomised trials, subgroup analysis found no significant difference in analgesic effect between pre-incision and post-incision scalp block at any period, and no significant difference in the incidence of complications between blocked and unblocked patients.</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SCALP NERVE BLOCK AND HAEMODYNAMIC RESPONSE META-ANALYSIS, MINERVA ANESTESIOL 2023</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block is not the same as infiltration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Compared with scalp infiltration specifically, the nerve block reduced mean arterial pressure and heart rate during pin insertion but not during skin incision. Where the pins are the stimulus, the named-nerve block is the one that earns its place.</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Draw the six nerves before you draw up the drug</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Mark supraorbital, supratrochlear, zygomaticotemporal, auriculotemporal, greater occipital and lesser occipital on the head with the surgeon present, so the pin sites and the incision are agreed before anything is injected. Sorting that out with a needle in your hand is how nerves get missed.</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PROSPECT systematic review recommends that the analgesic regimen for craniotomy should include a regional analgesic technique, specifically either incision-site infiltration or a scalp nerve block, with opioids reserved as rescue analgesics.</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adding dexmedetomidine to local anaesthetic for scalp nerve blocks in craniotomy patients reduced heart rate by 8.1 bpm and mean arterial pressure by 8.5 mmHg at pin fixation, and prolonged time to first rescue analgesia by 215 minutes.</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adding dexmedetomidine 1 mcg/kg instead of dexamethasone 8 mg to 0.5% ropivacaine for scalp nerve blocks in awake craniotomy prolongs time to first rescue analgesia to 14 hours and better attenuates the hemodynamic response to skull pin fixation.</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 multimodal protocol including a postoperative bupivacaine scalp block, gabapentin, dexmedetomidine, acetaminophen, and ketorolac significantly reduced VAS pain scores at 1, 2, and 4 hours after elective supratentorial craniotomy compared to IV morphine.</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recommends minimizing opioids to facilitate prompt postoperative neurosurgical assessment and found that scalp nerve blocks lower pain and opioid consumption for the first 48 hours while significantly decreasing postoperative nausea and vomiting.</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PROSPECT systematic review recommends that the analgesic regimen for craniotomy</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European journal of anaesthesiology 2023</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adding dexmedetomidine to local anaesthetic for scalp</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Clinical neurology and neurosurgery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adding dexmedetomidine 1 mcg/kg instead of</a:t>
            </a:r>
            <a:endParaRPr lang="en-US" sz="1400" dirty="0"/>
          </a:p>
        </p:txBody>
      </p:sp>
      <p:sp>
        <p:nvSpPr>
          <p:cNvPr id="15" name="Text 13"/>
          <p:cNvSpPr/>
          <p:nvPr/>
        </p:nvSpPr>
        <p:spPr>
          <a:xfrm>
            <a:off x="6379312"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Clinical neurology and neurosurgery 2025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recommends minimizing opioids to facilitate prompt postoperative</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pain and headache reports 2024</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PROSPECT systematic review recommends that the analgesic regimen for craniotomy</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randomised trials asked whether a scalp nerve block blunts the haemodynamic response to skull-pin insertion in adults having elective craniotomy, compared with scalp infiltration or no block. What were the pooled differences at pin insertion, and what happened to intraoperative opioid use?</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 about 14 mmHg lower and heart rate about 12 beats/min lower, with no difference in intraoperative opioid dose</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 about 14 mmHg lower and heart rate about 12 beats/min lower, together with a significant fall in intraoperative opioid dose</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 about 4 mmHg lower with no significant change in heart rate</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difference in mean arterial pressure or heart rate at pin insertion; the benefit appeared only at skin incision</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425956"/>
          </a:xfrm>
          <a:prstGeom prst="roundRect">
            <a:avLst>
              <a:gd name="adj" fmla="val 3848"/>
            </a:avLst>
          </a:prstGeom>
          <a:solidFill>
            <a:srgbClr val="EDF4EF"/>
          </a:solidFill>
          <a:ln w="12700">
            <a:solidFill>
              <a:srgbClr val="EDF4EF"/>
            </a:solidFill>
            <a:prstDash val="solid"/>
          </a:ln>
        </p:spPr>
      </p:sp>
      <p:sp>
        <p:nvSpPr>
          <p:cNvPr id="5" name="Shape 3"/>
          <p:cNvSpPr/>
          <p:nvPr/>
        </p:nvSpPr>
        <p:spPr>
          <a:xfrm>
            <a:off x="566928" y="1517904"/>
            <a:ext cx="41148" cy="1316228"/>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 about 14 mmHg lower and heart rate about 12 beats/min lower, with no difference in intraoperative opioid dose</a:t>
            </a:r>
            <a:endParaRPr lang="en-US" sz="1150" dirty="0"/>
          </a:p>
        </p:txBody>
      </p:sp>
      <p:sp>
        <p:nvSpPr>
          <p:cNvPr id="8" name="Shape 6"/>
          <p:cNvSpPr/>
          <p:nvPr/>
        </p:nvSpPr>
        <p:spPr>
          <a:xfrm>
            <a:off x="6159856" y="1463040"/>
            <a:ext cx="5464912" cy="1425956"/>
          </a:xfrm>
          <a:prstGeom prst="roundRect">
            <a:avLst>
              <a:gd name="adj" fmla="val 3848"/>
            </a:avLst>
          </a:prstGeom>
          <a:solidFill>
            <a:srgbClr val="F4F6F8"/>
          </a:solidFill>
          <a:ln w="12700">
            <a:solidFill>
              <a:srgbClr val="F4F6F8"/>
            </a:solidFill>
            <a:prstDash val="solid"/>
          </a:ln>
        </p:spPr>
      </p:sp>
      <p:sp>
        <p:nvSpPr>
          <p:cNvPr id="9" name="Shape 7"/>
          <p:cNvSpPr/>
          <p:nvPr/>
        </p:nvSpPr>
        <p:spPr>
          <a:xfrm>
            <a:off x="6159856" y="1517904"/>
            <a:ext cx="41148" cy="1316228"/>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 about 14 mmHg lower and heart rate about 12 beats/min lower, together with a significant fall in intraoperative opioid dose</a:t>
            </a:r>
            <a:endParaRPr lang="en-US" sz="1150" dirty="0"/>
          </a:p>
        </p:txBody>
      </p:sp>
      <p:sp>
        <p:nvSpPr>
          <p:cNvPr id="12" name="Shape 10"/>
          <p:cNvSpPr/>
          <p:nvPr/>
        </p:nvSpPr>
        <p:spPr>
          <a:xfrm>
            <a:off x="566928" y="3017012"/>
            <a:ext cx="5464912" cy="1425956"/>
          </a:xfrm>
          <a:prstGeom prst="roundRect">
            <a:avLst>
              <a:gd name="adj" fmla="val 3848"/>
            </a:avLst>
          </a:prstGeom>
          <a:solidFill>
            <a:srgbClr val="F4F6F8"/>
          </a:solidFill>
          <a:ln w="12700">
            <a:solidFill>
              <a:srgbClr val="F4F6F8"/>
            </a:solidFill>
            <a:prstDash val="solid"/>
          </a:ln>
        </p:spPr>
      </p:sp>
      <p:sp>
        <p:nvSpPr>
          <p:cNvPr id="13" name="Shape 11"/>
          <p:cNvSpPr/>
          <p:nvPr/>
        </p:nvSpPr>
        <p:spPr>
          <a:xfrm>
            <a:off x="566928" y="3071876"/>
            <a:ext cx="41148" cy="1316228"/>
          </a:xfrm>
          <a:prstGeom prst="rect">
            <a:avLst/>
          </a:prstGeom>
          <a:solidFill>
            <a:srgbClr val="1C7293"/>
          </a:solidFill>
          <a:ln w="12700">
            <a:solidFill>
              <a:srgbClr val="333333"/>
            </a:solidFill>
            <a:prstDash val="solid"/>
          </a:ln>
        </p:spPr>
      </p:sp>
      <p:sp>
        <p:nvSpPr>
          <p:cNvPr id="14" name="Text 12"/>
          <p:cNvSpPr/>
          <p:nvPr/>
        </p:nvSpPr>
        <p:spPr>
          <a:xfrm>
            <a:off x="786384"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 about 4 mmHg lower with no significant change in heart rate</a:t>
            </a:r>
            <a:endParaRPr lang="en-US" sz="1150" dirty="0"/>
          </a:p>
        </p:txBody>
      </p:sp>
      <p:sp>
        <p:nvSpPr>
          <p:cNvPr id="16" name="Shape 14"/>
          <p:cNvSpPr/>
          <p:nvPr/>
        </p:nvSpPr>
        <p:spPr>
          <a:xfrm>
            <a:off x="6159856" y="3017012"/>
            <a:ext cx="5464912" cy="1425956"/>
          </a:xfrm>
          <a:prstGeom prst="roundRect">
            <a:avLst>
              <a:gd name="adj" fmla="val 3848"/>
            </a:avLst>
          </a:prstGeom>
          <a:solidFill>
            <a:srgbClr val="F4F6F8"/>
          </a:solidFill>
          <a:ln w="12700">
            <a:solidFill>
              <a:srgbClr val="F4F6F8"/>
            </a:solidFill>
            <a:prstDash val="solid"/>
          </a:ln>
        </p:spPr>
      </p:sp>
      <p:sp>
        <p:nvSpPr>
          <p:cNvPr id="17" name="Shape 15"/>
          <p:cNvSpPr/>
          <p:nvPr/>
        </p:nvSpPr>
        <p:spPr>
          <a:xfrm>
            <a:off x="6159856" y="3071876"/>
            <a:ext cx="41148" cy="1316228"/>
          </a:xfrm>
          <a:prstGeom prst="rect">
            <a:avLst/>
          </a:prstGeom>
          <a:solidFill>
            <a:srgbClr val="1C7293"/>
          </a:solidFill>
          <a:ln w="12700">
            <a:solidFill>
              <a:srgbClr val="333333"/>
            </a:solidFill>
            <a:prstDash val="solid"/>
          </a:ln>
        </p:spPr>
      </p:sp>
      <p:sp>
        <p:nvSpPr>
          <p:cNvPr id="18" name="Text 16"/>
          <p:cNvSpPr/>
          <p:nvPr/>
        </p:nvSpPr>
        <p:spPr>
          <a:xfrm>
            <a:off x="6379312"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difference in mean arterial pressure or heart rate at pin insertion; the benefit appeared only at skin incision</a:t>
            </a:r>
            <a:endParaRPr lang="en-US" sz="1150" dirty="0"/>
          </a:p>
        </p:txBody>
      </p:sp>
      <p:sp>
        <p:nvSpPr>
          <p:cNvPr id="20" name="Shape 18"/>
          <p:cNvSpPr/>
          <p:nvPr/>
        </p:nvSpPr>
        <p:spPr>
          <a:xfrm>
            <a:off x="566928" y="4625848"/>
            <a:ext cx="11057839" cy="1025144"/>
          </a:xfrm>
          <a:prstGeom prst="roundRect">
            <a:avLst>
              <a:gd name="adj" fmla="val 4460"/>
            </a:avLst>
          </a:prstGeom>
          <a:solidFill>
            <a:srgbClr val="12233F"/>
          </a:solidFill>
          <a:ln w="12700">
            <a:solidFill>
              <a:srgbClr val="333333"/>
            </a:solidFill>
            <a:prstDash val="solid"/>
          </a:ln>
        </p:spPr>
      </p:sp>
      <p:sp>
        <p:nvSpPr>
          <p:cNvPr id="21" name="Text 19"/>
          <p:cNvSpPr/>
          <p:nvPr/>
        </p:nvSpPr>
        <p:spPr>
          <a:xfrm>
            <a:off x="841248" y="4717288"/>
            <a:ext cx="10509199" cy="84226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block also reduced the incidence of intraoperative hypertension, and a similar but smaller effect was seen at skin incision (about 9 mmHg and 9 beats/min). In the subgroup analysis, the scalp block beat scalp infiltration at pin insertion but not at incision — which is what you would expect if the pins are the stimulus a field block is best placed to cover, though the review reports the subgroup result without testing that explanation.</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Luo M et al., The effectiveness of scalp nerve block on hemodynamic response in craniotomy: a systematic review and meta-analysis of randomized trials, Minerva Anestesiol 2023 · PMID 36448987</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randomised, placebo-controlled trial that compared scalp block, local infiltration at the pin sites, and routine anaesthesia alone for skull-pin insertion, name the nerves the scalp block covered and state what the trial measured beyond blood pressure and heart rate.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2888488"/>
          </a:xfrm>
          <a:prstGeom prst="roundRect">
            <a:avLst>
              <a:gd name="adj" fmla="val 1583"/>
            </a:avLst>
          </a:prstGeom>
          <a:solidFill>
            <a:srgbClr val="DCE9EF"/>
          </a:solidFill>
          <a:ln w="12700">
            <a:solidFill>
              <a:srgbClr val="333333"/>
            </a:solidFill>
            <a:prstDash val="solid"/>
          </a:ln>
        </p:spPr>
      </p:sp>
      <p:sp>
        <p:nvSpPr>
          <p:cNvPr id="5" name="Shape 3"/>
          <p:cNvSpPr/>
          <p:nvPr/>
        </p:nvSpPr>
        <p:spPr>
          <a:xfrm>
            <a:off x="566928" y="1536192"/>
            <a:ext cx="45720" cy="2742184"/>
          </a:xfrm>
          <a:prstGeom prst="rect">
            <a:avLst/>
          </a:prstGeom>
          <a:solidFill>
            <a:srgbClr val="1C7293"/>
          </a:solidFill>
          <a:ln w="12700">
            <a:solidFill>
              <a:srgbClr val="333333"/>
            </a:solidFill>
            <a:prstDash val="solid"/>
          </a:ln>
        </p:spPr>
      </p:sp>
      <p:sp>
        <p:nvSpPr>
          <p:cNvPr id="6" name="Text 4"/>
          <p:cNvSpPr/>
          <p:nvPr/>
        </p:nvSpPr>
        <p:spPr>
          <a:xfrm>
            <a:off x="950976" y="1609344"/>
            <a:ext cx="10289743" cy="2595880"/>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block covered the supraorbital, supratrochlear, auriculotemporal, occipital and postauricular branches of the greater auricular nerves, using 20 ml of 0.5% bupivacaine. Beyond haemodynamics the trial measured the endocrine stress response — plasma cortisol and adrenocorticotropic hormone, sampled 5 minutes before induction and 5 and 60 minutes after the pin holder went on. Heart rate and mean arterial pressure rose during pinning in the infiltration and control groups but not in the scalp block group, and cortisol and ACTH at both post-pinning time points were significantly lower after the scalp block than after either infiltration or routine anaesthesia.</a:t>
            </a:r>
            <a:endParaRPr lang="en-US" sz="1500" dirty="0"/>
          </a:p>
        </p:txBody>
      </p:sp>
      <p:sp>
        <p:nvSpPr>
          <p:cNvPr id="7" name="Shape 5"/>
          <p:cNvSpPr/>
          <p:nvPr/>
        </p:nvSpPr>
        <p:spPr>
          <a:xfrm>
            <a:off x="566928" y="4461256"/>
            <a:ext cx="11057839" cy="1025144"/>
          </a:xfrm>
          <a:prstGeom prst="roundRect">
            <a:avLst>
              <a:gd name="adj" fmla="val 4460"/>
            </a:avLst>
          </a:prstGeom>
          <a:solidFill>
            <a:srgbClr val="12233F"/>
          </a:solidFill>
          <a:ln w="12700">
            <a:solidFill>
              <a:srgbClr val="333333"/>
            </a:solidFill>
            <a:prstDash val="solid"/>
          </a:ln>
        </p:spPr>
      </p:sp>
      <p:sp>
        <p:nvSpPr>
          <p:cNvPr id="8" name="Text 6"/>
          <p:cNvSpPr/>
          <p:nvPr/>
        </p:nvSpPr>
        <p:spPr>
          <a:xfrm>
            <a:off x="841248" y="4552696"/>
            <a:ext cx="10509199" cy="84226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Infiltration at the pin sites was not equivalent to the block: on both haemodynamics and stress hormones the block did better, and that is what the authors conclude. Why it did better is not something this trial tested. The familiar account — that a field block of the named nerves is less dependent on each pin landing exactly where you infiltrated — is an explanation offered for the result rather than a finding of it.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Geze S et al., The effect of scalp block and local infiltration on the haemodynamic and stress response to skull-pin placement for craniotomy, Eur J Anaesthesiol 2009 · PMID 19262392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and meta-analysis of 23 randomised trials in 1532 patients examined scalp block for postoperative pain and opioid use after craniotomy. Give the size of the analgesic and opioid-sparing effects, and say how you would present those numbers when arguing for the block on a neurosurgical pathway.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089910"/>
          </a:xfrm>
          <a:prstGeom prst="roundRect">
            <a:avLst>
              <a:gd name="adj" fmla="val 1480"/>
            </a:avLst>
          </a:prstGeom>
          <a:solidFill>
            <a:srgbClr val="DCE9EF"/>
          </a:solidFill>
          <a:ln w="12700">
            <a:solidFill>
              <a:srgbClr val="333333"/>
            </a:solidFill>
            <a:prstDash val="solid"/>
          </a:ln>
        </p:spPr>
      </p:sp>
      <p:sp>
        <p:nvSpPr>
          <p:cNvPr id="5" name="Shape 3"/>
          <p:cNvSpPr/>
          <p:nvPr/>
        </p:nvSpPr>
        <p:spPr>
          <a:xfrm>
            <a:off x="566928" y="1536192"/>
            <a:ext cx="45720" cy="2943606"/>
          </a:xfrm>
          <a:prstGeom prst="rect">
            <a:avLst/>
          </a:prstGeom>
          <a:solidFill>
            <a:srgbClr val="1C7293"/>
          </a:solidFill>
          <a:ln w="12700">
            <a:solidFill>
              <a:srgbClr val="333333"/>
            </a:solidFill>
            <a:prstDash val="solid"/>
          </a:ln>
        </p:spPr>
      </p:sp>
      <p:sp>
        <p:nvSpPr>
          <p:cNvPr id="6" name="Text 4"/>
          <p:cNvSpPr/>
          <p:nvPr/>
        </p:nvSpPr>
        <p:spPr>
          <a:xfrm>
            <a:off x="950976" y="1609344"/>
            <a:ext cx="10289743" cy="2797302"/>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Scalp block reduced postoperative visual analogue pain scores from 2 through 72 hours, by mean differences of 0.79 to 1.40 points, and reduced opioid requirement by 16.52 morphine milligram equivalents at 24 hours and 15.63 at 48 hours. Overall risk of bias across the trials was low. The honest presentation is that these are modest absolute reductions — around one point of pain and about 16 morphine milligram equivalents — and that is how the authors themselves ask them to be read: the clinical utility of the differences should be interpreted in the context of the modest absolute size, of overall care optimisation, and of the patient population. Note the limits of what you can quote from this paper: it measured pain and opioid consumption, so it will support an argument that the block is a real if small addition to an opioid-sparing pathway, but it did not measure the block's cost, its procedure time or its complication rate, and an argument resting on those has to be sourced elsewhere.</a:t>
            </a:r>
            <a:endParaRPr lang="en-US" sz="1500" dirty="0"/>
          </a:p>
        </p:txBody>
      </p:sp>
      <p:sp>
        <p:nvSpPr>
          <p:cNvPr id="7" name="Shape 5"/>
          <p:cNvSpPr/>
          <p:nvPr/>
        </p:nvSpPr>
        <p:spPr>
          <a:xfrm>
            <a:off x="566928" y="4662678"/>
            <a:ext cx="11057839" cy="823722"/>
          </a:xfrm>
          <a:prstGeom prst="roundRect">
            <a:avLst>
              <a:gd name="adj" fmla="val 5550"/>
            </a:avLst>
          </a:prstGeom>
          <a:solidFill>
            <a:srgbClr val="12233F"/>
          </a:solidFill>
          <a:ln w="12700">
            <a:solidFill>
              <a:srgbClr val="333333"/>
            </a:solidFill>
            <a:prstDash val="solid"/>
          </a:ln>
        </p:spPr>
      </p:sp>
      <p:sp>
        <p:nvSpPr>
          <p:cNvPr id="8" name="Text 6"/>
          <p:cNvSpPr/>
          <p:nvPr/>
        </p:nvSpPr>
        <p:spPr>
          <a:xfrm>
            <a:off x="841248" y="4754118"/>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is the largest randomised evidence base for the block, and the authors themselves ask that the differences be read against the modest absolute size and against the population being treated. Whether a one-point pain reduction and about 16 morphine milligram equivalents matter more in a neurosurgical patient than elsewhere is a judgement this review invites and does not make.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Duda T et al., Systematic Review and Meta-Analysis of Randomized Controlled Trials for Scalp Block in Craniotomy, Neurosurgery 2023 · PMID 36762905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Pain management after elective craniotomy: A systematic review with procedure-specific postoperative pain management (PROSPECT) recommendations, European journal of anaesthesiology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37417808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efficacy and safety of dexmedetomidine as an adjuvant to local anaesthetics in scalp nerve blocks in patients undergoing craniotomy: A systematic review and meta-analysis of randomized controlled trials, Clinical neurology and neurosurgery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41138510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Comparison of the efficacy of dexmedetomidine and dexamethasone as adjuvants to ropivacaine for scalp nerve block in patients undergoing awake craniotomy: A randomized controlled trial, Clinical neurology and neurosurgery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41197576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Nerve Blocks for Craniotomy, Current pain and headache reports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38472617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Opioid-sparing multimodal analgesia for post-craniotomy pain: a randomized, double-blind, placebo-controlled trial, BMC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40883667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Nonopioid Postoperative Pain Management in Neurosurgery, Neurosurgery clinics of North America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35718395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Scalp block in craniotomy systematic review and meta-analysis, Neurosurgery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36762905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Scalp nerve block and haemodynamic response meta-analysis, Minerva Anestesiol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36448987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Anesthetic considerations for awake craniotomy, Anesth Pain Med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33329824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Local Anesthetic Systemic Toxicity checklist, 2020 version, Reg Anesth Pain Med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33148630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Regional anesthesia in patients with preexisting neurologic disease, Reg Anesth Pain Med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26115188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Scalp block for postoperative pain after craniotomy meta-analysis, Front Surg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36225222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PROSPECT systematic review recommends that the analgesic regimen for craniotomy</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anaesthesiolog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PROSPECT systematic review recommends that the analgesic regimen for craniotomy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Clinical neurology and neurosurger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adding dexmedetomidine to local anaesthetic for scalp</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Clinical neurology and neurosurger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adding dexmedetomidine 1 mcg/kg instead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pain and headache reports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recommends minimizing opioids to facilitate prompt postoperative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a multimodal protocol including a postoperative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Neurosurgery clinics of North Amer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identifies scalp block as an intraoperative nonopioid analgesic strategy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scalp block is a ring of six nerves, and the one you skip is the wedge that stays awake</a:t>
            </a:r>
            <a:endParaRPr lang="en-US" sz="2200" dirty="0"/>
          </a:p>
        </p:txBody>
      </p:sp>
      <p:pic>
        <p:nvPicPr>
          <p:cNvPr id="4" name="Image 0" descr="preencoded.png">    </p:cNvPr>
          <p:cNvPicPr>
            <a:picLocks noChangeAspect="1"/>
          </p:cNvPicPr>
          <p:nvPr/>
        </p:nvPicPr>
        <p:blipFill>
          <a:blip r:embed="rId1"/>
          <a:stretch>
            <a:fillRect/>
          </a:stretch>
        </p:blipFill>
        <p:spPr>
          <a:xfrm>
            <a:off x="4687672" y="1719072"/>
            <a:ext cx="2816352"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Six nerves, and a scalp block is only as complete as the one you remember last. Cover them bilaterally for a craniotomy.</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Original figure, A. Cohen, supplied 2026-07-28 · original figure - not from an external source</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Alexander Cohen, MD · CC-BY-4.0 · original figure - not from an external source</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EUROPEAN JOURNAL OF ANAESTHESIOLOGY 2023</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PROSPECT systematic review recommends that the analgesic regimen for craniotomy</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PROSPECT systematic review recommends that the analgesic regimen for craniotomy should include a regional analgesic technique, specifically…</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CLINICAL NEUROLOGY AND NEUROSURGERY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adding dexmedetomidine to local anaesthetic for scalp</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adding dexmedetomidine to local anaesthetic for scalp nerve blocks in craniotomy patients reduced heart rate by 8.1 bpm…</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PROSPECT systematic review recommends that the analgesic regimen for craniotomy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European journal of anaesthesiolog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PROSPECT systematic review recommends that the analgesic regimen for craniotomy should include a regional analgesic technique, specifically either incision-site infiltration or a scalp nerve block, with opioids reserved as rescue analgesics.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Pain management after elective craniotomy: A systematic review with procedure-specific postoperative pain management (PROSPECT) recommendations, European journal of anaesthesiology 2023 · PMID 37417808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adding dexmedetomidine to local anaesthetic for scalp</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Clinical neurology and neurosurger</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adding dexmedetomidine to local anaesthetic for scalp nerve blocks in craniotomy patients reduced heart rate by 8.1 bpm and mean arterial pressure by 8.5 mmHg at pin fixation, and prolonged time to first rescue analgesia by 215 minutes.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efficacy and safety of dexmedetomidine as an adjuvant to local anaesthetics in scalp nerve blocks in patients undergoing craniotomy: A systematic review and meta-analysis of randomized controlled trials, Clinical neurology and neurosurgery 2025 · PMID 41138510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CLINICAL NEUROLOGY AND NEUROSURGERY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adding dexmedetomidine 1 mcg/kg instead of</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adding dexmedetomidine 1 mcg/kg instead of dexamethasone 8 mg to 0.5% ropivacaine for scalp nerve blocks in awake…</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BMC ANESTHESIOLOGY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 multimodal protocol including a postoperative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 multimodal protocol including a postoperative bupivacaine scalp block, gabapentin, dexmedetomidine, acetaminophen</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Scalp Blocks</dc:title>
  <dc:subject>Intraoperative teaching</dc:subject>
  <dc:creator>Intraop Teaching Companion</dc:creator>
  <cp:lastModifiedBy>Intraop Teaching Companion</cp:lastModifiedBy>
  <cp:revision>1</cp:revision>
  <dcterms:created xsi:type="dcterms:W3CDTF">2026-07-29T06:02:12Z</dcterms:created>
  <dcterms:modified xsi:type="dcterms:W3CDTF">2026-07-29T06:02:12Z</dcterms:modified>
</cp:coreProperties>
</file>