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About one-third after the supraclavicular block versus about 3% after the infraclavicular block. Eleven of 32 versus 1 of 32 for complete paralysis; counting partial paralysis too, 44% versus 13%. About a third of supraclavicular patients still lost the hemidiaphragm, so the approach is not phrenic-sparing in any absolute sense, and the authors' own reading is that the infraclavicular approach greatly reduced the risk without eliminating it. Note the comparison this trial actually made: supraclavicular against infraclavicular. It says nothing about how either compares with an interscalene block. [Petrar SD et al., Hemidiaphragmatic paralysis following ultrasound-guided supraclavicular versus infraclavicular brachial plexus blockade: a randomized clinical trial, Reg Anesth Pain Med 2015]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Four patients had a symptomatic, radiologically confirmed pneumothorax — 0.06% (95% CI 0.001 to 0.124) — against a historical rate reported as high as 6.1% without ultrasound monitoring. The detail that matters is that three of the four presented after a two-day latency period. A pneumothorax from a supraclavicular block is not reliably apparent before the patient goes home, so discharge advice has to name breathlessness and pleuritic chest pain over the following days as reasons to seek help, rather than relying on a normal immediate recovery.. A complication with a delayed presentation is a communication problem as much as a technical one. Note too that all the anaesthetists involved in these four complications had previously performed fewer than 20 of these blocks, though the study could not confirm an experience of 20 blocks or fewer as a statistically significant risk factor. [Gauss A et al., Incidence of clinically symptomatic pneumothorax in ultrasound-guided infraclavicular and supraclavicular brachial plexus block, Anaesthesia 2014]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Analgesia was comparable: 24-hour pain scores differed by -0.34 (95% CI -0.75 to 0.07) and morphine equivalent consumption by 1.84 mg per 24 hours (95% CI -0.00 to 3.69), neither reaching significance. On adverse effects the supraclavicular approach was better for two of the three — hemidiaphragmatic paresis risk ratio 0.56 (95% CI 0.39 to 0.82) and Horner's syndrome risk ratio 0.29 (95% CI 0.19 to 0.44) — with no significant difference in hoarseness (risk ratio 0.73, 95% CI 0.48 to 1.13). How firmly can you act on it? Not very: the authors' own wording is that the supraclavicular approach might be an efficient alternative, but that the available evidence is inadequate and prevents a firm conclusion. Read the numbers at their true strength — a risk ratio of 0.56 is a reduction in hemidiaphragmatic paresis, not abolition of it, and the meta-analysis reports no respiratory outcomes in patients with limited respiratory reserve, so it cannot tell you how the two blocks behave in the patient for whom that reduction would matter most.. "Fewer adverse effects, equal analgesia, inadequate evidence" is a common shape in regional anaesthesia meta-analyses. Read the reviewers' own confidence statement before you change practice on the point estimate. [Schubert AK et al., Interscalene versus supraclavicular plexus block for the prevention of postoperative pain after shoulder surgery: A systematic review and meta-analysis, Eur J Anaesthesiol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REGIONAL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Supraclavicular Brachial Plexus Block</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Same-day build — drafted on https://ollama.com (glm-5.2:cloud)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Peripheral Nerve Blocks: Indications, Contraindications, Techniques and Comparisons of Techniques, Complications · Extremities Including Brachial Ple…</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controlled trial found that for adults having upper extremity</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controlled trial found that for adults having upper extremity surgery under supraclavicular block, adding perineural dexamethasone to intravenous dexamethasone did not further prolong sensory block duration, indicating intravenous dexamethasone alone is sufficient.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Exploring the Additive or Synergistic Effects of the Systemic and Perineural Routes of Dexamethasone as Adjuncts to Supraclavicular Block: A Randomized Controlled Trial, Anesthesiology 2025 · PMID 40036049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This randomized trial found that administering 0.11 mg/kg of intravenous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Canadian journal of anaesthesia = </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trial found that administering 0.11 mg/kg of intravenous dexamethasone before supraclavicular brachial plexus blockade for wrist and hand surgery reduced the incidence of rebound pain from 79% to 32% and decreased 24-hour cumulative opioid consumption.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effect of intravenous dexamethasone on rebound pain after wrist and hand surgery under supraclavicular brachial plexus blockade: a randomized placebo-controlled trial, Canadian journal of anaesthesia = Journal canadien d'anesthesie 2025 · PMID 40542311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KOREAN JOURNAL OF ANESTHESIOLOGY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non-inferiority trial found that the intertruncal</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non-inferiority trial found that the intertruncal approach to supraclavicular block failed to prove non-inferiority to the…</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JOURNAL OF CLINICAL MEDICINE 2024</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no significant difference between ultrasound-guided</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no significant difference between ultrasound-guided axillary and supraclavicular blocks in adequate surgical anesthesia at…</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randomized controlled non-inferiority trial found that the intertruncal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Korean journal of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randomized controlled non-inferiority trial found that the intertruncal approach to supraclavicular block failed to prove non-inferiority to the classical approach for complete sensory blockade at 20 min, and was associated with inferior musculocutaneous blockade, longer performance time, and higher hemidiaphragmatic paresis incidence.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Intertruncal versus classical approach to supraclavicular brachial plexus block on sensory-motor blockade for upper extremity surgery: a randomized controlled non-inferiority trial, Korean journal of anesthesiology 2025 · PMID 40740147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no significant difference between ultrasound-guided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Journal of clinical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no significant difference between ultrasound-guided axillary and supraclavicular blocks in adequate surgical anesthesia at 30 minutes, block performance time, or onset time for distal upper limb surgery.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Axillary Brachial Plexus Block Compared with Other Regional Anesthesia Techniques in Distal Upper Limb Surgery: A Systematic Review and Meta-Analysis, Journal of clinical medicine 2024 · PMID 38892896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PNEUMOTHORAX AFTER ULTRASOUND-GUIDED PERICLAVICULAR BLOCKS, ANAESTHESIA 2014</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Surgery of the arm, forearm and hand under ultrasound</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prospective series of 6366 ultrasound-guided periclavicular plexus blocks, clinically manifest and radiologically confirmed pneumothorax occurred in four patients (0.06%, 95% CI 0.001-0.124), against a historical risk reported as high as 6.1% without ultrasound.</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HEMIDIAPHRAGMATIC PARALYSIS AFTER SUPRACLAVICULAR VERSUS INTERSCALENE BLOCK, BRAZ J ANESTHESIOL 2019</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Shoulder surgery, with analgesia that matched interscalene</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With 20 mL of ropivacaine 0.375% targeted to the corner pocket, morphine consumption and the highest 24-hour numerical rating score did not differ from interscalene block in a prospective comparison of 85 shoulder surgery patients.</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DIAPHRAGM-SPARING TECHNIQUES VERSUS INTERSCALENE BLOCK, J CLIN ANESTH 2025</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 a lower-phrenic-burden alternative to conventional interscalene</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systematic review of 28 randomised trials in 1737 shoulder surgery patients, supraclavicular blockade reduced the incidence of hemidiaphragmatic paralysis by 46% compared with conventional interscalene block — although the authors graded that particular comparison as low-level evidence.</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3551834" cy="4681728"/>
          </a:xfrm>
          <a:prstGeom prst="roundRect">
            <a:avLst>
              <a:gd name="adj" fmla="val 1545"/>
            </a:avLst>
          </a:prstGeom>
          <a:solidFill>
            <a:srgbClr val="F8ECEA"/>
          </a:solidFill>
          <a:ln w="12700">
            <a:solidFill>
              <a:srgbClr val="F8ECEA"/>
            </a:solidFill>
            <a:prstDash val="solid"/>
          </a:ln>
        </p:spPr>
      </p:sp>
      <p:sp>
        <p:nvSpPr>
          <p:cNvPr id="5" name="Shape 3"/>
          <p:cNvSpPr/>
          <p:nvPr/>
        </p:nvSpPr>
        <p:spPr>
          <a:xfrm>
            <a:off x="566928" y="1463040"/>
            <a:ext cx="3551834" cy="54864"/>
          </a:xfrm>
          <a:prstGeom prst="rect">
            <a:avLst/>
          </a:prstGeom>
          <a:solidFill>
            <a:srgbClr val="B03A2E"/>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HEMIDIAPHRAGMATIC PARALYSIS AFTER SUPRACLAVICULAR VERSUS INTERSCALENE BLOCK, BRAZ J ANESTHESIOL 2019</a:t>
            </a:r>
            <a:endParaRPr lang="en-US" sz="900" dirty="0"/>
          </a:p>
        </p:txBody>
      </p:sp>
      <p:sp>
        <p:nvSpPr>
          <p:cNvPr id="7" name="Text 5"/>
          <p:cNvSpPr/>
          <p:nvPr/>
        </p:nvSpPr>
        <p:spPr>
          <a:xfrm>
            <a:off x="749808"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Altered respiratory function</a:t>
            </a:r>
            <a:endParaRPr lang="en-US" sz="1400" dirty="0"/>
          </a:p>
        </p:txBody>
      </p:sp>
      <p:sp>
        <p:nvSpPr>
          <p:cNvPr id="8" name="Text 6"/>
          <p:cNvSpPr/>
          <p:nvPr/>
        </p:nvSpPr>
        <p:spPr>
          <a:xfrm>
            <a:off x="749808"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Hemidiaphragmatic paralysis followed ultrasound-guided supraclavicular block in 59.5% of patients, and no predictive factor — sex, age, weight, smoking or functional capacity — identified who it would happen to. The authors conclude the technique cannot be recommended for patients with altered respiratory function.</a:t>
            </a:r>
            <a:endParaRPr lang="en-US" sz="1150" dirty="0"/>
          </a:p>
        </p:txBody>
      </p:sp>
      <p:sp>
        <p:nvSpPr>
          <p:cNvPr id="9" name="Shape 7"/>
          <p:cNvSpPr/>
          <p:nvPr/>
        </p:nvSpPr>
        <p:spPr>
          <a:xfrm>
            <a:off x="4319930" y="1463040"/>
            <a:ext cx="3551834" cy="4681728"/>
          </a:xfrm>
          <a:prstGeom prst="roundRect">
            <a:avLst>
              <a:gd name="adj" fmla="val 1545"/>
            </a:avLst>
          </a:prstGeom>
          <a:solidFill>
            <a:srgbClr val="FBF3E6"/>
          </a:solidFill>
          <a:ln w="12700">
            <a:solidFill>
              <a:srgbClr val="FBF3E6"/>
            </a:solidFill>
            <a:prstDash val="solid"/>
          </a:ln>
        </p:spPr>
      </p:sp>
      <p:sp>
        <p:nvSpPr>
          <p:cNvPr id="10" name="Shape 8"/>
          <p:cNvSpPr/>
          <p:nvPr/>
        </p:nvSpPr>
        <p:spPr>
          <a:xfrm>
            <a:off x="4319930" y="1463040"/>
            <a:ext cx="3551834" cy="54864"/>
          </a:xfrm>
          <a:prstGeom prst="rect">
            <a:avLst/>
          </a:prstGeom>
          <a:solidFill>
            <a:srgbClr val="C8892B"/>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SUPRACLAVICULAR VERSUS INFRACLAVICULAR HEMIDIAPHRAGMATIC PARALYSIS RCT, REG ANESTH PAIN MED 2015</a:t>
            </a:r>
            <a:endParaRPr lang="en-US" sz="900" dirty="0"/>
          </a:p>
        </p:txBody>
      </p:sp>
      <p:sp>
        <p:nvSpPr>
          <p:cNvPr id="12" name="Text 10"/>
          <p:cNvSpPr/>
          <p:nvPr/>
        </p:nvSpPr>
        <p:spPr>
          <a:xfrm>
            <a:off x="4502810" y="2016252"/>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When phrenic sparing is the point, an infraclavicular approach is better</a:t>
            </a:r>
            <a:endParaRPr lang="en-US" sz="1400" dirty="0"/>
          </a:p>
        </p:txBody>
      </p:sp>
      <p:sp>
        <p:nvSpPr>
          <p:cNvPr id="13" name="Text 11"/>
          <p:cNvSpPr/>
          <p:nvPr/>
        </p:nvSpPr>
        <p:spPr>
          <a:xfrm>
            <a:off x="4502810" y="2721864"/>
            <a:ext cx="318607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randomised comparison using 30 mL of ropivacaine 0.5%, complete hemidiaphragmatic paralysis occurred in 11 of 32 supraclavicular patients (34%) versus 1 of 32 infraclavicular patients (3%), and any paralysis in 44% versus 13%. The infraclavicular approach greatly reduced the risk but did not eliminate it.</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Antithrombotic therapy still inside the ASRA interval</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needle sits beside the subclavian artery and above the pleura, where bleeding is neither visible nor compressible. ASRA's fifth edition proposes conservative interruption times before neural blockade; check the agent, the dose band and the interval first.</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COSTOCLAVICULAR VERSUS SUPRACLAVICULAR HEMIDIAPHRAGMATIC PARALYSIS RCT, SCI REP 2021</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Costoclavicular does the phrenic job better still</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75 analysed patients randomised to costoclavicular or supraclavicular block with 25 mL of local anaesthetic, hemidiaphragmatic paralysis occurred in 11.4% versus 47.5% (risk difference -36%), and pulmonary function was better preserved in the costoclavicular group.</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PNEUMOTHORAX AFTER ULTRASOUND-GUIDED PERICLAVICULAR BLOCKS, ANAESTHESIA 2014</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Three of the four pneumothoraces declared themselves two days later</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6366-block series, three of the four symptomatic pneumothoraces appeared after a two-day latency, and every operator involved had performed fewer than 20 blocks. Faulty image settings, losing the needle tip and inadequate supervision were the authors' candidate risk factors.</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Do not advance anything you cannot see the tip of</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Set the depth and gain before you puncture, keep the needle in plane from skin to corner pocket, and stop the moment the tip disappears — then find it again by moving the probe, not the needle.</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738835"/>
          </a:xfrm>
          <a:prstGeom prst="roundRect">
            <a:avLst>
              <a:gd name="adj" fmla="val 7426"/>
            </a:avLst>
          </a:prstGeom>
          <a:solidFill>
            <a:srgbClr val="F4F6F8"/>
          </a:solidFill>
          <a:ln w="12700">
            <a:solidFill>
              <a:srgbClr val="F4F6F8"/>
            </a:solidFill>
            <a:prstDash val="solid"/>
          </a:ln>
        </p:spPr>
      </p:sp>
      <p:sp>
        <p:nvSpPr>
          <p:cNvPr id="6" name="Shape 4"/>
          <p:cNvSpPr/>
          <p:nvPr/>
        </p:nvSpPr>
        <p:spPr>
          <a:xfrm>
            <a:off x="566928" y="1993392"/>
            <a:ext cx="41148" cy="629107"/>
          </a:xfrm>
          <a:prstGeom prst="rect">
            <a:avLst/>
          </a:prstGeom>
          <a:solidFill>
            <a:srgbClr val="1C7293"/>
          </a:solidFill>
          <a:ln w="12700">
            <a:solidFill>
              <a:srgbClr val="333333"/>
            </a:solidFill>
            <a:prstDash val="solid"/>
          </a:ln>
        </p:spPr>
      </p:sp>
      <p:sp>
        <p:nvSpPr>
          <p:cNvPr id="7" name="Shape 5"/>
          <p:cNvSpPr/>
          <p:nvPr/>
        </p:nvSpPr>
        <p:spPr>
          <a:xfrm>
            <a:off x="768096" y="215249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5249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a supraclavicular brachial plexus block reduced the incidence of hemidiaphragmatic paralysis by 46% compared with conventional interscalene blockade in adults undergoing shoulder surgery.</a:t>
            </a:r>
            <a:endParaRPr lang="en-US" sz="1150" dirty="0"/>
          </a:p>
        </p:txBody>
      </p:sp>
      <p:sp>
        <p:nvSpPr>
          <p:cNvPr id="10" name="Shape 8"/>
          <p:cNvSpPr/>
          <p:nvPr/>
        </p:nvSpPr>
        <p:spPr>
          <a:xfrm>
            <a:off x="566928" y="2805379"/>
            <a:ext cx="11057839" cy="738835"/>
          </a:xfrm>
          <a:prstGeom prst="roundRect">
            <a:avLst>
              <a:gd name="adj" fmla="val 7426"/>
            </a:avLst>
          </a:prstGeom>
          <a:solidFill>
            <a:srgbClr val="F4F6F8"/>
          </a:solidFill>
          <a:ln w="12700">
            <a:solidFill>
              <a:srgbClr val="F4F6F8"/>
            </a:solidFill>
            <a:prstDash val="solid"/>
          </a:ln>
        </p:spPr>
      </p:sp>
      <p:sp>
        <p:nvSpPr>
          <p:cNvPr id="11" name="Shape 9"/>
          <p:cNvSpPr/>
          <p:nvPr/>
        </p:nvSpPr>
        <p:spPr>
          <a:xfrm>
            <a:off x="566928" y="2860243"/>
            <a:ext cx="41148" cy="629107"/>
          </a:xfrm>
          <a:prstGeom prst="rect">
            <a:avLst/>
          </a:prstGeom>
          <a:solidFill>
            <a:srgbClr val="1C7293"/>
          </a:solidFill>
          <a:ln w="12700">
            <a:solidFill>
              <a:srgbClr val="333333"/>
            </a:solidFill>
            <a:prstDash val="solid"/>
          </a:ln>
        </p:spPr>
      </p:sp>
      <p:sp>
        <p:nvSpPr>
          <p:cNvPr id="12" name="Shape 10"/>
          <p:cNvSpPr/>
          <p:nvPr/>
        </p:nvSpPr>
        <p:spPr>
          <a:xfrm>
            <a:off x="768096" y="301934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01934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96819"/>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of 18 RCTs found that supraclavicular blocks had a lower success rate than infraclavicular blocks (OR 0.61, 95% CI 0.41–0.91) and a higher rate of Horner's syndrome.</a:t>
            </a:r>
            <a:endParaRPr lang="en-US" sz="1150" dirty="0"/>
          </a:p>
        </p:txBody>
      </p:sp>
      <p:sp>
        <p:nvSpPr>
          <p:cNvPr id="15" name="Shape 13"/>
          <p:cNvSpPr/>
          <p:nvPr/>
        </p:nvSpPr>
        <p:spPr>
          <a:xfrm>
            <a:off x="566928" y="3672230"/>
            <a:ext cx="11057839" cy="738835"/>
          </a:xfrm>
          <a:prstGeom prst="roundRect">
            <a:avLst>
              <a:gd name="adj" fmla="val 7426"/>
            </a:avLst>
          </a:prstGeom>
          <a:solidFill>
            <a:srgbClr val="F4F6F8"/>
          </a:solidFill>
          <a:ln w="12700">
            <a:solidFill>
              <a:srgbClr val="F4F6F8"/>
            </a:solidFill>
            <a:prstDash val="solid"/>
          </a:ln>
        </p:spPr>
      </p:sp>
      <p:sp>
        <p:nvSpPr>
          <p:cNvPr id="16" name="Shape 14"/>
          <p:cNvSpPr/>
          <p:nvPr/>
        </p:nvSpPr>
        <p:spPr>
          <a:xfrm>
            <a:off x="566928" y="3727094"/>
            <a:ext cx="41148" cy="629107"/>
          </a:xfrm>
          <a:prstGeom prst="rect">
            <a:avLst/>
          </a:prstGeom>
          <a:solidFill>
            <a:srgbClr val="1C7293"/>
          </a:solidFill>
          <a:ln w="12700">
            <a:solidFill>
              <a:srgbClr val="333333"/>
            </a:solidFill>
            <a:prstDash val="solid"/>
          </a:ln>
        </p:spPr>
      </p:sp>
      <p:sp>
        <p:nvSpPr>
          <p:cNvPr id="17" name="Shape 15"/>
          <p:cNvSpPr/>
          <p:nvPr/>
        </p:nvSpPr>
        <p:spPr>
          <a:xfrm>
            <a:off x="768096" y="38862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8862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763670"/>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that for adults having upper extremity surgery under supraclavicular block, adding perineural dexamethasone to intravenous dexamethasone did not further prolong sensory block duration, indicating intravenous dexamethasone alone is sufficient.</a:t>
            </a:r>
            <a:endParaRPr lang="en-US" sz="1150" dirty="0"/>
          </a:p>
        </p:txBody>
      </p:sp>
      <p:sp>
        <p:nvSpPr>
          <p:cNvPr id="20" name="Shape 18"/>
          <p:cNvSpPr/>
          <p:nvPr/>
        </p:nvSpPr>
        <p:spPr>
          <a:xfrm>
            <a:off x="566928" y="4539082"/>
            <a:ext cx="11057839" cy="738835"/>
          </a:xfrm>
          <a:prstGeom prst="roundRect">
            <a:avLst>
              <a:gd name="adj" fmla="val 7426"/>
            </a:avLst>
          </a:prstGeom>
          <a:solidFill>
            <a:srgbClr val="F4F6F8"/>
          </a:solidFill>
          <a:ln w="12700">
            <a:solidFill>
              <a:srgbClr val="F4F6F8"/>
            </a:solidFill>
            <a:prstDash val="solid"/>
          </a:ln>
        </p:spPr>
      </p:sp>
      <p:sp>
        <p:nvSpPr>
          <p:cNvPr id="21" name="Shape 19"/>
          <p:cNvSpPr/>
          <p:nvPr/>
        </p:nvSpPr>
        <p:spPr>
          <a:xfrm>
            <a:off x="566928" y="4593946"/>
            <a:ext cx="41148" cy="629107"/>
          </a:xfrm>
          <a:prstGeom prst="rect">
            <a:avLst/>
          </a:prstGeom>
          <a:solidFill>
            <a:srgbClr val="1C7293"/>
          </a:solidFill>
          <a:ln w="12700">
            <a:solidFill>
              <a:srgbClr val="333333"/>
            </a:solidFill>
            <a:prstDash val="solid"/>
          </a:ln>
        </p:spPr>
      </p:sp>
      <p:sp>
        <p:nvSpPr>
          <p:cNvPr id="22" name="Shape 20"/>
          <p:cNvSpPr/>
          <p:nvPr/>
        </p:nvSpPr>
        <p:spPr>
          <a:xfrm>
            <a:off x="768096" y="475305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75305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630522"/>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administering 0.11 mg/kg of intravenous dexamethasone before supraclavicular brachial plexus blockade for wrist and hand surgery reduced the incidence of rebound pain from 79% to 32% and decreased 24-hour cumulative opioid consumption.</a:t>
            </a:r>
            <a:endParaRPr lang="en-US" sz="1150" dirty="0"/>
          </a:p>
        </p:txBody>
      </p:sp>
      <p:sp>
        <p:nvSpPr>
          <p:cNvPr id="25" name="Shape 23"/>
          <p:cNvSpPr/>
          <p:nvPr/>
        </p:nvSpPr>
        <p:spPr>
          <a:xfrm>
            <a:off x="566928" y="5405933"/>
            <a:ext cx="11057839" cy="738835"/>
          </a:xfrm>
          <a:prstGeom prst="roundRect">
            <a:avLst>
              <a:gd name="adj" fmla="val 7426"/>
            </a:avLst>
          </a:prstGeom>
          <a:solidFill>
            <a:srgbClr val="FBF3E6"/>
          </a:solidFill>
          <a:ln w="12700">
            <a:solidFill>
              <a:srgbClr val="FBF3E6"/>
            </a:solidFill>
            <a:prstDash val="solid"/>
          </a:ln>
        </p:spPr>
      </p:sp>
      <p:sp>
        <p:nvSpPr>
          <p:cNvPr id="26" name="Shape 24"/>
          <p:cNvSpPr/>
          <p:nvPr/>
        </p:nvSpPr>
        <p:spPr>
          <a:xfrm>
            <a:off x="566928" y="5460797"/>
            <a:ext cx="41148" cy="629107"/>
          </a:xfrm>
          <a:prstGeom prst="rect">
            <a:avLst/>
          </a:prstGeom>
          <a:solidFill>
            <a:srgbClr val="C8892B"/>
          </a:solidFill>
          <a:ln w="12700">
            <a:solidFill>
              <a:srgbClr val="333333"/>
            </a:solidFill>
            <a:prstDash val="solid"/>
          </a:ln>
        </p:spPr>
      </p:sp>
      <p:sp>
        <p:nvSpPr>
          <p:cNvPr id="27" name="Shape 25"/>
          <p:cNvSpPr/>
          <p:nvPr/>
        </p:nvSpPr>
        <p:spPr>
          <a:xfrm>
            <a:off x="768096" y="561990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61990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497373"/>
            <a:ext cx="10253167" cy="55595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non-inferiority trial found that the intertruncal approach to supraclavicular block failed to prove non-inferiority to the classical approach for complete sensory blockade at 20 min, and was associated with inferior musculocutaneous blockade, longer performance time, and higher hemidiaphragmatic paresis incidence.</a:t>
            </a:r>
            <a:endParaRPr lang="en-US" sz="1150" dirty="0"/>
          </a:p>
        </p:txBody>
      </p:sp>
      <p:sp>
        <p:nvSpPr>
          <p:cNvPr id="30" name="Text 2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a supraclavicular brachial plexus block reduced the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clinical anesthesia 2025</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trial found that for adults having upper extremity</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non-inferiority trial found that the intertruncal</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Korean journal of anesthesiology 2025</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no significant difference between ultrasound-guided</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clinical medicine 2024</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This meta-analysis found that a supraclavicular brachial plexus block reduced the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Sixty-four patients having right upper-limb surgery were randomised to an ultrasound-guided supraclavicular or infraclavicular block, both with 30 ml of ropivacaine 0.5%, and complete hemidiaphragmatic paralysis at 30 minutes was measured by M-mode ultrasound with a sniff test. What were the rates?</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one-third after the supraclavicular block versus about 3% after the infraclavicular block</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patients after the supraclavicular block versus about one-third after the infraclavicular block</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3% after the supraclavicular block versus about one-third after the infraclavicular block</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No difference between the approaches — about 15% in each group</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5464912" cy="1425956"/>
          </a:xfrm>
          <a:prstGeom prst="roundRect">
            <a:avLst>
              <a:gd name="adj" fmla="val 3848"/>
            </a:avLst>
          </a:prstGeom>
          <a:solidFill>
            <a:srgbClr val="EDF4EF"/>
          </a:solidFill>
          <a:ln w="12700">
            <a:solidFill>
              <a:srgbClr val="EDF4EF"/>
            </a:solidFill>
            <a:prstDash val="solid"/>
          </a:ln>
        </p:spPr>
      </p:sp>
      <p:sp>
        <p:nvSpPr>
          <p:cNvPr id="5" name="Shape 3"/>
          <p:cNvSpPr/>
          <p:nvPr/>
        </p:nvSpPr>
        <p:spPr>
          <a:xfrm>
            <a:off x="566928" y="1517904"/>
            <a:ext cx="41148" cy="1316228"/>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one-third after the supraclavicular block versus about 3% after the infraclavicular block</a:t>
            </a:r>
            <a:endParaRPr lang="en-US" sz="1150" dirty="0"/>
          </a:p>
        </p:txBody>
      </p:sp>
      <p:sp>
        <p:nvSpPr>
          <p:cNvPr id="8" name="Shape 6"/>
          <p:cNvSpPr/>
          <p:nvPr/>
        </p:nvSpPr>
        <p:spPr>
          <a:xfrm>
            <a:off x="6159856" y="1463040"/>
            <a:ext cx="5464912" cy="1425956"/>
          </a:xfrm>
          <a:prstGeom prst="roundRect">
            <a:avLst>
              <a:gd name="adj" fmla="val 3848"/>
            </a:avLst>
          </a:prstGeom>
          <a:solidFill>
            <a:srgbClr val="F4F6F8"/>
          </a:solidFill>
          <a:ln w="12700">
            <a:solidFill>
              <a:srgbClr val="F4F6F8"/>
            </a:solidFill>
            <a:prstDash val="solid"/>
          </a:ln>
        </p:spPr>
      </p:sp>
      <p:sp>
        <p:nvSpPr>
          <p:cNvPr id="9" name="Shape 7"/>
          <p:cNvSpPr/>
          <p:nvPr/>
        </p:nvSpPr>
        <p:spPr>
          <a:xfrm>
            <a:off x="6159856" y="1517904"/>
            <a:ext cx="41148" cy="1316228"/>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Essentially all patients after the supraclavicular block versus about one-third after the infraclavicular block</a:t>
            </a:r>
            <a:endParaRPr lang="en-US" sz="1150" dirty="0"/>
          </a:p>
        </p:txBody>
      </p:sp>
      <p:sp>
        <p:nvSpPr>
          <p:cNvPr id="12" name="Shape 10"/>
          <p:cNvSpPr/>
          <p:nvPr/>
        </p:nvSpPr>
        <p:spPr>
          <a:xfrm>
            <a:off x="566928" y="3017012"/>
            <a:ext cx="5464912" cy="1425956"/>
          </a:xfrm>
          <a:prstGeom prst="roundRect">
            <a:avLst>
              <a:gd name="adj" fmla="val 3848"/>
            </a:avLst>
          </a:prstGeom>
          <a:solidFill>
            <a:srgbClr val="F4F6F8"/>
          </a:solidFill>
          <a:ln w="12700">
            <a:solidFill>
              <a:srgbClr val="F4F6F8"/>
            </a:solidFill>
            <a:prstDash val="solid"/>
          </a:ln>
        </p:spPr>
      </p:sp>
      <p:sp>
        <p:nvSpPr>
          <p:cNvPr id="13" name="Shape 11"/>
          <p:cNvSpPr/>
          <p:nvPr/>
        </p:nvSpPr>
        <p:spPr>
          <a:xfrm>
            <a:off x="566928" y="3071876"/>
            <a:ext cx="41148" cy="1316228"/>
          </a:xfrm>
          <a:prstGeom prst="rect">
            <a:avLst/>
          </a:prstGeom>
          <a:solidFill>
            <a:srgbClr val="1C7293"/>
          </a:solidFill>
          <a:ln w="12700">
            <a:solidFill>
              <a:srgbClr val="333333"/>
            </a:solidFill>
            <a:prstDash val="solid"/>
          </a:ln>
        </p:spPr>
      </p:sp>
      <p:sp>
        <p:nvSpPr>
          <p:cNvPr id="14" name="Text 12"/>
          <p:cNvSpPr/>
          <p:nvPr/>
        </p:nvSpPr>
        <p:spPr>
          <a:xfrm>
            <a:off x="786384"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About 3% after the supraclavicular block versus about one-third after the infraclavicular block</a:t>
            </a:r>
            <a:endParaRPr lang="en-US" sz="1150" dirty="0"/>
          </a:p>
        </p:txBody>
      </p:sp>
      <p:sp>
        <p:nvSpPr>
          <p:cNvPr id="16" name="Shape 14"/>
          <p:cNvSpPr/>
          <p:nvPr/>
        </p:nvSpPr>
        <p:spPr>
          <a:xfrm>
            <a:off x="6159856" y="3017012"/>
            <a:ext cx="5464912" cy="1425956"/>
          </a:xfrm>
          <a:prstGeom prst="roundRect">
            <a:avLst>
              <a:gd name="adj" fmla="val 3848"/>
            </a:avLst>
          </a:prstGeom>
          <a:solidFill>
            <a:srgbClr val="F4F6F8"/>
          </a:solidFill>
          <a:ln w="12700">
            <a:solidFill>
              <a:srgbClr val="F4F6F8"/>
            </a:solidFill>
            <a:prstDash val="solid"/>
          </a:ln>
        </p:spPr>
      </p:sp>
      <p:sp>
        <p:nvSpPr>
          <p:cNvPr id="17" name="Shape 15"/>
          <p:cNvSpPr/>
          <p:nvPr/>
        </p:nvSpPr>
        <p:spPr>
          <a:xfrm>
            <a:off x="6159856" y="3071876"/>
            <a:ext cx="41148" cy="1316228"/>
          </a:xfrm>
          <a:prstGeom prst="rect">
            <a:avLst/>
          </a:prstGeom>
          <a:solidFill>
            <a:srgbClr val="1C7293"/>
          </a:solidFill>
          <a:ln w="12700">
            <a:solidFill>
              <a:srgbClr val="333333"/>
            </a:solidFill>
            <a:prstDash val="solid"/>
          </a:ln>
        </p:spPr>
      </p:sp>
      <p:sp>
        <p:nvSpPr>
          <p:cNvPr id="18" name="Text 16"/>
          <p:cNvSpPr/>
          <p:nvPr/>
        </p:nvSpPr>
        <p:spPr>
          <a:xfrm>
            <a:off x="6379312" y="314502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401060"/>
            <a:ext cx="5080864" cy="913892"/>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No difference between the approaches — about 15% in each group</a:t>
            </a:r>
            <a:endParaRPr lang="en-US" sz="1150" dirty="0"/>
          </a:p>
        </p:txBody>
      </p:sp>
      <p:sp>
        <p:nvSpPr>
          <p:cNvPr id="20" name="Shape 18"/>
          <p:cNvSpPr/>
          <p:nvPr/>
        </p:nvSpPr>
        <p:spPr>
          <a:xfrm>
            <a:off x="566928" y="4625848"/>
            <a:ext cx="11057839" cy="1025144"/>
          </a:xfrm>
          <a:prstGeom prst="roundRect">
            <a:avLst>
              <a:gd name="adj" fmla="val 4460"/>
            </a:avLst>
          </a:prstGeom>
          <a:solidFill>
            <a:srgbClr val="12233F"/>
          </a:solidFill>
          <a:ln w="12700">
            <a:solidFill>
              <a:srgbClr val="333333"/>
            </a:solidFill>
            <a:prstDash val="solid"/>
          </a:ln>
        </p:spPr>
      </p:sp>
      <p:sp>
        <p:nvSpPr>
          <p:cNvPr id="21" name="Text 19"/>
          <p:cNvSpPr/>
          <p:nvPr/>
        </p:nvSpPr>
        <p:spPr>
          <a:xfrm>
            <a:off x="841248" y="4717288"/>
            <a:ext cx="10509199" cy="84226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Eleven of 32 versus 1 of 32 for complete paralysis; counting partial paralysis too, 44% versus 13%. About a third of supraclavicular patients still lost the hemidiaphragm, so the approach is not phrenic-sparing in any absolute sense, and the authors' own reading is that the infraclavicular approach greatly reduced the risk without eliminating it. Note the comparison this trial actually made: supraclavicular against infraclavicular. It says nothing about how either compares with an interscalene block.</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Petrar SD et al., Hemidiaphragmatic paralysis following ultrasound-guided supraclavicular versus infraclavicular brachial plexus blockade: a randomized clinical trial, Reg Anesth Pain Med 2015 · PMID 25650633</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prospective observational study followed 6366 ultrasound-guided periclavicular brachial plexus blocks for clinically manifest, radiologically confirmed pneumothorax. Give the rate, compare it with the pre-ultrasound figure, and state the detail about timing that changes what you tell a day-case patient.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089910"/>
          </a:xfrm>
          <a:prstGeom prst="roundRect">
            <a:avLst>
              <a:gd name="adj" fmla="val 1480"/>
            </a:avLst>
          </a:prstGeom>
          <a:solidFill>
            <a:srgbClr val="DCE9EF"/>
          </a:solidFill>
          <a:ln w="12700">
            <a:solidFill>
              <a:srgbClr val="333333"/>
            </a:solidFill>
            <a:prstDash val="solid"/>
          </a:ln>
        </p:spPr>
      </p:sp>
      <p:sp>
        <p:nvSpPr>
          <p:cNvPr id="5" name="Shape 3"/>
          <p:cNvSpPr/>
          <p:nvPr/>
        </p:nvSpPr>
        <p:spPr>
          <a:xfrm>
            <a:off x="566928" y="1536192"/>
            <a:ext cx="45720" cy="2943606"/>
          </a:xfrm>
          <a:prstGeom prst="rect">
            <a:avLst/>
          </a:prstGeom>
          <a:solidFill>
            <a:srgbClr val="1C7293"/>
          </a:solidFill>
          <a:ln w="12700">
            <a:solidFill>
              <a:srgbClr val="333333"/>
            </a:solidFill>
            <a:prstDash val="solid"/>
          </a:ln>
        </p:spPr>
      </p:sp>
      <p:sp>
        <p:nvSpPr>
          <p:cNvPr id="6" name="Text 4"/>
          <p:cNvSpPr/>
          <p:nvPr/>
        </p:nvSpPr>
        <p:spPr>
          <a:xfrm>
            <a:off x="950976" y="1609344"/>
            <a:ext cx="10289743" cy="2797302"/>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Four patients had a symptomatic, radiologically confirmed pneumothorax — 0.06% (95% CI 0.001 to 0.124) — against a historical rate reported as high as 6.1% without ultrasound monitoring. The detail that matters is that three of the four presented after a two-day latency period. A pneumothorax from a supraclavicular block is not reliably apparent before the patient goes home, so discharge advice has to name breathlessness and pleuritic chest pain over the following days as reasons to seek help, rather than relying on a normal immediate recovery.</a:t>
            </a:r>
            <a:endParaRPr lang="en-US" sz="1500" dirty="0"/>
          </a:p>
        </p:txBody>
      </p:sp>
      <p:sp>
        <p:nvSpPr>
          <p:cNvPr id="7" name="Shape 5"/>
          <p:cNvSpPr/>
          <p:nvPr/>
        </p:nvSpPr>
        <p:spPr>
          <a:xfrm>
            <a:off x="566928" y="4662678"/>
            <a:ext cx="11057839" cy="823722"/>
          </a:xfrm>
          <a:prstGeom prst="roundRect">
            <a:avLst>
              <a:gd name="adj" fmla="val 5550"/>
            </a:avLst>
          </a:prstGeom>
          <a:solidFill>
            <a:srgbClr val="12233F"/>
          </a:solidFill>
          <a:ln w="12700">
            <a:solidFill>
              <a:srgbClr val="333333"/>
            </a:solidFill>
            <a:prstDash val="solid"/>
          </a:ln>
        </p:spPr>
      </p:sp>
      <p:sp>
        <p:nvSpPr>
          <p:cNvPr id="8" name="Text 6"/>
          <p:cNvSpPr/>
          <p:nvPr/>
        </p:nvSpPr>
        <p:spPr>
          <a:xfrm>
            <a:off x="841248" y="4754118"/>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complication with a delayed presentation is a communication problem as much as a technical one. Note too that all the anaesthetists involved in these four complications had previously performed fewer than 20 of these blocks, though the study could not confirm an experience of 20 blocks or fewer as a statistically significant risk factor.</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Gauss A et al., Incidence of clinically symptomatic pneumothorax in ultrasound-guided infraclavicular and supraclavicular brachial plexus block, Anaesthesia 2014 · PMID 24641639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of 12 randomised trials compared supraclavicular with interscalene brachial plexus block for shoulder surgery. Describe what it found for analgesia and for the three adverse effects it examined, and say how firmly you can act on it.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Analgesia was comparable: 24-hour pain scores differed by -0.34 (95% CI -0.75 to 0.07) and morphine equivalent consumption by 1.84 mg per 24 hours (95% CI -0.00 to 3.69), neither reaching significance. On adverse effects the supraclavicular approach was better for two of the three — hemidiaphragmatic paresis risk ratio 0.56 (95% CI 0.39 to 0.82) and Horner's syndrome risk ratio 0.29 (95% CI 0.19 to 0.44) — with no significant difference in hoarseness (risk ratio 0.73, 95% CI 0.48 to 1.13). How firmly can you act on it? Not very: the authors' own wording is that the supraclavicular approach might be an efficient alternative, but that the available evidence is inadequate and prevents a firm conclusion. Read the numbers at their true strength — a risk ratio of 0.56 is a reduction in hemidiaphragmatic paresis, not abolition of it, and the meta-analysis reports no respiratory outcomes in patients with limited respiratory reserve, so it cannot tell you how the two blocks behave in the patient for whom that reduction would matter most.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"Fewer adverse effects, equal analgesia, inadequate evidence" is a common shape in regional anaesthesia meta-analyses. Read the reviewers' own confidence statement before you change practice on the point estimate.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Schubert AK et al., Interscalene versus supraclavicular plexus block for the prevention of postoperative pain after shoulder surgery: A systematic review and meta-analysis, Eur J Anaesthesiol 2019 · PMID 31045699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Hemidiaphragmatic paralysis after ultrasound-guided brachial plexus blocks for shoulder surgery: A systematic review and meta-analysis of randomized clinical trials, Journal of clinical anesthesia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40494113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Exploring the Additive or Synergistic Effects of the Systemic and Perineural Routes of Dexamethasone as Adjuncts to Supraclavicular Block: A Randomized Controlled Trial,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40036049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Intertruncal versus classical approach to supraclavicular brachial plexus block on sensory-motor blockade for upper extremity surgery: a randomized controlled non-inferiority trial, Korean journal of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40740147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Axillary Brachial Plexus Block Compared with Other Regional Anesthesia Techniques in Distal Upper Limb Surgery: A Systematic Review and Meta-Analysis, Journal of clinical medicine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38892896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Supraclavicular versus infraclavicular brachial plexus block in upper limb orthopaedic surgery: a systematic review and meta-analysis of randomised controlled trials, European journal of orthopaedic surgery &amp; traumatology : orthopedie traumatologie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39287814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effect of intravenous dexamethasone on rebound pain after wrist and hand surgery under supraclavicular brachial plexus blockade: a randomized placebo-controlled trial, Canadian journal of anaesthesia = Journal canadien d'anesthesie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40542311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Pneumothorax after ultrasound-guided periclavicular blocks, Anaesthesia 2014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24641639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Hemidiaphragmatic paralysis after supraclavicular versus interscalene block, Braz J Anesthesiol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31796298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Supraclavicular versus infraclavicular hemidiaphragmatic paralysis RCT, Reg Anesth Pain Med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25650633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15884">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Costoclavicular versus supraclavicular hemidiaphragmatic paralysis RCT, Sci Rep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34548555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This meta-analysis found that a supraclavicular brachial plexus block reduced the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that a supraclavicular brachial plexus block reduced the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controlled trial found that for adults having upper extremity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Korean journal of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controlled non-inferiority trial found that the intertruncal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found no significant difference between ultrasound-guided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European journal of orthopaedic su</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meta-analysis of 18 RCTs found that supraclavicular blocks had a lower success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Canadian journal of anaesthesia = </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This randomized trial found that administering 0.11 mg/kg of intravenous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ANATOMY</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plexus sits on the first rib with the pleural dome immediately medial</a:t>
            </a:r>
            <a:endParaRPr lang="en-US" sz="2450" dirty="0"/>
          </a:p>
        </p:txBody>
      </p:sp>
      <p:pic>
        <p:nvPicPr>
          <p:cNvPr id="4" name="Image 0" descr="preencoded.png">    </p:cNvPr>
          <p:cNvPicPr>
            <a:picLocks noChangeAspect="1"/>
          </p:cNvPicPr>
          <p:nvPr/>
        </p:nvPicPr>
        <p:blipFill>
          <a:blip r:embed="rId1"/>
          <a:stretch>
            <a:fillRect/>
          </a:stretch>
        </p:blipFill>
        <p:spPr>
          <a:xfrm>
            <a:off x="4099054" y="1719072"/>
            <a:ext cx="3993587" cy="2816352"/>
          </a:xfrm>
          <a:prstGeom prst="rect">
            <a:avLst/>
          </a:prstGeom>
        </p:spPr>
      </p:pic>
      <p:sp>
        <p:nvSpPr>
          <p:cNvPr id="5" name="Shape 2"/>
          <p:cNvSpPr/>
          <p:nvPr/>
        </p:nvSpPr>
        <p:spPr>
          <a:xfrm>
            <a:off x="566928" y="4681728"/>
            <a:ext cx="11057839" cy="658368"/>
          </a:xfrm>
          <a:prstGeom prst="roundRect">
            <a:avLst>
              <a:gd name="adj" fmla="val 6944"/>
            </a:avLst>
          </a:prstGeom>
          <a:solidFill>
            <a:srgbClr val="12233F"/>
          </a:solidFill>
          <a:ln w="12700">
            <a:solidFill>
              <a:srgbClr val="333333"/>
            </a:solidFill>
            <a:prstDash val="solid"/>
          </a:ln>
        </p:spPr>
      </p:sp>
      <p:sp>
        <p:nvSpPr>
          <p:cNvPr id="6" name="Text 3"/>
          <p:cNvSpPr/>
          <p:nvPr/>
        </p:nvSpPr>
        <p:spPr>
          <a:xfrm>
            <a:off x="841248" y="477316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lung apex lies immediately medial to the target — the anatomical reason this block carries pneumothorax risk, and why needle direction matters more here than depth.</a:t>
            </a:r>
            <a:endParaRPr lang="en-US" sz="1300" dirty="0"/>
          </a:p>
        </p:txBody>
      </p:sp>
      <p:sp>
        <p:nvSpPr>
          <p:cNvPr id="7" name="Text 4"/>
          <p:cNvSpPr/>
          <p:nvPr/>
        </p:nvSpPr>
        <p:spPr>
          <a:xfrm>
            <a:off x="566928" y="5266944"/>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8" name="Text 5"/>
          <p:cNvSpPr/>
          <p:nvPr/>
        </p:nvSpPr>
        <p:spPr>
          <a:xfrm>
            <a:off x="566928" y="5486400"/>
            <a:ext cx="11057839" cy="310896"/>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Anatomy of the thoracic inlet — Nadezdha D. Kiriyak, University of Rochester Medical Center · https://commons.wikimedia.org/wiki/File:Anatomy_of_the_thoracic_inlet.webp</a:t>
            </a:r>
            <a:endParaRPr lang="en-US" sz="1000" dirty="0"/>
          </a:p>
        </p:txBody>
      </p:sp>
      <p:sp>
        <p:nvSpPr>
          <p:cNvPr id="9" name="Text 6"/>
          <p:cNvSpPr/>
          <p:nvPr/>
        </p:nvSpPr>
        <p:spPr>
          <a:xfrm>
            <a:off x="566928" y="5797296"/>
            <a:ext cx="11057839" cy="274320"/>
          </a:xfrm>
          <a:prstGeom prst="rect">
            <a:avLst/>
          </a:prstGeom>
          <a:noFill/>
          <a:ln/>
        </p:spPr>
        <p:txBody>
          <a:bodyPr wrap="square" rtlCol="0" anchor="t">
            <a:normAutofit/>
            <a:normAutofit/>
          </a:bodyPr>
          <a:lstStyle/>
          <a:p>
            <a:pPr indent="0" marL="0">
              <a:buNone/>
            </a:pPr>
            <a:r>
              <a:rPr lang="en-US" sz="850" dirty="0">
                <a:solidFill>
                  <a:srgbClr val="9AA5B1"/>
                </a:solidFill>
                <a:latin typeface="Calibri" pitchFamily="34" charset="0"/>
                <a:ea typeface="Calibri" pitchFamily="34" charset="-122"/>
                <a:cs typeface="Calibri" pitchFamily="34" charset="-120"/>
              </a:rPr>
              <a:t>Nadezdha D. Kiriyak · CC-BY-4.0 · https://commons.wikimedia.org/wiki/File:Anatomy_of_the_thoracic_inlet.webp</a:t>
            </a:r>
            <a:endParaRPr lang="en-US" sz="850" dirty="0"/>
          </a:p>
        </p:txBody>
      </p:sp>
      <p:sp>
        <p:nvSpPr>
          <p:cNvPr id="10"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CLINICAL ANESTHESIA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found that a supraclavicular brachial plexus block reduced the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found that a supraclavicular brachial plexus block reduced the incidence of hemidiaphragmatic paralysis by 46% compared with…</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meta-analysis of 18 RCTs found that supraclavicular blocks had a lower success</a:t>
            </a:r>
            <a:endParaRPr lang="en-US" sz="1400" dirty="0"/>
          </a:p>
        </p:txBody>
      </p:sp>
      <p:sp>
        <p:nvSpPr>
          <p:cNvPr id="13" name="Text 11"/>
          <p:cNvSpPr/>
          <p:nvPr/>
        </p:nvSpPr>
        <p:spPr>
          <a:xfrm>
            <a:off x="6379312" y="2646680"/>
            <a:ext cx="5062576" cy="327863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meta-analysis of 18 RCTs found that supraclavicular blocks had a lower success rate than infraclavicular blocks (OR 0.61, 95% CI 0.41–0.91) and…</a:t>
            </a:r>
            <a:endParaRPr lang="en-US" sz="1150" dirty="0"/>
          </a:p>
        </p:txBody>
      </p:sp>
      <p:sp>
        <p:nvSpPr>
          <p:cNvPr id="14" name="Text 1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found that a supraclavicular brachial plexus block reduced the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Journal of clinical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found that a supraclavicular brachial plexus block reduced the incidence of hemidiaphragmatic paralysis by 46% compared with conventional interscalene blockade in adults undergoing shoulder surgery.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Hemidiaphragmatic paralysis after ultrasound-guided brachial plexus blocks for shoulder surgery: A systematic review and meta-analysis of randomized clinical trials, Journal of clinical anesthesia 2025 · PMID 40494113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This meta-analysis of 18 RCTs found that supraclavicular blocks had a lower success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European journal of orthopaedic su</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This meta-analysis of 18 RCTs found that supraclavicular blocks had a lower success rate than infraclavicular blocks (OR 0.61, 95% CI 0.41–0.91) and a higher rate of Horner's syndrome.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Supraclavicular versus infraclavicular brachial plexus block in upper limb orthopaedic surgery: a systematic review and meta-analysis of randomised controlled trials, European journal of orthopaedic surgery &amp; traumatology : orthopedie traumatologie 2024 · PMID 39287814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ANESTHESIOLOGY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controlled trial found that for adults having upper extremity</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controlled trial found that for adults having upper extremity surgery under supraclavicular block, adding perineural dexamethasone to…</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This randomized trial found that administering 0.11 mg/kg of intravenous</a:t>
            </a:r>
            <a:endParaRPr lang="en-US" sz="1400" dirty="0"/>
          </a:p>
        </p:txBody>
      </p:sp>
      <p:sp>
        <p:nvSpPr>
          <p:cNvPr id="13" name="Text 11"/>
          <p:cNvSpPr/>
          <p:nvPr/>
        </p:nvSpPr>
        <p:spPr>
          <a:xfrm>
            <a:off x="6379312" y="2646680"/>
            <a:ext cx="5062576" cy="327863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This randomized trial found that administering 0.11 mg/kg of intravenous dexamethasone before supraclavicular brachial plexus blockade for wrist and…</a:t>
            </a:r>
            <a:endParaRPr lang="en-US" sz="1150" dirty="0"/>
          </a:p>
        </p:txBody>
      </p:sp>
      <p:sp>
        <p:nvSpPr>
          <p:cNvPr id="14" name="Text 1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Supraclavicular Brachial Plexus Block</dc:title>
  <dc:subject>Intraoperative teaching</dc:subject>
  <dc:creator>Intraop Teaching Companion</dc:creator>
  <cp:lastModifiedBy>Intraop Teaching Companion</cp:lastModifiedBy>
  <cp:revision>1</cp:revision>
  <dcterms:created xsi:type="dcterms:W3CDTF">2026-07-29T06:02:38Z</dcterms:created>
  <dcterms:modified xsi:type="dcterms:W3CDTF">2026-07-29T06:02:38Z</dcterms:modified>
</cp:coreProperties>
</file>