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6.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charts/_rels/chart16.xml.rels><?xml version="1.0" encoding="UTF-8" standalone="yes"?><Relationships xmlns="http://schemas.openxmlformats.org/package/2006/relationships"><Relationship Id="rId1" Type="http://schemas.openxmlformats.org/officeDocument/2006/relationships/package" Target="../embeddings/Microsoft_Excel_Worksheet16.xlsx"/></Relationships>
</file>

<file path=ppt/charts/chart1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Odds ratio vs no OSA</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Respiratory failure</c:v>
                  </c:pt>
                  <c:pt idx="1">
                    <c:v>ICU transfer</c:v>
                  </c:pt>
                  <c:pt idx="2">
                    <c:v>Cardiac events</c:v>
                  </c:pt>
                </c:lvl>
              </c:multiLvlStrCache>
            </c:multiLvlStrRef>
          </c:cat>
          <c:val>
            <c:numRef>
              <c:f>Sheet1!$B$2:$B$4</c:f>
              <c:numCache>
                <c:formatCode>General</c:formatCode>
                <c:ptCount val="3"/>
                <c:pt idx="0">
                  <c:v>2.42</c:v>
                </c:pt>
                <c:pt idx="1">
                  <c:v>2.46</c:v>
                </c:pt>
                <c:pt idx="2">
                  <c:v>1.63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 (1.0 = no difference)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2.42. Respiratory failure OR 2.42, ICU transfer OR 2.46, cardiac events OR 1.63. The excess risk is respiratory first and cardiac second, which is what shapes the monitoring plan. [Kaw et al., Postoperative complications in patients with obstructive sleep apnea: a meta-analysis, J Clin Anesth 2014]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justifies planning for a respiratory risk that is roughly doubled: anticipating airway and ventilation problems, and monitoring accordingly. It does not justify cancelling or deferring surgery on the basis of an OSA diagnosis alone — the meta-analysis measured associations with complications among patients who had surgery, and says nothing about the outcomes of postponement.. An odds ratio for a complication tells you how to prepare, not whether to proceed. [Kaw et al., Postoperative complications in patients with obstructive sleep apnea: a meta-analysis, J Clin Anesth 2014]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Low I² means the included studies produced relatively consistent effect estimates rather than disagreeing with one another, so the pooled odds ratio is summarising a coherent set of results rather than averaging conflicting ones. It says nothing about risk of bias within those studies, which still matters. The authors also report that results did not materially change in sensitivity analyses across different inclusion criteria.. Consistency between studies and quality of studies are different questions. I² answers only the first. [Kaw et al., Postoperative complications in patients with obstructive sleep apnea: a meta-analysis, J Clin Anesth 2014]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6.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RESPIRATORY SYSTEM</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Perioperative Management of Obstructive Sleep Apnea</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Clinical Science · Sleep Apnea</a:t>
            </a:r>
            <a:endParaRPr lang="en-US" sz="1050" dirty="0"/>
          </a:p>
        </p:txBody>
      </p:sp>
      <p:sp>
        <p:nvSpPr>
          <p:cNvPr id="8" name="Text 6"/>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Airway management difficult post-op in OSA patients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Difficulty in airway management is a common complication in OSA patients undergoing surgery, occurring intraoperatively, in the PACU, or on surgical floors.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Complications in Obstructive Sleep Apnea Patients Undergoing Surgery: A Review of the Legal Literature, Anesthesia and analgesia 2016 · PMID 26111263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841248"/>
          </a:xfrm>
          <a:prstGeom prst="roundRect">
            <a:avLst>
              <a:gd name="adj" fmla="val 6522"/>
            </a:avLst>
          </a:prstGeom>
          <a:solidFill>
            <a:srgbClr val="F4F6F8"/>
          </a:solidFill>
          <a:ln w="12700">
            <a:solidFill>
              <a:srgbClr val="F4F6F8"/>
            </a:solidFill>
            <a:prstDash val="solid"/>
          </a:ln>
        </p:spPr>
      </p:sp>
      <p:sp>
        <p:nvSpPr>
          <p:cNvPr id="6" name="Shape 4"/>
          <p:cNvSpPr/>
          <p:nvPr/>
        </p:nvSpPr>
        <p:spPr>
          <a:xfrm>
            <a:off x="566928" y="1993392"/>
            <a:ext cx="41148" cy="731520"/>
          </a:xfrm>
          <a:prstGeom prst="rect">
            <a:avLst/>
          </a:prstGeom>
          <a:solidFill>
            <a:srgbClr val="1C7293"/>
          </a:solidFill>
          <a:ln w="12700">
            <a:solidFill>
              <a:srgbClr val="333333"/>
            </a:solidFill>
            <a:prstDash val="solid"/>
          </a:ln>
        </p:spPr>
      </p:sp>
      <p:sp>
        <p:nvSpPr>
          <p:cNvPr id="7" name="Shape 5"/>
          <p:cNvSpPr/>
          <p:nvPr/>
        </p:nvSpPr>
        <p:spPr>
          <a:xfrm>
            <a:off x="768096" y="2203704"/>
            <a:ext cx="310896" cy="310896"/>
          </a:xfrm>
          <a:prstGeom prst="ellipse">
            <a:avLst/>
          </a:prstGeom>
          <a:solidFill>
            <a:srgbClr val="1C7293"/>
          </a:solidFill>
          <a:ln w="12700">
            <a:solidFill>
              <a:srgbClr val="333333"/>
            </a:solidFill>
            <a:prstDash val="solid"/>
          </a:ln>
        </p:spPr>
      </p:sp>
      <p:sp>
        <p:nvSpPr>
          <p:cNvPr id="8" name="Text 6"/>
          <p:cNvSpPr/>
          <p:nvPr/>
        </p:nvSpPr>
        <p:spPr>
          <a:xfrm>
            <a:off x="768096" y="220370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OSA patients have a higher risk of both difficult ventilation and intubation in the operating room.</a:t>
            </a:r>
            <a:endParaRPr lang="en-US" sz="1150" dirty="0"/>
          </a:p>
        </p:txBody>
      </p:sp>
      <p:sp>
        <p:nvSpPr>
          <p:cNvPr id="10" name="Shape 8"/>
          <p:cNvSpPr/>
          <p:nvPr/>
        </p:nvSpPr>
        <p:spPr>
          <a:xfrm>
            <a:off x="566928" y="2907792"/>
            <a:ext cx="11057839" cy="841248"/>
          </a:xfrm>
          <a:prstGeom prst="roundRect">
            <a:avLst>
              <a:gd name="adj" fmla="val 6522"/>
            </a:avLst>
          </a:prstGeom>
          <a:solidFill>
            <a:srgbClr val="F4F6F8"/>
          </a:solidFill>
          <a:ln w="12700">
            <a:solidFill>
              <a:srgbClr val="F4F6F8"/>
            </a:solidFill>
            <a:prstDash val="solid"/>
          </a:ln>
        </p:spPr>
      </p:sp>
      <p:sp>
        <p:nvSpPr>
          <p:cNvPr id="11" name="Shape 9"/>
          <p:cNvSpPr/>
          <p:nvPr/>
        </p:nvSpPr>
        <p:spPr>
          <a:xfrm>
            <a:off x="566928" y="2962656"/>
            <a:ext cx="41148" cy="731520"/>
          </a:xfrm>
          <a:prstGeom prst="rect">
            <a:avLst/>
          </a:prstGeom>
          <a:solidFill>
            <a:srgbClr val="1C7293"/>
          </a:solidFill>
          <a:ln w="12700">
            <a:solidFill>
              <a:srgbClr val="333333"/>
            </a:solidFill>
            <a:prstDash val="solid"/>
          </a:ln>
        </p:spPr>
      </p:sp>
      <p:sp>
        <p:nvSpPr>
          <p:cNvPr id="12" name="Shape 10"/>
          <p:cNvSpPr/>
          <p:nvPr/>
        </p:nvSpPr>
        <p:spPr>
          <a:xfrm>
            <a:off x="768096" y="3172968"/>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17296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999232"/>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Anesthetic and sedative drug agents worsen upper airway collapsibility and depress central respiratory activity.</a:t>
            </a:r>
            <a:endParaRPr lang="en-US" sz="1150" dirty="0"/>
          </a:p>
        </p:txBody>
      </p:sp>
      <p:sp>
        <p:nvSpPr>
          <p:cNvPr id="15" name="Shape 13"/>
          <p:cNvSpPr/>
          <p:nvPr/>
        </p:nvSpPr>
        <p:spPr>
          <a:xfrm>
            <a:off x="566928" y="3877056"/>
            <a:ext cx="11057839" cy="841248"/>
          </a:xfrm>
          <a:prstGeom prst="roundRect">
            <a:avLst>
              <a:gd name="adj" fmla="val 6522"/>
            </a:avLst>
          </a:prstGeom>
          <a:solidFill>
            <a:srgbClr val="F4F6F8"/>
          </a:solidFill>
          <a:ln w="12700">
            <a:solidFill>
              <a:srgbClr val="F4F6F8"/>
            </a:solidFill>
            <a:prstDash val="solid"/>
          </a:ln>
        </p:spPr>
      </p:sp>
      <p:sp>
        <p:nvSpPr>
          <p:cNvPr id="16" name="Shape 14"/>
          <p:cNvSpPr/>
          <p:nvPr/>
        </p:nvSpPr>
        <p:spPr>
          <a:xfrm>
            <a:off x="566928" y="3931920"/>
            <a:ext cx="41148" cy="731520"/>
          </a:xfrm>
          <a:prstGeom prst="rect">
            <a:avLst/>
          </a:prstGeom>
          <a:solidFill>
            <a:srgbClr val="1C7293"/>
          </a:solidFill>
          <a:ln w="12700">
            <a:solidFill>
              <a:srgbClr val="333333"/>
            </a:solidFill>
            <a:prstDash val="solid"/>
          </a:ln>
        </p:spPr>
      </p:sp>
      <p:sp>
        <p:nvSpPr>
          <p:cNvPr id="17" name="Shape 15"/>
          <p:cNvSpPr/>
          <p:nvPr/>
        </p:nvSpPr>
        <p:spPr>
          <a:xfrm>
            <a:off x="768096" y="4142232"/>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414223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968496"/>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OSA patients undergoing bariatric surgery should be continuously monitored with pulse oximetry in the early postoperative period.</a:t>
            </a:r>
            <a:endParaRPr lang="en-US" sz="1150" dirty="0"/>
          </a:p>
        </p:txBody>
      </p:sp>
      <p:sp>
        <p:nvSpPr>
          <p:cNvPr id="20" name="Shape 18"/>
          <p:cNvSpPr/>
          <p:nvPr/>
        </p:nvSpPr>
        <p:spPr>
          <a:xfrm>
            <a:off x="566928" y="4846320"/>
            <a:ext cx="11057839" cy="841248"/>
          </a:xfrm>
          <a:prstGeom prst="roundRect">
            <a:avLst>
              <a:gd name="adj" fmla="val 6522"/>
            </a:avLst>
          </a:prstGeom>
          <a:solidFill>
            <a:srgbClr val="F4F6F8"/>
          </a:solidFill>
          <a:ln w="12700">
            <a:solidFill>
              <a:srgbClr val="F4F6F8"/>
            </a:solidFill>
            <a:prstDash val="solid"/>
          </a:ln>
        </p:spPr>
      </p:sp>
      <p:sp>
        <p:nvSpPr>
          <p:cNvPr id="21" name="Shape 19"/>
          <p:cNvSpPr/>
          <p:nvPr/>
        </p:nvSpPr>
        <p:spPr>
          <a:xfrm>
            <a:off x="566928" y="4901184"/>
            <a:ext cx="41148" cy="731520"/>
          </a:xfrm>
          <a:prstGeom prst="rect">
            <a:avLst/>
          </a:prstGeom>
          <a:solidFill>
            <a:srgbClr val="1C7293"/>
          </a:solidFill>
          <a:ln w="12700">
            <a:solidFill>
              <a:srgbClr val="333333"/>
            </a:solidFill>
            <a:prstDash val="solid"/>
          </a:ln>
        </p:spPr>
      </p:sp>
      <p:sp>
        <p:nvSpPr>
          <p:cNvPr id="22" name="Shape 20"/>
          <p:cNvSpPr/>
          <p:nvPr/>
        </p:nvSpPr>
        <p:spPr>
          <a:xfrm>
            <a:off x="768096" y="5111496"/>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51114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937760"/>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Difficulty in airway management is a common complication in OSA patients undergoing surgery, occurring intraoperatively, in the PACU, or on surgical floors.</a:t>
            </a:r>
            <a:endParaRPr lang="en-US" sz="1150" dirty="0"/>
          </a:p>
        </p:txBody>
      </p:sp>
      <p:sp>
        <p:nvSpPr>
          <p:cNvPr id="25" name="Text 2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26" name="Text 2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OSA increases OR ventilation/intubation difficulty</a:t>
            </a:r>
            <a:endParaRPr lang="en-US" sz="1400" dirty="0"/>
          </a:p>
        </p:txBody>
      </p:sp>
      <p:sp>
        <p:nvSpPr>
          <p:cNvPr id="7" name="Text 5"/>
          <p:cNvSpPr/>
          <p:nvPr/>
        </p:nvSpPr>
        <p:spPr>
          <a:xfrm>
            <a:off x="749808"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Minerva anestesiologica 2018</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Anesthetics/Sedatives worsen airway collapse, depress respiration</a:t>
            </a:r>
            <a:endParaRPr lang="en-US" sz="1400" dirty="0"/>
          </a:p>
        </p:txBody>
      </p:sp>
      <p:sp>
        <p:nvSpPr>
          <p:cNvPr id="11" name="Text 9"/>
          <p:cNvSpPr/>
          <p:nvPr/>
        </p:nvSpPr>
        <p:spPr>
          <a:xfrm>
            <a:off x="3564560"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2021</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Monitor OSA patients post-bariatric surgery with pulse oximetry</a:t>
            </a:r>
            <a:endParaRPr lang="en-US" sz="1400" dirty="0"/>
          </a:p>
        </p:txBody>
      </p:sp>
      <p:sp>
        <p:nvSpPr>
          <p:cNvPr id="15" name="Text 13"/>
          <p:cNvSpPr/>
          <p:nvPr/>
        </p:nvSpPr>
        <p:spPr>
          <a:xfrm>
            <a:off x="6379312" y="2388108"/>
            <a:ext cx="2247824" cy="2970276"/>
          </a:xfrm>
          <a:prstGeom prst="rect">
            <a:avLst/>
          </a:prstGeom>
          <a:noFill/>
          <a:ln/>
        </p:spPr>
        <p:txBody>
          <a:bodyPr wrap="square" rtlCol="0" anchor="t">
            <a:normAutofit/>
          </a:bodyPr>
          <a:lstStyle/>
          <a:p>
            <a:pPr indent="0" marL="0">
              <a:buNone/>
            </a:pP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Airway management difficult post-op in OSA patients</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2016</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OSA patients face higher risks for difficult airways and respiratory depression during and after anesthesia; monitor closely.</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OSA impact airway management during induction?</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the specific risks associated with postoperative respiratory depression in OSA patients?</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might preoperative CPAP use affect anesthetic requirements?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monitoring strategies are particularly important for OSA patients intraoperatively?</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52-year-old with a BMI of 44 and untreated obstructive sleep apnea presents for laparoscopic cholecystectomy and will need postoperative opioids.</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meta-analysis of 17 studies and 7,162 surgical patients, what was the odds ratio for postoperative respiratory failure in patients with obstructive sleep apnoea compared with those without?</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2.42</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1.63</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5.10</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1.05</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2.42</a:t>
            </a:r>
            <a:endParaRPr lang="en-US" sz="2700" dirty="0"/>
          </a:p>
        </p:txBody>
      </p:sp>
      <p:sp>
        <p:nvSpPr>
          <p:cNvPr id="4" name="Shape 2"/>
          <p:cNvSpPr/>
          <p:nvPr/>
        </p:nvSpPr>
        <p:spPr>
          <a:xfrm>
            <a:off x="566928" y="1463040"/>
            <a:ext cx="5464912" cy="1563624"/>
          </a:xfrm>
          <a:prstGeom prst="roundRect">
            <a:avLst>
              <a:gd name="adj" fmla="val 3509"/>
            </a:avLst>
          </a:prstGeom>
          <a:solidFill>
            <a:srgbClr val="EDF4EF"/>
          </a:solidFill>
          <a:ln w="12700">
            <a:solidFill>
              <a:srgbClr val="EDF4EF"/>
            </a:solidFill>
            <a:prstDash val="solid"/>
          </a:ln>
        </p:spPr>
      </p:sp>
      <p:sp>
        <p:nvSpPr>
          <p:cNvPr id="5" name="Shape 3"/>
          <p:cNvSpPr/>
          <p:nvPr/>
        </p:nvSpPr>
        <p:spPr>
          <a:xfrm>
            <a:off x="566928" y="1517904"/>
            <a:ext cx="41148" cy="1453896"/>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2.42</a:t>
            </a:r>
            <a:endParaRPr lang="en-US" sz="1150" dirty="0"/>
          </a:p>
        </p:txBody>
      </p:sp>
      <p:sp>
        <p:nvSpPr>
          <p:cNvPr id="8" name="Shape 6"/>
          <p:cNvSpPr/>
          <p:nvPr/>
        </p:nvSpPr>
        <p:spPr>
          <a:xfrm>
            <a:off x="6159856" y="1463040"/>
            <a:ext cx="5464912" cy="1563624"/>
          </a:xfrm>
          <a:prstGeom prst="roundRect">
            <a:avLst>
              <a:gd name="adj" fmla="val 3509"/>
            </a:avLst>
          </a:prstGeom>
          <a:solidFill>
            <a:srgbClr val="F4F6F8"/>
          </a:solidFill>
          <a:ln w="12700">
            <a:solidFill>
              <a:srgbClr val="F4F6F8"/>
            </a:solidFill>
            <a:prstDash val="solid"/>
          </a:ln>
        </p:spPr>
      </p:sp>
      <p:sp>
        <p:nvSpPr>
          <p:cNvPr id="9" name="Shape 7"/>
          <p:cNvSpPr/>
          <p:nvPr/>
        </p:nvSpPr>
        <p:spPr>
          <a:xfrm>
            <a:off x="6159856" y="1517904"/>
            <a:ext cx="41148" cy="1453896"/>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1.63</a:t>
            </a:r>
            <a:endParaRPr lang="en-US" sz="1150" dirty="0"/>
          </a:p>
        </p:txBody>
      </p:sp>
      <p:sp>
        <p:nvSpPr>
          <p:cNvPr id="12" name="Shape 10"/>
          <p:cNvSpPr/>
          <p:nvPr/>
        </p:nvSpPr>
        <p:spPr>
          <a:xfrm>
            <a:off x="566928" y="3154680"/>
            <a:ext cx="5464912" cy="1563624"/>
          </a:xfrm>
          <a:prstGeom prst="roundRect">
            <a:avLst>
              <a:gd name="adj" fmla="val 3509"/>
            </a:avLst>
          </a:prstGeom>
          <a:solidFill>
            <a:srgbClr val="F4F6F8"/>
          </a:solidFill>
          <a:ln w="12700">
            <a:solidFill>
              <a:srgbClr val="F4F6F8"/>
            </a:solidFill>
            <a:prstDash val="solid"/>
          </a:ln>
        </p:spPr>
      </p:sp>
      <p:sp>
        <p:nvSpPr>
          <p:cNvPr id="13" name="Shape 11"/>
          <p:cNvSpPr/>
          <p:nvPr/>
        </p:nvSpPr>
        <p:spPr>
          <a:xfrm>
            <a:off x="566928" y="3209544"/>
            <a:ext cx="41148" cy="1453896"/>
          </a:xfrm>
          <a:prstGeom prst="rect">
            <a:avLst/>
          </a:prstGeom>
          <a:solidFill>
            <a:srgbClr val="1C7293"/>
          </a:solidFill>
          <a:ln w="12700">
            <a:solidFill>
              <a:srgbClr val="333333"/>
            </a:solidFill>
            <a:prstDash val="solid"/>
          </a:ln>
        </p:spPr>
      </p:sp>
      <p:sp>
        <p:nvSpPr>
          <p:cNvPr id="14" name="Text 12"/>
          <p:cNvSpPr/>
          <p:nvPr/>
        </p:nvSpPr>
        <p:spPr>
          <a:xfrm>
            <a:off x="786384"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5.10</a:t>
            </a:r>
            <a:endParaRPr lang="en-US" sz="1150" dirty="0"/>
          </a:p>
        </p:txBody>
      </p:sp>
      <p:sp>
        <p:nvSpPr>
          <p:cNvPr id="16" name="Shape 14"/>
          <p:cNvSpPr/>
          <p:nvPr/>
        </p:nvSpPr>
        <p:spPr>
          <a:xfrm>
            <a:off x="6159856" y="3154680"/>
            <a:ext cx="5464912" cy="1563624"/>
          </a:xfrm>
          <a:prstGeom prst="roundRect">
            <a:avLst>
              <a:gd name="adj" fmla="val 3509"/>
            </a:avLst>
          </a:prstGeom>
          <a:solidFill>
            <a:srgbClr val="F4F6F8"/>
          </a:solidFill>
          <a:ln w="12700">
            <a:solidFill>
              <a:srgbClr val="F4F6F8"/>
            </a:solidFill>
            <a:prstDash val="solid"/>
          </a:ln>
        </p:spPr>
      </p:sp>
      <p:sp>
        <p:nvSpPr>
          <p:cNvPr id="17" name="Shape 15"/>
          <p:cNvSpPr/>
          <p:nvPr/>
        </p:nvSpPr>
        <p:spPr>
          <a:xfrm>
            <a:off x="6159856" y="3209544"/>
            <a:ext cx="41148" cy="1453896"/>
          </a:xfrm>
          <a:prstGeom prst="rect">
            <a:avLst/>
          </a:prstGeom>
          <a:solidFill>
            <a:srgbClr val="1C7293"/>
          </a:solidFill>
          <a:ln w="12700">
            <a:solidFill>
              <a:srgbClr val="333333"/>
            </a:solidFill>
            <a:prstDash val="solid"/>
          </a:ln>
        </p:spPr>
      </p:sp>
      <p:sp>
        <p:nvSpPr>
          <p:cNvPr id="18" name="Text 16"/>
          <p:cNvSpPr/>
          <p:nvPr/>
        </p:nvSpPr>
        <p:spPr>
          <a:xfrm>
            <a:off x="6379312"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1.05</a:t>
            </a:r>
            <a:endParaRPr lang="en-US" sz="1150" dirty="0"/>
          </a:p>
        </p:txBody>
      </p:sp>
      <p:sp>
        <p:nvSpPr>
          <p:cNvPr id="20" name="Shape 18"/>
          <p:cNvSpPr/>
          <p:nvPr/>
        </p:nvSpPr>
        <p:spPr>
          <a:xfrm>
            <a:off x="566928" y="4901184"/>
            <a:ext cx="11057839" cy="749808"/>
          </a:xfrm>
          <a:prstGeom prst="roundRect">
            <a:avLst>
              <a:gd name="adj" fmla="val 6098"/>
            </a:avLst>
          </a:prstGeom>
          <a:solidFill>
            <a:srgbClr val="12233F"/>
          </a:solidFill>
          <a:ln w="12700">
            <a:solidFill>
              <a:srgbClr val="333333"/>
            </a:solidFill>
            <a:prstDash val="solid"/>
          </a:ln>
        </p:spPr>
      </p:sp>
      <p:sp>
        <p:nvSpPr>
          <p:cNvPr id="21" name="Text 19"/>
          <p:cNvSpPr/>
          <p:nvPr/>
        </p:nvSpPr>
        <p:spPr>
          <a:xfrm>
            <a:off x="841248" y="4992624"/>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Respiratory failure OR 2.42, ICU transfer OR 2.46, cardiac events OR 1.63. The excess risk is respiratory first and cardiac second, which is what shapes the monitoring plan.</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Kaw et al., Postoperative complications in patients with obstructive sleep apnea: a meta-analysis, J Clin Anesth 2014 · PMID 25439403</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Given that OSA roughly doubles the odds of postoperative respiratory failure and unplanned ICU transfer, what does that evidence actually justify doing, and what does it not justify?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justifies planning for a respiratory risk that is roughly doubled: anticipating airway and ventilation problems, and monitoring accordingly. It does not justify cancelling or deferring surgery on the basis of an OSA diagnosis alone — the meta-analysis measured associations with complications among patients who had surgery, and says nothing about the outcomes of postponement.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 odds ratio for a complication tells you how to prepare, not whether to proceed.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Kaw et al., Postoperative complications in patients with obstructive sleep apnea: a meta-analysis, J Clin Anesth 2014 · PMID 25439403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Heterogeneity was low in this meta-analysis for respiratory failure and cardiac events, with I² values of 5% and 0%. Why does that matter when you quote these odds ratios?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Low I² means the included studies produced relatively consistent effect estimates rather than disagreeing with one another, so the pooled odds ratio is summarising a coherent set of results rather than averaging conflicting ones. It says nothing about risk of bias within those studies, which still matters. The authors also report that results did not materially change in sensitivity analyses across different inclusion criteria.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Consistency between studies and quality of studies are different questions. I² answers only the first.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Kaw et al., Postoperative complications in patients with obstructive sleep apnea: a meta-analysis, J Clin Anesth 2014 · PMID 25439403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management of obstructive sleep apnea: a systematic review, Minerva anestesiologica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28402089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Management of the Patient With Obstructive Sleep Apnea: A Narrative Review, Anesthesia and analgesia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33857965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management of obstructive sleep apnea in bariatric surgery: a consensus guideline, Surgery for obesity and related diseases : official journal of the American Society for Bariatric Surgery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28666588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Complications in Obstructive Sleep Apnea Patients Undergoing Surgery: A Review of the Legal Literature, Anesthesia and analgesia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26111263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Kaw et al., J Clin Anesth 2014 (meta-analysis, 17 studies)</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25439403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OSA patients face higher risks for difficult airways and respiratory depression during and after anesthesia; monitor closely.</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749808">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Minerva anestesiologica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OSA increases OR ventilation/intubation difficulty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Anesthetics/Sedatives worsen airway collapse, depress respiration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Surgery for obesity and related di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Monitor OSA patients post-bariatric surgery with pulse oximetry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Airway management difficult post-op in OSA patients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4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excess risk is respiratory first, cardiac second</a:t>
            </a:r>
            <a:endParaRPr lang="en-US" sz="2700" dirty="0"/>
          </a:p>
        </p:txBody>
      </p:sp>
      <p:graphicFrame>
        <p:nvGraphicFramePr>
          <p:cNvPr id="4" name="Chart 0" descr=""/>
          <p:cNvGraphicFramePr/>
          <p:nvPr/>
        </p:nvGraphicFramePr>
        <p:xfrm>
          <a:off x="566928" y="1463040"/>
          <a:ext cx="11057839" cy="3346704"/>
        </p:xfrm>
        <a:graphic xmlns:a="http://schemas.openxmlformats.org/drawingml/2006/main">
          <a:graphicData uri="http://schemas.openxmlformats.org/drawingml/2006/chart">
            <c:chart xmlns:c="http://schemas.openxmlformats.org/drawingml/2006/chart" r:id="rId1"/>
          </a:graphicData>
        </a:graphic>
      </p:graphicFrame>
      <p:sp>
        <p:nvSpPr>
          <p:cNvPr id="5" name="Shape 2"/>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Roughly a doubling of respiratory failure and unplanned ICU transfer. The plan that follows is about ventilation and monitoring, not about cancelling the case.</a:t>
            </a:r>
            <a:endParaRPr lang="en-US" sz="1300" dirty="0"/>
          </a:p>
        </p:txBody>
      </p:sp>
      <p:sp>
        <p:nvSpPr>
          <p:cNvPr id="7" name="Text 4"/>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Kaw et al., J Clin Anesth 2014 (meta-analysis, 17 studies) · PMID 25439403</a:t>
            </a:r>
            <a:endParaRPr lang="en-US" sz="95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MINERVA ANESTESIOLOGICA 2018</a:t>
            </a:r>
            <a:endParaRPr lang="en-US" sz="900" dirty="0"/>
          </a:p>
        </p:txBody>
      </p:sp>
      <p:sp>
        <p:nvSpPr>
          <p:cNvPr id="8" name="Text 6"/>
          <p:cNvSpPr/>
          <p:nvPr/>
        </p:nvSpPr>
        <p:spPr>
          <a:xfrm>
            <a:off x="749808" y="2352294"/>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OSA increases OR ventilation/intubation difficulty</a:t>
            </a:r>
            <a:endParaRPr lang="en-US" sz="1400" dirty="0"/>
          </a:p>
        </p:txBody>
      </p:sp>
      <p:sp>
        <p:nvSpPr>
          <p:cNvPr id="9" name="Text 7"/>
          <p:cNvSpPr/>
          <p:nvPr/>
        </p:nvSpPr>
        <p:spPr>
          <a:xfrm>
            <a:off x="749808" y="2840990"/>
            <a:ext cx="224782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OSA patients have a higher risk of both difficult ventilation and intubation in the operating room.</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2021</a:t>
            </a:r>
            <a:endParaRPr lang="en-US" sz="900" dirty="0"/>
          </a:p>
        </p:txBody>
      </p:sp>
      <p:sp>
        <p:nvSpPr>
          <p:cNvPr id="13" name="Text 11"/>
          <p:cNvSpPr/>
          <p:nvPr/>
        </p:nvSpPr>
        <p:spPr>
          <a:xfrm>
            <a:off x="3564560"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Anesthetics/Sedatives worsen airway collapse, depress respiration</a:t>
            </a:r>
            <a:endParaRPr lang="en-US" sz="1400" dirty="0"/>
          </a:p>
        </p:txBody>
      </p:sp>
      <p:sp>
        <p:nvSpPr>
          <p:cNvPr id="14" name="Text 12"/>
          <p:cNvSpPr/>
          <p:nvPr/>
        </p:nvSpPr>
        <p:spPr>
          <a:xfrm>
            <a:off x="3564560"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Anesthetic and sedative drug agents worsen upper airway collapsibility and depress central respiratory activity.</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Monitor OSA patients post-bariatric surgery with pulse oximetry</a:t>
            </a:r>
            <a:endParaRPr lang="en-US" sz="1400" dirty="0"/>
          </a:p>
        </p:txBody>
      </p:sp>
      <p:sp>
        <p:nvSpPr>
          <p:cNvPr id="18" name="Text 16"/>
          <p:cNvSpPr/>
          <p:nvPr/>
        </p:nvSpPr>
        <p:spPr>
          <a:xfrm>
            <a:off x="6379312" y="2863596"/>
            <a:ext cx="2247824" cy="306171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OSA patients undergoing bariatric surgery should be continuously monitored with pulse oximetry in the early postoperative period.</a:t>
            </a:r>
            <a:endParaRPr lang="en-US" sz="1150" dirty="0"/>
          </a:p>
        </p:txBody>
      </p:sp>
      <p:sp>
        <p:nvSpPr>
          <p:cNvPr id="19" name="Shape 17"/>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0" name="Shape 18"/>
          <p:cNvSpPr/>
          <p:nvPr/>
        </p:nvSpPr>
        <p:spPr>
          <a:xfrm>
            <a:off x="9011183" y="1938528"/>
            <a:ext cx="2613584" cy="54864"/>
          </a:xfrm>
          <a:prstGeom prst="rect">
            <a:avLst/>
          </a:prstGeom>
          <a:solidFill>
            <a:srgbClr val="1C7293"/>
          </a:solidFill>
          <a:ln w="12700">
            <a:solidFill>
              <a:srgbClr val="333333"/>
            </a:solidFill>
            <a:prstDash val="solid"/>
          </a:ln>
        </p:spPr>
      </p:sp>
      <p:sp>
        <p:nvSpPr>
          <p:cNvPr id="21" name="Text 19"/>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2016</a:t>
            </a:r>
            <a:endParaRPr lang="en-US" sz="900" dirty="0"/>
          </a:p>
        </p:txBody>
      </p:sp>
      <p:sp>
        <p:nvSpPr>
          <p:cNvPr id="22" name="Text 20"/>
          <p:cNvSpPr/>
          <p:nvPr/>
        </p:nvSpPr>
        <p:spPr>
          <a:xfrm>
            <a:off x="9194063"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Airway management difficult post-op in OSA patients</a:t>
            </a:r>
            <a:endParaRPr lang="en-US" sz="1400" dirty="0"/>
          </a:p>
        </p:txBody>
      </p:sp>
      <p:sp>
        <p:nvSpPr>
          <p:cNvPr id="23" name="Text 21"/>
          <p:cNvSpPr/>
          <p:nvPr/>
        </p:nvSpPr>
        <p:spPr>
          <a:xfrm>
            <a:off x="9194063"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Difficulty in airway management is a common complication in OSA patients undergoing surgery, occurring intraoperatively, in the PACU, or on surgical…</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OSA increases OR ventilation/intubation difficulty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Minerva anestesiologica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OSA patients have a higher risk of both difficult ventilation and intubation in the operating room.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management of obstructive sleep apnea: a systematic review, Minerva anestesiologica 2018 · PMID 28402089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Anesthetics/Sedatives worsen airway collapse, depress respiration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Anesthetic and sedative drug agents worsen upper airway collapsibility and depress central respiratory activity.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Management of the Patient With Obstructive Sleep Apnea: A Narrative Review, Anesthesia and analgesia 2021 · PMID 33857965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Monitor OSA patients post-bariatric surgery with pulse oximetry</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Surgery for obesity and related di</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OSA patients undergoing bariatric surgery should be continuously monitored with pulse oximetry in the early postoperative period.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management of obstructive sleep apnea in bariatric surgery: a consensus guideline, Surgery for obesity and related diseases : official journal of the American Society for Bariatric Surgery 2017 · PMID 28666588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Perioperative Management of Obstructive Sleep Apnea</dc:title>
  <dc:subject>Intraoperative teaching</dc:subject>
  <dc:creator>Intraop Teaching Companion</dc:creator>
  <cp:lastModifiedBy>Intraop Teaching Companion</cp:lastModifiedBy>
  <cp:revision>1</cp:revision>
  <dcterms:created xsi:type="dcterms:W3CDTF">2026-07-29T07:14:33Z</dcterms:created>
  <dcterms:modified xsi:type="dcterms:W3CDTF">2026-07-29T07:14:33Z</dcterms:modified>
</cp:coreProperties>
</file>