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Essentially all into the erector spinae plane, but only about 57% into the paravertebral space. Spread reached the intercostal space in about half and the epidural space in about 38%. The block consistently fills the compartment you inject into and reaches the paravertebral space only about half the time, which is why the reviewers say paravertebral spread cannot be taken as the established mechanism of action. Keep the boundary in view: this is an anatomical review measuring where injectate goes, not a comparison of how the block performs, so it constrains the proposed mechanism rather than showing anything about clinical reliability. [Lim H et al., Anatomical insights into injectate spread after thoracic erector spinae plane block: A systematic review, J Clin Anesth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Methylene blue spread variably and extensively deep to the fascia of the erector spinae muscles, but involvement of the spinal rami and the paravertebral space was uncommon and level-dependent: it occurred in 1 of 11 cadavers when injected at T8 and in 4 of 11 at T2, and there was crossover to the contralateral side of the spine. The authors state the clinical implication as a possibility rather than a demonstration: in cadavers the block follows the fascial planes with unpredictable spread, which might explain its varying clinical efficacy. Hold it at that strength — this study dissected dye, not analgesia, so it offers an explanation for variable performance rather than evidence that performance varies.. An injection that follows fascia goes where the fascia allows, not where you intend. Contralateral crossover in a cadaver is also a reminder that a bilateral block is not necessarily two independent blocks. [Dautzenberg KHW et al., Unpredictable Injectate Spread of the Erector Spinae Plane Block in Human Cadavers, Anesth Analg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erector spinae plane block failed to meet its non-inferiority criterion: 75.2% of the erector spinae plane group needed morphine within two hours against 50.3% of the paravertebral group. Pain scores were higher with the erector spinae plane block, particularly on movement, and the required dermatomal area was not covered in 55.9% of erector spinae plane patients against 20.4% of paravertebral patients. Total morphine consumption and patient satisfaction were similar and no major complications were observed in either arm. The authors' conclusion is that for major breast surgery the thoracic paravertebral block remains the preferred technique. What follows from this trial is that the erector spinae plane block is not an equivalent swap; where it does belong — as a fallback when the paravertebral block is contraindicated or unavailable — is a question the trial did not put to the test.. The dermatomal coverage figure explains the analgesic one. A block that misses the required area in more than half of patients cannot be non-inferior, and this is the anatomical variability of the cadaver studies showing up as a clinical endpoint. [Raft J et al., Erector spinae plane block versus paravertebral block for major oncological breast surgery: a multicentre randomised controlled trial, Br J Anaesth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OBSTETRIC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Erector Spinae Plane Block</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II.B.1.a.3</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Trunk Including Intercostal, Serratus Anterior Plane blocks, Parasternal Intercostal Plane b</a:t>
            </a:r>
            <a:endParaRPr lang="en-US" sz="1000" dirty="0"/>
          </a:p>
        </p:txBody>
      </p:sp>
      <p:sp>
        <p:nvSpPr>
          <p:cNvPr id="11" name="Text 9"/>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narrative review includes the erector spinae plane block among the regional</a:t>
            </a:r>
            <a:endParaRPr lang="en-US" sz="1400" dirty="0"/>
          </a:p>
        </p:txBody>
      </p:sp>
      <p:sp>
        <p:nvSpPr>
          <p:cNvPr id="8" name="Text 6"/>
          <p:cNvSpPr/>
          <p:nvPr/>
        </p:nvSpPr>
        <p:spPr>
          <a:xfrm>
            <a:off x="749808" y="2646680"/>
            <a:ext cx="5062576" cy="32786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narrative review includes the erector spinae plane block among the regional analgesic techniques reviewed for rib fracture management as part of…</a:t>
            </a:r>
            <a:endParaRPr lang="en-US" sz="1150" dirty="0"/>
          </a:p>
        </p:txBody>
      </p:sp>
      <p:sp>
        <p:nvSpPr>
          <p:cNvPr id="9" name="Shape 7"/>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0" name="Shape 8"/>
          <p:cNvSpPr/>
          <p:nvPr/>
        </p:nvSpPr>
        <p:spPr>
          <a:xfrm>
            <a:off x="6196432" y="1938528"/>
            <a:ext cx="5428336" cy="54864"/>
          </a:xfrm>
          <a:prstGeom prst="rect">
            <a:avLst/>
          </a:prstGeom>
          <a:solidFill>
            <a:srgbClr val="C8892B"/>
          </a:solidFill>
          <a:ln w="12700">
            <a:solidFill>
              <a:srgbClr val="333333"/>
            </a:solidFill>
            <a:prstDash val="solid"/>
          </a:ln>
        </p:spPr>
      </p:sp>
      <p:sp>
        <p:nvSpPr>
          <p:cNvPr id="11" name="Text 9"/>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CURRENT ONCOLOGY REPORTS 2023</a:t>
            </a:r>
            <a:endParaRPr lang="en-US" sz="900" dirty="0"/>
          </a:p>
        </p:txBody>
      </p:sp>
      <p:sp>
        <p:nvSpPr>
          <p:cNvPr id="12" name="Text 10"/>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identifies erector spinae nerve blocks as one of the commonly performed</a:t>
            </a:r>
            <a:endParaRPr lang="en-US" sz="1400" dirty="0"/>
          </a:p>
        </p:txBody>
      </p:sp>
      <p:sp>
        <p:nvSpPr>
          <p:cNvPr id="13" name="Text 11"/>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review identifies erector spinae nerve blocks as one of the commonly performed interventional procedures that, when combined with physical…</a:t>
            </a:r>
            <a:endParaRPr lang="en-US" sz="1150" dirty="0"/>
          </a:p>
        </p:txBody>
      </p:sp>
      <p:sp>
        <p:nvSpPr>
          <p:cNvPr id="14" name="Text 1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narrative review includes the erector spinae plane block among the regional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Canadian journal of anaesthesia = </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narrative review includes the erector spinae plane block among the regional analgesic techniques reviewed for rib fracture management as part of a broadly recommended multimodal analgesia approach aimed at reducing morbidity and mortality.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Analgesia for rib fractures: a narrative review, Canadian journal of anaesthesia = Journal canadien d'anesthesie 2024 · PMID 38459368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review identifies erector spinae nerve blocks as one of the commonly performed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Current oncology reports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identifies erector spinae nerve blocks as one of the commonly performed interventional procedures that, when combined with physical therapy and pharmacologic interventions, can help manage post-mastectomy pain syndrome, which affects 25-60% of breast surgery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Interventional Treatment Options for Post-mastectomy Pain, Current oncology reports 2023 · PMID 37646901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2613584" cy="4681728"/>
          </a:xfrm>
          <a:prstGeom prst="roundRect">
            <a:avLst>
              <a:gd name="adj" fmla="val 2099"/>
            </a:avLst>
          </a:prstGeom>
          <a:solidFill>
            <a:srgbClr val="EDF4EF"/>
          </a:solidFill>
          <a:ln w="12700">
            <a:solidFill>
              <a:srgbClr val="EDF4EF"/>
            </a:solidFill>
            <a:prstDash val="solid"/>
          </a:ln>
        </p:spPr>
      </p:sp>
      <p:sp>
        <p:nvSpPr>
          <p:cNvPr id="5" name="Shape 3"/>
          <p:cNvSpPr/>
          <p:nvPr/>
        </p:nvSpPr>
        <p:spPr>
          <a:xfrm>
            <a:off x="566928" y="1463040"/>
            <a:ext cx="2613584" cy="54864"/>
          </a:xfrm>
          <a:prstGeom prst="rect">
            <a:avLst/>
          </a:prstGeom>
          <a:solidFill>
            <a:srgbClr val="3E7C59"/>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PROSPECT GUIDELINES FOR VIDEO-ASSISTED THORACOSCOPIC SURGERY, ANAESTHESIA 2022</a:t>
            </a:r>
            <a:endParaRPr lang="en-US" sz="900" dirty="0"/>
          </a:p>
        </p:txBody>
      </p:sp>
      <p:sp>
        <p:nvSpPr>
          <p:cNvPr id="7" name="Text 5"/>
          <p:cNvSpPr/>
          <p:nvPr/>
        </p:nvSpPr>
        <p:spPr>
          <a:xfrm>
            <a:off x="749808"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Video-assisted thoracoscopic surgery</a:t>
            </a:r>
            <a:endParaRPr lang="en-US" sz="1400" dirty="0"/>
          </a:p>
        </p:txBody>
      </p:sp>
      <p:sp>
        <p:nvSpPr>
          <p:cNvPr id="8" name="Text 6"/>
          <p:cNvSpPr/>
          <p:nvPr/>
        </p:nvSpPr>
        <p:spPr>
          <a:xfrm>
            <a:off x="749808"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PROSPECT's VATS review of 69 randomised trials recommends paravertebral block or erector spinae plane block as a first-choice regional technique, with serratus anterior plane block as a second choice, on top of paracetamol and an NSAID or COX-2 inhibitor.</a:t>
            </a:r>
            <a:endParaRPr lang="en-US" sz="1150" dirty="0"/>
          </a:p>
        </p:txBody>
      </p:sp>
      <p:sp>
        <p:nvSpPr>
          <p:cNvPr id="9" name="Shape 7"/>
          <p:cNvSpPr/>
          <p:nvPr/>
        </p:nvSpPr>
        <p:spPr>
          <a:xfrm>
            <a:off x="3381680" y="1463040"/>
            <a:ext cx="2613584" cy="4681728"/>
          </a:xfrm>
          <a:prstGeom prst="roundRect">
            <a:avLst>
              <a:gd name="adj" fmla="val 2099"/>
            </a:avLst>
          </a:prstGeom>
          <a:solidFill>
            <a:srgbClr val="EDF4EF"/>
          </a:solidFill>
          <a:ln w="12700">
            <a:solidFill>
              <a:srgbClr val="EDF4EF"/>
            </a:solidFill>
            <a:prstDash val="solid"/>
          </a:ln>
        </p:spPr>
      </p:sp>
      <p:sp>
        <p:nvSpPr>
          <p:cNvPr id="10" name="Shape 8"/>
          <p:cNvSpPr/>
          <p:nvPr/>
        </p:nvSpPr>
        <p:spPr>
          <a:xfrm>
            <a:off x="3381680" y="1463040"/>
            <a:ext cx="2613584" cy="54864"/>
          </a:xfrm>
          <a:prstGeom prst="rect">
            <a:avLst/>
          </a:prstGeom>
          <a:solidFill>
            <a:srgbClr val="3E7C59"/>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ESP BLOCK FOR SPINE SURGERY META-ANALYSIS, EUR SPINE J 2021</a:t>
            </a:r>
            <a:endParaRPr lang="en-US" sz="900" dirty="0"/>
          </a:p>
        </p:txBody>
      </p:sp>
      <p:sp>
        <p:nvSpPr>
          <p:cNvPr id="12" name="Text 10"/>
          <p:cNvSpPr/>
          <p:nvPr/>
        </p:nvSpPr>
        <p:spPr>
          <a:xfrm>
            <a:off x="3564560" y="2016252"/>
            <a:ext cx="224782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Spine surgery</a:t>
            </a:r>
            <a:endParaRPr lang="en-US" sz="1400" dirty="0"/>
          </a:p>
        </p:txBody>
      </p:sp>
      <p:sp>
        <p:nvSpPr>
          <p:cNvPr id="13" name="Text 11"/>
          <p:cNvSpPr/>
          <p:nvPr/>
        </p:nvSpPr>
        <p:spPr>
          <a:xfrm>
            <a:off x="3564560" y="2288032"/>
            <a:ext cx="224782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12 trials in 828 patients, pre-operative erector spinae plane block reduced pain at rest and on movement at nearly every interval to 48 hours, cut 24-hour opioid consumption, and reduced rescue analgesia (RR 0.33) and postoperative nausea and vomiting (RR 0.38).</a:t>
            </a:r>
            <a:endParaRPr lang="en-US" sz="1150" dirty="0"/>
          </a:p>
        </p:txBody>
      </p:sp>
      <p:sp>
        <p:nvSpPr>
          <p:cNvPr id="14" name="Shape 12"/>
          <p:cNvSpPr/>
          <p:nvPr/>
        </p:nvSpPr>
        <p:spPr>
          <a:xfrm>
            <a:off x="6196432" y="1463040"/>
            <a:ext cx="2613584" cy="4681728"/>
          </a:xfrm>
          <a:prstGeom prst="roundRect">
            <a:avLst>
              <a:gd name="adj" fmla="val 2099"/>
            </a:avLst>
          </a:prstGeom>
          <a:solidFill>
            <a:srgbClr val="EDF4EF"/>
          </a:solidFill>
          <a:ln w="12700">
            <a:solidFill>
              <a:srgbClr val="EDF4EF"/>
            </a:solidFill>
            <a:prstDash val="solid"/>
          </a:ln>
        </p:spPr>
      </p:sp>
      <p:sp>
        <p:nvSpPr>
          <p:cNvPr id="15" name="Shape 13"/>
          <p:cNvSpPr/>
          <p:nvPr/>
        </p:nvSpPr>
        <p:spPr>
          <a:xfrm>
            <a:off x="6196432" y="1463040"/>
            <a:ext cx="2613584" cy="54864"/>
          </a:xfrm>
          <a:prstGeom prst="rect">
            <a:avLst/>
          </a:prstGeom>
          <a:solidFill>
            <a:srgbClr val="3E7C59"/>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ESP BLOCK IN CARDIAC SURGERY META-ANALYSIS, ANN CARD ANAESTH 2023</a:t>
            </a:r>
            <a:endParaRPr lang="en-US" sz="900" dirty="0"/>
          </a:p>
        </p:txBody>
      </p:sp>
      <p:sp>
        <p:nvSpPr>
          <p:cNvPr id="17" name="Text 15"/>
          <p:cNvSpPr/>
          <p:nvPr/>
        </p:nvSpPr>
        <p:spPr>
          <a:xfrm>
            <a:off x="6379312"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Cardiac surgery through a sternotomy</a:t>
            </a:r>
            <a:endParaRPr lang="en-US" sz="1400" dirty="0"/>
          </a:p>
        </p:txBody>
      </p:sp>
      <p:sp>
        <p:nvSpPr>
          <p:cNvPr id="18" name="Text 16"/>
          <p:cNvSpPr/>
          <p:nvPr/>
        </p:nvSpPr>
        <p:spPr>
          <a:xfrm>
            <a:off x="6379312"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16 trials in 1110 patients, erector spinae plane block reduced 48-hour opioid consumption and intra-operative opioid use, lowered pain scores at multiple intervals, and shortened ventilation time, time to first mobilisation and ICU and hospital stay — although 24-hour opioid consumption was not significantly different.</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ESP BLOCK FOR RIB FRACTURES IN THE EMERGENCY DEPARTMENT, CJEM 2022</a:t>
            </a:r>
            <a:endParaRPr lang="en-US" sz="900" dirty="0"/>
          </a:p>
        </p:txBody>
      </p:sp>
      <p:sp>
        <p:nvSpPr>
          <p:cNvPr id="22" name="Text 20"/>
          <p:cNvSpPr/>
          <p:nvPr/>
        </p:nvSpPr>
        <p:spPr>
          <a:xfrm>
            <a:off x="9194063"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Rib fractures where opioids have already failed</a:t>
            </a:r>
            <a:endParaRPr lang="en-US" sz="1400" dirty="0"/>
          </a:p>
        </p:txBody>
      </p:sp>
      <p:sp>
        <p:nvSpPr>
          <p:cNvPr id="23" name="Text 21"/>
          <p:cNvSpPr/>
          <p:nvPr/>
        </p:nvSpPr>
        <p:spPr>
          <a:xfrm>
            <a:off x="9194063"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nine-patient emergency department pilot, erector spinae plane block performed by emergency physicians reduced mean pain scores from 9.89 to 3.56 in patients who had failed traditional analgesia. That is a signal, not a result — the sample is tiny and uncontrolled.</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3551834" cy="4681728"/>
          </a:xfrm>
          <a:prstGeom prst="roundRect">
            <a:avLst>
              <a:gd name="adj" fmla="val 1545"/>
            </a:avLst>
          </a:prstGeom>
          <a:solidFill>
            <a:srgbClr val="F8ECEA"/>
          </a:solidFill>
          <a:ln w="12700">
            <a:solidFill>
              <a:srgbClr val="F8ECEA"/>
            </a:solidFill>
            <a:prstDash val="solid"/>
          </a:ln>
        </p:spPr>
      </p:sp>
      <p:sp>
        <p:nvSpPr>
          <p:cNvPr id="5" name="Shape 3"/>
          <p:cNvSpPr/>
          <p:nvPr/>
        </p:nvSpPr>
        <p:spPr>
          <a:xfrm>
            <a:off x="566928" y="1463040"/>
            <a:ext cx="3551834" cy="54864"/>
          </a:xfrm>
          <a:prstGeom prst="rect">
            <a:avLst/>
          </a:prstGeom>
          <a:solidFill>
            <a:srgbClr val="B03A2E"/>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LOCAL ANESTHETIC DOSING FOR FASCIAL PLANE BLOCKS, CAN J ANAESTH 2025</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total dose that crosses the weight-based maximum</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block buys its dermatomal reach with volume, and across the fascial plane block pharmacokinetic literature several patients crossed the toxic plasma threshold, with mild neurologic symptoms and seizures reported. Reduce concentration as volume rises and keep the total dose under the weight-based limit.</a:t>
            </a:r>
            <a:endParaRPr lang="en-US" sz="1150" dirty="0"/>
          </a:p>
        </p:txBody>
      </p:sp>
      <p:sp>
        <p:nvSpPr>
          <p:cNvPr id="9" name="Shape 7"/>
          <p:cNvSpPr/>
          <p:nvPr/>
        </p:nvSpPr>
        <p:spPr>
          <a:xfrm>
            <a:off x="4319930" y="1463040"/>
            <a:ext cx="3551834" cy="4681728"/>
          </a:xfrm>
          <a:prstGeom prst="roundRect">
            <a:avLst>
              <a:gd name="adj" fmla="val 1545"/>
            </a:avLst>
          </a:prstGeom>
          <a:solidFill>
            <a:srgbClr val="FBF3E6"/>
          </a:solidFill>
          <a:ln w="12700">
            <a:solidFill>
              <a:srgbClr val="FBF3E6"/>
            </a:solidFill>
            <a:prstDash val="solid"/>
          </a:ln>
        </p:spPr>
      </p:sp>
      <p:sp>
        <p:nvSpPr>
          <p:cNvPr id="10" name="Shape 8"/>
          <p:cNvSpPr/>
          <p:nvPr/>
        </p:nvSpPr>
        <p:spPr>
          <a:xfrm>
            <a:off x="4319930" y="1463040"/>
            <a:ext cx="3551834" cy="54864"/>
          </a:xfrm>
          <a:prstGeom prst="rect">
            <a:avLst/>
          </a:prstGeom>
          <a:solidFill>
            <a:srgbClr val="C8892B"/>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ESP VERSUS PARAVERTEBRAL BLOCK FOR BREAST SURGERY RCT, BR J ANAESTH 2025</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Major breast surgery where paravertebral block is available</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292-patient multicentre randomised trial, 75.2% of the erector spinae group needed morphine within two hours versus 50.3% of the paravertebral group, the noninferiority criterion was not met, and the required dermatomal area was uncovered in 55.9% of erector spinae patients versus 20.4% with paravertebral block. Paravertebral block remained the preferred technique.</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ASRA's fifth edition reviews the evidence since 2018 and, where that evidence is thin, keeps an antihaemorrhagic position with conservative interruption times before neural blockade. Apply it here even though the plane is superficial to the transverse process.</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ESP VERSUS PARAVERTEBRAL CATHETER AFTER VATS RCT, BR J ANAESTH 2023</a:t>
            </a:r>
            <a:endParaRPr lang="en-US" sz="900" dirty="0"/>
          </a:p>
        </p:txBody>
      </p:sp>
      <p:sp>
        <p:nvSpPr>
          <p:cNvPr id="7" name="Text 5"/>
          <p:cNvSpPr/>
          <p:nvPr/>
        </p:nvSpPr>
        <p:spPr>
          <a:xfrm>
            <a:off x="749808" y="2016252"/>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catheter outperformed a surgically placed paravertebral catheter on recovery, not on pain</a:t>
            </a:r>
            <a:endParaRPr lang="en-US" sz="1400" dirty="0"/>
          </a:p>
        </p:txBody>
      </p:sp>
      <p:sp>
        <p:nvSpPr>
          <p:cNvPr id="8" name="Text 6"/>
          <p:cNvSpPr/>
          <p:nvPr/>
        </p:nvSpPr>
        <p:spPr>
          <a:xfrm>
            <a:off x="749808" y="2721864"/>
            <a:ext cx="318607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74 analysed VATS patients, an ultrasound-guided erector spinae catheter gave higher Quality of Recovery-15 scores at 24 hours (118 versus 110) and 48 hours (131 versus 120) than a video-assisted paravertebral catheter, with no difference in pain, opioid consumption, complications, length of stay or chronic pain at three months.</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PLASMA LEVOBUPIVACAINE AFTER ESP BLOCK RCT, BMC ANESTHESIOL 2022</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Epinephrine halves the peak plasma concentration</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With 2 mg/kg levobupivacaine, peak plasma concentration was 1.24 µg/mL at 6 minutes; adding epinephrine 5 µg/mL dropped it to 0.62 µg/mL and delayed the peak to 7.2 minutes, with no effect on postoperative analgesia. A fast, high peak is the pharmacokinetic signature of this block.</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Watch the muscle lift off the bone</a:t>
            </a:r>
            <a:endParaRPr lang="en-US" sz="1400" dirty="0"/>
          </a:p>
        </p:txBody>
      </p:sp>
      <p:sp>
        <p:nvSpPr>
          <p:cNvPr id="17" name="Text 15"/>
          <p:cNvSpPr/>
          <p:nvPr/>
        </p:nvSpPr>
        <p:spPr>
          <a:xfrm>
            <a:off x="8255813" y="1954276"/>
            <a:ext cx="3186074" cy="397103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Hydrodissect first and look for the erector spinae belly rising cleanly off the transverse process as a single sheet. If the injectate blooms into muscle instead of lifting it, the needle is not where you are about to say it was.</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for laparoscopic surgeries, an erector spinae plane block significantly reduces 24-hour postoperative pain scores and opioid consumption compared to a transversus abdominis plane block.</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for patients undergoing uniportal thoracoscopic surgery, surgical intercostal nerve blocks with 30 ml of 0.5% ropivacaine reduced 12-hour morphine consumption and systemic local anesthetic absorption compared to erector spinae plane blocks.</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for patients undergoing thoracoscopic lung resection, intercostal nerve block can be used interchangeably with erector spinae plane block for multimodal analgesia, as the 24-hour quality of recovery difference was not significant after Bonferroni correction.</a:t>
            </a:r>
            <a:endParaRPr lang="en-US" sz="1150" dirty="0"/>
          </a:p>
        </p:txBody>
      </p:sp>
      <p:sp>
        <p:nvSpPr>
          <p:cNvPr id="20" name="Shape 18"/>
          <p:cNvSpPr/>
          <p:nvPr/>
        </p:nvSpPr>
        <p:spPr>
          <a:xfrm>
            <a:off x="566928" y="4539082"/>
            <a:ext cx="11057839" cy="738835"/>
          </a:xfrm>
          <a:prstGeom prst="roundRect">
            <a:avLst>
              <a:gd name="adj" fmla="val 7426"/>
            </a:avLst>
          </a:prstGeom>
          <a:solidFill>
            <a:srgbClr val="FBF3E6"/>
          </a:solidFill>
          <a:ln w="12700">
            <a:solidFill>
              <a:srgbClr val="FBF3E6"/>
            </a:solidFill>
            <a:prstDash val="solid"/>
          </a:ln>
        </p:spPr>
      </p:sp>
      <p:sp>
        <p:nvSpPr>
          <p:cNvPr id="21" name="Shape 19"/>
          <p:cNvSpPr/>
          <p:nvPr/>
        </p:nvSpPr>
        <p:spPr>
          <a:xfrm>
            <a:off x="566928" y="4593946"/>
            <a:ext cx="41148" cy="629107"/>
          </a:xfrm>
          <a:prstGeom prst="rect">
            <a:avLst/>
          </a:prstGeom>
          <a:solidFill>
            <a:srgbClr val="C8892B"/>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C8892B"/>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narrative review includes the erector spinae plane block among the regional analgesic techniques reviewed for rib fracture management as part of a broadly recommended multimodal analgesia approach aimed at reducing morbidity and mortality.</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review identifies erector spinae nerve blocks as one of the commonly performed interventional procedures that, when combined with physical therapy and pharmacologic interventions, can help manage post-mastectomy pain syndrome, which affects 25-60% of breast surgery patients.</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for laparoscopic surgeries, an erector spinae plane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BMC anesthesiology 2024</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for patients undergoing uniportal thoracoscopic</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narrative review includes the erector spinae plane block among the regional</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for patients undergoing thoracoscopic</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meta-analysis found that for laparoscopic surgeries, an erector spinae plane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of 29 anatomical studies — 113 cadavers and 79 volunteers — measured where injectate actually goes after a thoracic erector spinae plane block. What proportion of subjects showed spread into the erector spinae plane itself, and what proportion into the paravertebral space?</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into the erector spinae plane, but only about 57% into the paravertebral space</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into the erector spinae plane and essentially all into the paravertebral space</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57% into the erector spinae plane and essentially all into the paravertebral space</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into the erector spinae plane and about 95% into the epidural space</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1 draft point was dropped because no citation resolved. Nothing was softened to keep it in.</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325245"/>
          </a:xfrm>
          <a:prstGeom prst="roundRect">
            <a:avLst>
              <a:gd name="adj" fmla="val 4140"/>
            </a:avLst>
          </a:prstGeom>
          <a:solidFill>
            <a:srgbClr val="EDF4EF"/>
          </a:solidFill>
          <a:ln w="12700">
            <a:solidFill>
              <a:srgbClr val="EDF4EF"/>
            </a:solidFill>
            <a:prstDash val="solid"/>
          </a:ln>
        </p:spPr>
      </p:sp>
      <p:sp>
        <p:nvSpPr>
          <p:cNvPr id="5" name="Shape 3"/>
          <p:cNvSpPr/>
          <p:nvPr/>
        </p:nvSpPr>
        <p:spPr>
          <a:xfrm>
            <a:off x="566928" y="1517904"/>
            <a:ext cx="41148" cy="1215517"/>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into the erector spinae plane, but only about 57% into the paravertebral space</a:t>
            </a:r>
            <a:endParaRPr lang="en-US" sz="1150" dirty="0"/>
          </a:p>
        </p:txBody>
      </p:sp>
      <p:sp>
        <p:nvSpPr>
          <p:cNvPr id="8" name="Shape 6"/>
          <p:cNvSpPr/>
          <p:nvPr/>
        </p:nvSpPr>
        <p:spPr>
          <a:xfrm>
            <a:off x="6159856" y="1463040"/>
            <a:ext cx="5464912" cy="1325245"/>
          </a:xfrm>
          <a:prstGeom prst="roundRect">
            <a:avLst>
              <a:gd name="adj" fmla="val 4140"/>
            </a:avLst>
          </a:prstGeom>
          <a:solidFill>
            <a:srgbClr val="F4F6F8"/>
          </a:solidFill>
          <a:ln w="12700">
            <a:solidFill>
              <a:srgbClr val="F4F6F8"/>
            </a:solidFill>
            <a:prstDash val="solid"/>
          </a:ln>
        </p:spPr>
      </p:sp>
      <p:sp>
        <p:nvSpPr>
          <p:cNvPr id="9" name="Shape 7"/>
          <p:cNvSpPr/>
          <p:nvPr/>
        </p:nvSpPr>
        <p:spPr>
          <a:xfrm>
            <a:off x="6159856" y="1517904"/>
            <a:ext cx="41148" cy="1215517"/>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into the erector spinae plane and essentially all into the paravertebral space</a:t>
            </a:r>
            <a:endParaRPr lang="en-US" sz="1150" dirty="0"/>
          </a:p>
        </p:txBody>
      </p:sp>
      <p:sp>
        <p:nvSpPr>
          <p:cNvPr id="12" name="Shape 10"/>
          <p:cNvSpPr/>
          <p:nvPr/>
        </p:nvSpPr>
        <p:spPr>
          <a:xfrm>
            <a:off x="566928" y="2916301"/>
            <a:ext cx="5464912" cy="1325245"/>
          </a:xfrm>
          <a:prstGeom prst="roundRect">
            <a:avLst>
              <a:gd name="adj" fmla="val 4140"/>
            </a:avLst>
          </a:prstGeom>
          <a:solidFill>
            <a:srgbClr val="F4F6F8"/>
          </a:solidFill>
          <a:ln w="12700">
            <a:solidFill>
              <a:srgbClr val="F4F6F8"/>
            </a:solidFill>
            <a:prstDash val="solid"/>
          </a:ln>
        </p:spPr>
      </p:sp>
      <p:sp>
        <p:nvSpPr>
          <p:cNvPr id="13" name="Shape 11"/>
          <p:cNvSpPr/>
          <p:nvPr/>
        </p:nvSpPr>
        <p:spPr>
          <a:xfrm>
            <a:off x="566928" y="2971165"/>
            <a:ext cx="41148" cy="1215517"/>
          </a:xfrm>
          <a:prstGeom prst="rect">
            <a:avLst/>
          </a:prstGeom>
          <a:solidFill>
            <a:srgbClr val="1C7293"/>
          </a:solidFill>
          <a:ln w="12700">
            <a:solidFill>
              <a:srgbClr val="333333"/>
            </a:solidFill>
            <a:prstDash val="solid"/>
          </a:ln>
        </p:spPr>
      </p:sp>
      <p:sp>
        <p:nvSpPr>
          <p:cNvPr id="14" name="Text 12"/>
          <p:cNvSpPr/>
          <p:nvPr/>
        </p:nvSpPr>
        <p:spPr>
          <a:xfrm>
            <a:off x="786384"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57% into the erector spinae plane and essentially all into the paravertebral space</a:t>
            </a:r>
            <a:endParaRPr lang="en-US" sz="1150" dirty="0"/>
          </a:p>
        </p:txBody>
      </p:sp>
      <p:sp>
        <p:nvSpPr>
          <p:cNvPr id="16" name="Shape 14"/>
          <p:cNvSpPr/>
          <p:nvPr/>
        </p:nvSpPr>
        <p:spPr>
          <a:xfrm>
            <a:off x="6159856" y="2916301"/>
            <a:ext cx="5464912" cy="1325245"/>
          </a:xfrm>
          <a:prstGeom prst="roundRect">
            <a:avLst>
              <a:gd name="adj" fmla="val 4140"/>
            </a:avLst>
          </a:prstGeom>
          <a:solidFill>
            <a:srgbClr val="F4F6F8"/>
          </a:solidFill>
          <a:ln w="12700">
            <a:solidFill>
              <a:srgbClr val="F4F6F8"/>
            </a:solidFill>
            <a:prstDash val="solid"/>
          </a:ln>
        </p:spPr>
      </p:sp>
      <p:sp>
        <p:nvSpPr>
          <p:cNvPr id="17" name="Shape 15"/>
          <p:cNvSpPr/>
          <p:nvPr/>
        </p:nvSpPr>
        <p:spPr>
          <a:xfrm>
            <a:off x="6159856" y="2971165"/>
            <a:ext cx="41148" cy="1215517"/>
          </a:xfrm>
          <a:prstGeom prst="rect">
            <a:avLst/>
          </a:prstGeom>
          <a:solidFill>
            <a:srgbClr val="1C7293"/>
          </a:solidFill>
          <a:ln w="12700">
            <a:solidFill>
              <a:srgbClr val="333333"/>
            </a:solidFill>
            <a:prstDash val="solid"/>
          </a:ln>
        </p:spPr>
      </p:sp>
      <p:sp>
        <p:nvSpPr>
          <p:cNvPr id="18" name="Text 16"/>
          <p:cNvSpPr/>
          <p:nvPr/>
        </p:nvSpPr>
        <p:spPr>
          <a:xfrm>
            <a:off x="6379312" y="3044317"/>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300349"/>
            <a:ext cx="5080864" cy="813181"/>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into the erector spinae plane and about 95% into the epidural space</a:t>
            </a:r>
            <a:endParaRPr lang="en-US" sz="1150" dirty="0"/>
          </a:p>
        </p:txBody>
      </p:sp>
      <p:sp>
        <p:nvSpPr>
          <p:cNvPr id="20" name="Shape 18"/>
          <p:cNvSpPr/>
          <p:nvPr/>
        </p:nvSpPr>
        <p:spPr>
          <a:xfrm>
            <a:off x="566928" y="4424426"/>
            <a:ext cx="11057839" cy="1226566"/>
          </a:xfrm>
          <a:prstGeom prst="roundRect">
            <a:avLst>
              <a:gd name="adj" fmla="val 3727"/>
            </a:avLst>
          </a:prstGeom>
          <a:solidFill>
            <a:srgbClr val="12233F"/>
          </a:solidFill>
          <a:ln w="12700">
            <a:solidFill>
              <a:srgbClr val="333333"/>
            </a:solidFill>
            <a:prstDash val="solid"/>
          </a:ln>
        </p:spPr>
      </p:sp>
      <p:sp>
        <p:nvSpPr>
          <p:cNvPr id="21" name="Text 19"/>
          <p:cNvSpPr/>
          <p:nvPr/>
        </p:nvSpPr>
        <p:spPr>
          <a:xfrm>
            <a:off x="841248" y="4515866"/>
            <a:ext cx="10509199" cy="1043686"/>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Spread reached the intercostal space in about half and the epidural space in about 38%. The block consistently fills the compartment you inject into and reaches the paravertebral space only about half the time, which is why the reviewers say paravertebral spread cannot be taken as the established mechanism of action. Keep the boundary in view: this is an anatomical review measuring where injectate goes, not a comparison of how the block performs, so it constrains the proposed mechanism rather than showing anything about clinical reliability.</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Lim H et al., Anatomical insights into injectate spread after thoracic erector spinae plane block: A systematic review, J Clin Anesth 2023 · PMID 39491273</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Bilateral ultrasound-guided erector spinae plane blocks were performed at T2 and at T8 in 11 fresh frozen cadavers and the dye spread was dissected. Describe what was found, including the difference between the two levels, and say what it predicts clinically.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Methylene blue spread variably and extensively deep to the fascia of the erector spinae muscles, but involvement of the spinal rami and the paravertebral space was uncommon and level-dependent: it occurred in 1 of 11 cadavers when injected at T8 and in 4 of 11 at T2, and there was crossover to the contralateral side of the spine. The authors state the clinical implication as a possibility rather than a demonstration: in cadavers the block follows the fascial planes with unpredictable spread, which might explain its varying clinical efficacy. Hold it at that strength — this study dissected dye, not analgesia, so it offers an explanation for variable performance rather than evidence that performance varies.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 injection that follows fascia goes where the fascia allows, not where you intend. Contralateral crossover in a cadaver is also a reminder that a bilateral block is not necessarily two independent blocks.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Dautzenberg KHW et al., Unpredictable Injectate Spread of the Erector Spinae Plane Block in Human Cadavers, Anesth Analg 2019 · PMID 31107261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multicentre, randomised, double-blind trial in 292 women having major oncological breast surgery compared the erector spinae plane block against the thoracic paravertebral block, with the percentage needing morphine in the first two hours as the primary outcome. What did it show, and what should you take from it about substituting the erector spinae plane block for a paravertebral block?</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erector spinae plane block failed to meet its non-inferiority criterion: 75.2% of the erector spinae plane group needed morphine within two hours against 50.3% of the paravertebral group. Pain scores were higher with the erector spinae plane block, particularly on movement, and the required dermatomal area was not covered in 55.9% of erector spinae plane patients against 20.4% of paravertebral patients. Total morphine consumption and patient satisfaction were similar and no major complications were observed in either arm. The authors' conclusion is that for major breast surgery the thoracic paravertebral block remains the preferred technique. What follows from this trial is that the erector spinae plane block is not an equivalent swap; where it does belong — as a fallback when the paravertebral block is contraindicated or unavailable — is a question the trial did not put to the test.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dermatomal coverage figure explains the analgesic one. A block that misses the required area in more than half of patients cannot be non-inferior, and this is the anatomical variability of the cadaver studies showing up as a clinical endpoint.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Raft J et al., Erector spinae plane block versus paravertebral block for major oncological breast surgery: a multicentre randomised controlled trial, Br J Anaesth 2025 · PMID 40707285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Erector spinae plane block for laparoscopic surgeries: a systematic review and meta-analysis, BMC anesthesiology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39472781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Erector Spinae Plane Block versus Intercostal Nerve Blocks in Uniportal Videoscopic-assisted Thoracic Surgery: A Multicenter, Double-blind, Prospective Randomized Placebo-controlled Trial,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40537064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Analgesia for rib fractures: a narrative review, Canadian journal of anaesthesia = Journal canadien d'anesthesie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38459368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Esketamine vs. placebo combined with erector spinae plane block vs. intercostal nerve block on quality of recovery following thoracoscopic lung resection: a randomized controlled factorial trial, International journal of surgery (London, England)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39172717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Interventional Treatment Options for Post-mastectomy Pain, Current oncology reports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37646901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 guidelines for video-assisted thoracoscopic surgery, Anaesthesia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34739134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ESP block for spine surgery meta-analysis, Eur Spine J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33983515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ESP block in cardiac surgery meta-analysis, Ann Card Anaesth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37470522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ESP block for rib fractures in the emergency department, CJEM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34669173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Local anesthetic dosing for fascial plane blocks, Can J Anaesth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40954415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ESP versus paravertebral block for breast surgery RCT, Br J Anaesth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40707285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ESP versus paravertebral catheter after VATS RCT, Br J Anaesth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36109206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27432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Plasma levobupivacaine after ESP block RCT, BMC Anesthesiol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35350983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1 further draft point did not survive the citation check and were removed.</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meta-analysis found that for laparoscopic surgeries, an erector spinae plane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624840">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for laparoscopic surgeries, an erector spinae plane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for patients undergoing uniportal thoracoscopic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Canadian journal of anaesthesia = </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narrative review includes the erector spinae plane block among the regional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controlled trial found that for patients undergoing thoracoscopic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624840">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oncology reports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identifies erector spinae nerve blocks as one of the commonly performed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5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block is named for this column, and the injection goes deep to it</a:t>
            </a:r>
            <a:endParaRPr lang="en-US" sz="2450" dirty="0"/>
          </a:p>
        </p:txBody>
      </p:sp>
      <p:pic>
        <p:nvPicPr>
          <p:cNvPr id="4" name="Image 0" descr="preencoded.png">    </p:cNvPr>
          <p:cNvPicPr>
            <a:picLocks noChangeAspect="1"/>
          </p:cNvPicPr>
          <p:nvPr/>
        </p:nvPicPr>
        <p:blipFill>
          <a:blip r:embed="rId1"/>
          <a:stretch>
            <a:fillRect/>
          </a:stretch>
        </p:blipFill>
        <p:spPr>
          <a:xfrm>
            <a:off x="5349359" y="1719072"/>
            <a:ext cx="1492977"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Erector spinae runs unbroken from sacrum to occiput over the transverse processes — a plane long enough that one level of injection can cover several segments.</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Henry Vandyke Carter — Reproduction of a Gray's anatomy plate with the muscles of the erector spinae muscle group highlighted · https://commons.wikimedia.org/wiki/File:Gray389_-_Erector_spinae.png</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Henry Vandyke Carter · public-domain · https://commons.wikimedia.org/wiki/File:Gray389_-_Erector_spinae.png</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for laparoscopic surgeries, an erector spinae plane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for laparoscopic surgeries, an erector spinae plane block significantly reduces 24-hour postoperative pain scores and opioid consumption compared to a transversus abdominis plane block.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Erector spinae plane block for laparoscopic surgeries: a systematic review and meta-analysis, BMC anesthesiology 2024 · PMID 39472781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for patients undergoing uniportal thoracoscopic</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for patients undergoing uniportal thoracoscopic surgery, surgical intercostal nerve blocks with 30 ml of 0.5%…</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ENGLAND) 2025</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for patients undergoing thoracoscopic</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for patients undergoing thoracoscopic lung resection, intercostal nerve block can be used interchangeably…</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for patients undergoing uniportal thoracoscopic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for patients undergoing uniportal thoracoscopic surgery, surgical intercostal nerve blocks with 30 ml of 0.5% ropivacaine reduced 12-hour morphine consumption and systemic local anesthetic absorption compared to erector spinae plane blocks.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Erector Spinae Plane Block versus Intercostal Nerve Blocks in Uniportal Videoscopic-assisted Thoracic Surgery: A Multicenter, Double-blind, Prospective Randomized Placebo-controlled Trial, Anesthesiology 2025 · PMID 40537064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controlled trial found that for patients undergoing thoracoscopic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controlled trial found that for patients undergoing thoracoscopic lung resection, intercostal nerve block can be used interchangeably with erector spinae plane block for multimodal analgesia, as the 24-hour quality of recovery difference was not significant after Bonferroni correction.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Esketamine vs. placebo combined with erector spinae plane block vs. intercostal nerve block on quality of recovery following thoracoscopic lung resection: a randomized controlled factorial trial, International journal of surgery (London, England) 2025 · PMID 39172717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Erector Spinae Plane Block</dc:title>
  <dc:subject>Intraoperative teaching</dc:subject>
  <dc:creator>Intraop Teaching Companion</dc:creator>
  <cp:lastModifiedBy>Intraop Teaching Companion</cp:lastModifiedBy>
  <cp:revision>1</cp:revision>
  <dcterms:created xsi:type="dcterms:W3CDTF">2026-07-29T06:02:38Z</dcterms:created>
  <dcterms:modified xsi:type="dcterms:W3CDTF">2026-07-29T06:02:38Z</dcterms:modified>
</cp:coreProperties>
</file>