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Assertion-per-slide deck. Each teaching point is one slide, and each carries the paper it came from in the footnote — open it if a claim matters to your case.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prompts, not a checklist. Follow the ones that go somewhere.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Pitched at CA-1.</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233F"/>
        </a:solidFill>
      </p:bgPr>
    </p:bg>
    <p:spTree>
      <p:nvGrpSpPr>
        <p:cNvPr id="1" name=""/>
        <p:cNvGrpSpPr/>
        <p:nvPr/>
      </p:nvGrpSpPr>
      <p:grpSpPr>
        <a:xfrm>
          <a:off x="0" y="0"/>
          <a:ext cx="0" cy="0"/>
          <a:chOff x="0" y="0"/>
          <a:chExt cx="0" cy="0"/>
        </a:xfrm>
      </p:grpSpPr>
      <p:sp>
        <p:nvSpPr>
          <p:cNvPr id="2" name="Shape 0"/>
          <p:cNvSpPr/>
          <p:nvPr/>
        </p:nvSpPr>
        <p:spPr>
          <a:xfrm>
            <a:off x="8686800" y="-1005840"/>
            <a:ext cx="4754880" cy="4754880"/>
          </a:xfrm>
          <a:prstGeom prst="ellipse">
            <a:avLst/>
          </a:prstGeom>
          <a:solidFill>
            <a:srgbClr val="1B3255"/>
          </a:solidFill>
          <a:ln w="12700">
            <a:solidFill>
              <a:srgbClr val="333333"/>
            </a:solidFill>
            <a:prstDash val="solid"/>
          </a:ln>
        </p:spPr>
      </p:sp>
      <p:sp>
        <p:nvSpPr>
          <p:cNvPr id="3" name="Shape 1"/>
          <p:cNvSpPr/>
          <p:nvPr/>
        </p:nvSpPr>
        <p:spPr>
          <a:xfrm>
            <a:off x="10058400" y="3017520"/>
            <a:ext cx="3108960" cy="3108960"/>
          </a:xfrm>
          <a:prstGeom prst="ellipse">
            <a:avLst/>
          </a:prstGeom>
          <a:solidFill>
            <a:srgbClr val="17294A"/>
          </a:solidFill>
          <a:ln w="12700">
            <a:solidFill>
              <a:srgbClr val="333333"/>
            </a:solidFill>
            <a:prstDash val="solid"/>
          </a:ln>
        </p:spPr>
      </p:sp>
      <p:sp>
        <p:nvSpPr>
          <p:cNvPr id="4" name="Text 2"/>
          <p:cNvSpPr/>
          <p:nvPr/>
        </p:nvSpPr>
        <p:spPr>
          <a:xfrm>
            <a:off x="566928" y="1600200"/>
            <a:ext cx="7680960"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ANESTHETICS-IV (OPIOID AND NON-OPIOID INDUCTION AND ANESTHETIC AGENTS)</a:t>
            </a:r>
            <a:endParaRPr lang="en-US" sz="1050" dirty="0"/>
          </a:p>
        </p:txBody>
      </p:sp>
      <p:sp>
        <p:nvSpPr>
          <p:cNvPr id="5" name="Text 3"/>
          <p:cNvSpPr/>
          <p:nvPr/>
        </p:nvSpPr>
        <p:spPr>
          <a:xfrm>
            <a:off x="566928" y="1920240"/>
            <a:ext cx="7680960" cy="1463040"/>
          </a:xfrm>
          <a:prstGeom prst="rect">
            <a:avLst/>
          </a:prstGeom>
          <a:noFill/>
          <a:ln/>
        </p:spPr>
        <p:txBody>
          <a:bodyPr wrap="square" rtlCol="0" anchor="t"/>
          <a:lstStyle/>
          <a:p>
            <a:pPr indent="0" marL="0">
              <a:buNone/>
            </a:pPr>
            <a:r>
              <a:rPr lang="en-US" sz="4000" b="1" dirty="0">
                <a:solidFill>
                  <a:srgbClr val="FFFFFF"/>
                </a:solidFill>
                <a:latin typeface="Cambria" pitchFamily="34" charset="0"/>
                <a:ea typeface="Cambria" pitchFamily="34" charset="-122"/>
                <a:cs typeface="Cambria" pitchFamily="34" charset="-120"/>
              </a:rPr>
              <a:t>Opioids: Morphine, Hydromorphone, Fentanyl</a:t>
            </a:r>
            <a:endParaRPr lang="en-US" sz="4000" dirty="0"/>
          </a:p>
        </p:txBody>
      </p:sp>
      <p:sp>
        <p:nvSpPr>
          <p:cNvPr id="6" name="Text 4"/>
          <p:cNvSpPr/>
          <p:nvPr/>
        </p:nvSpPr>
        <p:spPr>
          <a:xfrm>
            <a:off x="566928" y="3520440"/>
            <a:ext cx="7680960" cy="329184"/>
          </a:xfrm>
          <a:prstGeom prst="rect">
            <a:avLst/>
          </a:prstGeom>
          <a:noFill/>
          <a:ln/>
        </p:spPr>
        <p:txBody>
          <a:bodyPr wrap="square" rtlCol="0" anchor="ctr"/>
          <a:lstStyle/>
          <a:p>
            <a:pPr indent="0" marL="0">
              <a:buNone/>
            </a:pPr>
            <a:r>
              <a:rPr lang="en-US" sz="1500" dirty="0">
                <a:solidFill>
                  <a:srgbClr val="C6D4E6"/>
                </a:solidFill>
                <a:latin typeface="Calibri" pitchFamily="34" charset="0"/>
                <a:ea typeface="Calibri" pitchFamily="34" charset="-122"/>
                <a:cs typeface="Calibri" pitchFamily="34" charset="-120"/>
              </a:rPr>
              <a:t>Intraoperative teaching · CA-1</a:t>
            </a:r>
            <a:endParaRPr lang="en-US" sz="1500" dirty="0"/>
          </a:p>
        </p:txBody>
      </p:sp>
      <p:sp>
        <p:nvSpPr>
          <p:cNvPr id="7" name="Text 5"/>
          <p:cNvSpPr/>
          <p:nvPr/>
        </p:nvSpPr>
        <p:spPr>
          <a:xfrm>
            <a:off x="566928" y="3785616"/>
            <a:ext cx="7680960" cy="237744"/>
          </a:xfrm>
          <a:prstGeom prst="rect">
            <a:avLst/>
          </a:prstGeom>
          <a:noFill/>
          <a:ln/>
        </p:spPr>
        <p:txBody>
          <a:bodyPr wrap="square" rtlCol="0" anchor="ctr"/>
          <a:lstStyle/>
          <a:p>
            <a:pPr indent="0" marL="0">
              <a:buNone/>
            </a:pPr>
            <a:r>
              <a:rPr lang="en-US" sz="1000" dirty="0">
                <a:solidFill>
                  <a:srgbClr val="8FA9C9"/>
                </a:solidFill>
                <a:latin typeface="Calibri" pitchFamily="34" charset="0"/>
                <a:ea typeface="Calibri" pitchFamily="34" charset="-122"/>
                <a:cs typeface="Calibri" pitchFamily="34" charset="-120"/>
              </a:rPr>
              <a:t>CA-1 Bootcamp day 10. Authored from cited abstracts; every claim carries a PMID.</a:t>
            </a:r>
            <a:endParaRPr lang="en-US" sz="1000" dirty="0"/>
          </a:p>
        </p:txBody>
      </p:sp>
      <p:sp>
        <p:nvSpPr>
          <p:cNvPr id="8" name="Text 6"/>
          <p:cNvSpPr/>
          <p:nvPr/>
        </p:nvSpPr>
        <p:spPr>
          <a:xfrm>
            <a:off x="566928" y="4297680"/>
            <a:ext cx="7680960" cy="548640"/>
          </a:xfrm>
          <a:prstGeom prst="rect">
            <a:avLst/>
          </a:prstGeom>
          <a:noFill/>
          <a:ln/>
        </p:spPr>
        <p:txBody>
          <a:bodyPr wrap="square" rtlCol="0" anchor="t"/>
          <a:lstStyle/>
          <a:p>
            <a:pPr indent="0" marL="0">
              <a:buNone/>
            </a:pPr>
            <a:r>
              <a:rPr lang="en-US" sz="1050" i="1" dirty="0">
                <a:solidFill>
                  <a:srgbClr val="7C93B3"/>
                </a:solidFill>
                <a:latin typeface="Calibri" pitchFamily="34" charset="0"/>
                <a:ea typeface="Calibri" pitchFamily="34" charset="-122"/>
                <a:cs typeface="Calibri" pitchFamily="34" charset="-120"/>
              </a:rPr>
              <a:t>Pharmacology · Anesthetics-IV (Opioid and Non-Opioid Induction and Anesthetic Agents)</a:t>
            </a:r>
            <a:endParaRPr lang="en-US" sz="1050" dirty="0"/>
          </a:p>
        </p:txBody>
      </p:sp>
      <p:sp>
        <p:nvSpPr>
          <p:cNvPr id="9" name="Text 7"/>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Hydromorphone's principal metabolite, hydromorphone-3-glucuronide, carries no</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Clin Exp Pharmacol Physiol</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Hydromorphone's principal metabolite, hydromorphone-3-glucuronide, carries no analgesic activity and is neuroexcitatory — allodynia, myoclonus and seizures on intracerebroventricular administration — and in anuric haemodialysis patients it accumulated more than twelvefold between treatments while hydromorphone itself barely accumulated at all, though dialysis removed the metabolite effectively.</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Smith, Clin Exp Pharmacol Physiol 2000 · PMID 10874511</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Equianalgesic tables are estimates rather than conversions</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Palliat Med</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Equianalgesic tables are estimates rather than conversions: the most consistently supported ratio is about 5 to 1 for oral morphine to oral hydromorphone, no large well-designed randomised trial underpins the tables in common use, and calculating a dose from one of them alone in a patient whose clinical status is changing is an oversimplification of pain management with real potential for harm.</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Mercadante et al., Palliat Med 2011 · PMID 21708857</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this changes about the next case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Colour is the strength of the evidence behind each step, not the urgency.</a:t>
            </a:r>
            <a:endParaRPr lang="en-US" sz="1400" dirty="0"/>
          </a:p>
        </p:txBody>
      </p:sp>
      <p:sp>
        <p:nvSpPr>
          <p:cNvPr id="5" name="Shape 3"/>
          <p:cNvSpPr/>
          <p:nvPr/>
        </p:nvSpPr>
        <p:spPr>
          <a:xfrm>
            <a:off x="566928" y="1938528"/>
            <a:ext cx="11057839" cy="647395"/>
          </a:xfrm>
          <a:prstGeom prst="roundRect">
            <a:avLst>
              <a:gd name="adj" fmla="val 8475"/>
            </a:avLst>
          </a:prstGeom>
          <a:solidFill>
            <a:srgbClr val="F4F6F8"/>
          </a:solidFill>
          <a:ln w="12700">
            <a:solidFill>
              <a:srgbClr val="F4F6F8"/>
            </a:solidFill>
            <a:prstDash val="solid"/>
          </a:ln>
        </p:spPr>
      </p:sp>
      <p:sp>
        <p:nvSpPr>
          <p:cNvPr id="6" name="Shape 4"/>
          <p:cNvSpPr/>
          <p:nvPr/>
        </p:nvSpPr>
        <p:spPr>
          <a:xfrm>
            <a:off x="566928" y="1993392"/>
            <a:ext cx="41148" cy="537667"/>
          </a:xfrm>
          <a:prstGeom prst="rect">
            <a:avLst/>
          </a:prstGeom>
          <a:solidFill>
            <a:srgbClr val="1C7293"/>
          </a:solidFill>
          <a:ln w="12700">
            <a:solidFill>
              <a:srgbClr val="333333"/>
            </a:solidFill>
            <a:prstDash val="solid"/>
          </a:ln>
        </p:spPr>
      </p:sp>
      <p:sp>
        <p:nvSpPr>
          <p:cNvPr id="7" name="Shape 5"/>
          <p:cNvSpPr/>
          <p:nvPr/>
        </p:nvSpPr>
        <p:spPr>
          <a:xfrm>
            <a:off x="768096" y="2106778"/>
            <a:ext cx="310896" cy="310896"/>
          </a:xfrm>
          <a:prstGeom prst="ellipse">
            <a:avLst/>
          </a:prstGeom>
          <a:solidFill>
            <a:srgbClr val="1C7293"/>
          </a:solidFill>
          <a:ln w="12700">
            <a:solidFill>
              <a:srgbClr val="333333"/>
            </a:solidFill>
            <a:prstDash val="solid"/>
          </a:ln>
        </p:spPr>
      </p:sp>
      <p:sp>
        <p:nvSpPr>
          <p:cNvPr id="8" name="Text 6"/>
          <p:cNvSpPr/>
          <p:nvPr/>
        </p:nvSpPr>
        <p:spPr>
          <a:xfrm>
            <a:off x="768096" y="2106778"/>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Fentanyl is 50 to 100 times as potent as morphine, and the short duration you see after a single intravenous dose is redistribution-limited rather than clearance-limited, in the same way thiopentone is — which is why repeated or large doses stop being short-acting and can leave a patient with delayed recovery and prolonged respiratory depression.</a:t>
            </a:r>
            <a:endParaRPr lang="en-US" sz="1150" dirty="0"/>
          </a:p>
        </p:txBody>
      </p:sp>
      <p:sp>
        <p:nvSpPr>
          <p:cNvPr id="10" name="Shape 8"/>
          <p:cNvSpPr/>
          <p:nvPr/>
        </p:nvSpPr>
        <p:spPr>
          <a:xfrm>
            <a:off x="566928" y="2713939"/>
            <a:ext cx="11057839" cy="647395"/>
          </a:xfrm>
          <a:prstGeom prst="roundRect">
            <a:avLst>
              <a:gd name="adj" fmla="val 8475"/>
            </a:avLst>
          </a:prstGeom>
          <a:solidFill>
            <a:srgbClr val="F4F6F8"/>
          </a:solidFill>
          <a:ln w="12700">
            <a:solidFill>
              <a:srgbClr val="F4F6F8"/>
            </a:solidFill>
            <a:prstDash val="solid"/>
          </a:ln>
        </p:spPr>
      </p:sp>
      <p:sp>
        <p:nvSpPr>
          <p:cNvPr id="11" name="Shape 9"/>
          <p:cNvSpPr/>
          <p:nvPr/>
        </p:nvSpPr>
        <p:spPr>
          <a:xfrm>
            <a:off x="566928" y="2768803"/>
            <a:ext cx="41148" cy="537667"/>
          </a:xfrm>
          <a:prstGeom prst="rect">
            <a:avLst/>
          </a:prstGeom>
          <a:solidFill>
            <a:srgbClr val="1C7293"/>
          </a:solidFill>
          <a:ln w="12700">
            <a:solidFill>
              <a:srgbClr val="333333"/>
            </a:solidFill>
            <a:prstDash val="solid"/>
          </a:ln>
        </p:spPr>
      </p:sp>
      <p:sp>
        <p:nvSpPr>
          <p:cNvPr id="12" name="Shape 10"/>
          <p:cNvSpPr/>
          <p:nvPr/>
        </p:nvSpPr>
        <p:spPr>
          <a:xfrm>
            <a:off x="768096" y="2882189"/>
            <a:ext cx="310896" cy="310896"/>
          </a:xfrm>
          <a:prstGeom prst="ellipse">
            <a:avLst/>
          </a:prstGeom>
          <a:solidFill>
            <a:srgbClr val="1C7293"/>
          </a:solidFill>
          <a:ln w="12700">
            <a:solidFill>
              <a:srgbClr val="333333"/>
            </a:solidFill>
            <a:prstDash val="solid"/>
          </a:ln>
        </p:spPr>
      </p:sp>
      <p:sp>
        <p:nvSpPr>
          <p:cNvPr id="13" name="Text 11"/>
          <p:cNvSpPr/>
          <p:nvPr/>
        </p:nvSpPr>
        <p:spPr>
          <a:xfrm>
            <a:off x="768096" y="2882189"/>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1188720" y="2805379"/>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The half-life on the reference card is not the number that predicts when your patient will wake up: reported terminal half-lives for fentanyl range from about 1.5 to 6 hours in healthy volunteers and up to 15 hours in geriatric patients, and comparing half-lives between opioids is not a rational way to choose one — effect-site concentration and context-sensitive half-time are.</a:t>
            </a:r>
            <a:endParaRPr lang="en-US" sz="1150" dirty="0"/>
          </a:p>
        </p:txBody>
      </p:sp>
      <p:sp>
        <p:nvSpPr>
          <p:cNvPr id="15" name="Shape 13"/>
          <p:cNvSpPr/>
          <p:nvPr/>
        </p:nvSpPr>
        <p:spPr>
          <a:xfrm>
            <a:off x="566928" y="3489350"/>
            <a:ext cx="11057839" cy="647395"/>
          </a:xfrm>
          <a:prstGeom prst="roundRect">
            <a:avLst>
              <a:gd name="adj" fmla="val 8475"/>
            </a:avLst>
          </a:prstGeom>
          <a:solidFill>
            <a:srgbClr val="F4F6F8"/>
          </a:solidFill>
          <a:ln w="12700">
            <a:solidFill>
              <a:srgbClr val="F4F6F8"/>
            </a:solidFill>
            <a:prstDash val="solid"/>
          </a:ln>
        </p:spPr>
      </p:sp>
      <p:sp>
        <p:nvSpPr>
          <p:cNvPr id="16" name="Shape 14"/>
          <p:cNvSpPr/>
          <p:nvPr/>
        </p:nvSpPr>
        <p:spPr>
          <a:xfrm>
            <a:off x="566928" y="3544214"/>
            <a:ext cx="41148" cy="537667"/>
          </a:xfrm>
          <a:prstGeom prst="rect">
            <a:avLst/>
          </a:prstGeom>
          <a:solidFill>
            <a:srgbClr val="1C7293"/>
          </a:solidFill>
          <a:ln w="12700">
            <a:solidFill>
              <a:srgbClr val="333333"/>
            </a:solidFill>
            <a:prstDash val="solid"/>
          </a:ln>
        </p:spPr>
      </p:sp>
      <p:sp>
        <p:nvSpPr>
          <p:cNvPr id="17" name="Shape 15"/>
          <p:cNvSpPr/>
          <p:nvPr/>
        </p:nvSpPr>
        <p:spPr>
          <a:xfrm>
            <a:off x="768096" y="3657600"/>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657600"/>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580790"/>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These drugs differ at the effect site and not just at the syringe: pharmacokinetic-pharmacodynamic studies give fentanyl and its derivatives a blood-to-effect-site equilibration half-life of only 0.2 to 9 minutes, while morphine's analgesic time course is observed with a prolonged delay behind its plasma concentration — so a second dose of morphine given because the first one 'is not working yet' is a dose you will meet again later.</a:t>
            </a:r>
            <a:endParaRPr lang="en-US" sz="1150" dirty="0"/>
          </a:p>
        </p:txBody>
      </p:sp>
      <p:sp>
        <p:nvSpPr>
          <p:cNvPr id="20" name="Shape 18"/>
          <p:cNvSpPr/>
          <p:nvPr/>
        </p:nvSpPr>
        <p:spPr>
          <a:xfrm>
            <a:off x="566928" y="4264762"/>
            <a:ext cx="11057839" cy="647395"/>
          </a:xfrm>
          <a:prstGeom prst="roundRect">
            <a:avLst>
              <a:gd name="adj" fmla="val 8475"/>
            </a:avLst>
          </a:prstGeom>
          <a:solidFill>
            <a:srgbClr val="F4F6F8"/>
          </a:solidFill>
          <a:ln w="12700">
            <a:solidFill>
              <a:srgbClr val="F4F6F8"/>
            </a:solidFill>
            <a:prstDash val="solid"/>
          </a:ln>
        </p:spPr>
      </p:sp>
      <p:sp>
        <p:nvSpPr>
          <p:cNvPr id="21" name="Shape 19"/>
          <p:cNvSpPr/>
          <p:nvPr/>
        </p:nvSpPr>
        <p:spPr>
          <a:xfrm>
            <a:off x="566928" y="4319626"/>
            <a:ext cx="41148" cy="537667"/>
          </a:xfrm>
          <a:prstGeom prst="rect">
            <a:avLst/>
          </a:prstGeom>
          <a:solidFill>
            <a:srgbClr val="1C7293"/>
          </a:solidFill>
          <a:ln w="12700">
            <a:solidFill>
              <a:srgbClr val="333333"/>
            </a:solidFill>
            <a:prstDash val="solid"/>
          </a:ln>
        </p:spPr>
      </p:sp>
      <p:sp>
        <p:nvSpPr>
          <p:cNvPr id="22" name="Shape 20"/>
          <p:cNvSpPr/>
          <p:nvPr/>
        </p:nvSpPr>
        <p:spPr>
          <a:xfrm>
            <a:off x="768096" y="4433011"/>
            <a:ext cx="310896" cy="310896"/>
          </a:xfrm>
          <a:prstGeom prst="ellipse">
            <a:avLst/>
          </a:prstGeom>
          <a:solidFill>
            <a:srgbClr val="1C7293"/>
          </a:solidFill>
          <a:ln w="12700">
            <a:solidFill>
              <a:srgbClr val="333333"/>
            </a:solidFill>
            <a:prstDash val="solid"/>
          </a:ln>
        </p:spPr>
      </p:sp>
      <p:sp>
        <p:nvSpPr>
          <p:cNvPr id="23" name="Text 21"/>
          <p:cNvSpPr/>
          <p:nvPr/>
        </p:nvSpPr>
        <p:spPr>
          <a:xfrm>
            <a:off x="768096" y="4433011"/>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1188720" y="4356202"/>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Morphine's danger in renal impairment is not morphine but morphine-6-glucuronide, an active renally excreted metabolite: three patients with renal failure showed classical signs of morphine intoxication with prolonged respiratory depression while having no measurable morphine in plasma at all, and concentration-effect modelling in volunteers put morphine-6-glucuronide at four to eight times morphine's potency for miosis and for suppression of salivation.</a:t>
            </a:r>
            <a:endParaRPr lang="en-US" sz="1150" dirty="0"/>
          </a:p>
        </p:txBody>
      </p:sp>
      <p:sp>
        <p:nvSpPr>
          <p:cNvPr id="25" name="Shape 23"/>
          <p:cNvSpPr/>
          <p:nvPr/>
        </p:nvSpPr>
        <p:spPr>
          <a:xfrm>
            <a:off x="566928" y="5040173"/>
            <a:ext cx="11057839" cy="647395"/>
          </a:xfrm>
          <a:prstGeom prst="roundRect">
            <a:avLst>
              <a:gd name="adj" fmla="val 8475"/>
            </a:avLst>
          </a:prstGeom>
          <a:solidFill>
            <a:srgbClr val="F4F6F8"/>
          </a:solidFill>
          <a:ln w="12700">
            <a:solidFill>
              <a:srgbClr val="F4F6F8"/>
            </a:solidFill>
            <a:prstDash val="solid"/>
          </a:ln>
        </p:spPr>
      </p:sp>
      <p:sp>
        <p:nvSpPr>
          <p:cNvPr id="26" name="Shape 24"/>
          <p:cNvSpPr/>
          <p:nvPr/>
        </p:nvSpPr>
        <p:spPr>
          <a:xfrm>
            <a:off x="566928" y="5095037"/>
            <a:ext cx="41148" cy="537667"/>
          </a:xfrm>
          <a:prstGeom prst="rect">
            <a:avLst/>
          </a:prstGeom>
          <a:solidFill>
            <a:srgbClr val="1C7293"/>
          </a:solidFill>
          <a:ln w="12700">
            <a:solidFill>
              <a:srgbClr val="333333"/>
            </a:solidFill>
            <a:prstDash val="solid"/>
          </a:ln>
        </p:spPr>
      </p:sp>
      <p:sp>
        <p:nvSpPr>
          <p:cNvPr id="27" name="Shape 25"/>
          <p:cNvSpPr/>
          <p:nvPr/>
        </p:nvSpPr>
        <p:spPr>
          <a:xfrm>
            <a:off x="768096" y="5208422"/>
            <a:ext cx="310896" cy="310896"/>
          </a:xfrm>
          <a:prstGeom prst="ellipse">
            <a:avLst/>
          </a:prstGeom>
          <a:solidFill>
            <a:srgbClr val="1C7293"/>
          </a:solidFill>
          <a:ln w="12700">
            <a:solidFill>
              <a:srgbClr val="333333"/>
            </a:solidFill>
            <a:prstDash val="solid"/>
          </a:ln>
        </p:spPr>
      </p:sp>
      <p:sp>
        <p:nvSpPr>
          <p:cNvPr id="28" name="Text 26"/>
          <p:cNvSpPr/>
          <p:nvPr/>
        </p:nvSpPr>
        <p:spPr>
          <a:xfrm>
            <a:off x="768096" y="5208422"/>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5</a:t>
            </a:r>
            <a:endParaRPr lang="en-US" sz="1200" dirty="0"/>
          </a:p>
        </p:txBody>
      </p:sp>
      <p:sp>
        <p:nvSpPr>
          <p:cNvPr id="29" name="Text 27"/>
          <p:cNvSpPr/>
          <p:nvPr/>
        </p:nvSpPr>
        <p:spPr>
          <a:xfrm>
            <a:off x="1188720" y="5131613"/>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Hydromorphone's principal metabolite, hydromorphone-3-glucuronide, carries no analgesic activity and is neuroexcitatory — allodynia, myoclonus and seizures on intracerebroventricular administration — and in anuric haemodialysis patients it accumulated more than twelvefold between treatments while hydromorphone itself barely accumulated at all, though dialysis removed the metabolite effectively.</a:t>
            </a:r>
            <a:endParaRPr lang="en-US" sz="1150" dirty="0"/>
          </a:p>
        </p:txBody>
      </p:sp>
      <p:sp>
        <p:nvSpPr>
          <p:cNvPr id="30" name="Text 28"/>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The oral-boards stem on the next slide puts these into one scenario.</a:t>
            </a:r>
            <a:endParaRPr lang="en-US" sz="900" dirty="0"/>
          </a:p>
        </p:txBody>
      </p:sp>
      <p:sp>
        <p:nvSpPr>
          <p:cNvPr id="31" name="Text 29"/>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KEY TAKEAWAYS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to carry into the next case</a:t>
            </a:r>
            <a:endParaRPr lang="en-US" sz="2700" dirty="0"/>
          </a:p>
        </p:txBody>
      </p:sp>
      <p:sp>
        <p:nvSpPr>
          <p:cNvPr id="4" name="Shape 2"/>
          <p:cNvSpPr/>
          <p:nvPr/>
        </p:nvSpPr>
        <p:spPr>
          <a:xfrm>
            <a:off x="566928" y="1463040"/>
            <a:ext cx="2613584" cy="3876294"/>
          </a:xfrm>
          <a:prstGeom prst="roundRect">
            <a:avLst>
              <a:gd name="adj" fmla="val 2099"/>
            </a:avLst>
          </a:prstGeom>
          <a:solidFill>
            <a:srgbClr val="F4F6F8"/>
          </a:solidFill>
          <a:ln w="12700">
            <a:solidFill>
              <a:srgbClr val="F4F6F8"/>
            </a:solidFill>
            <a:prstDash val="solid"/>
          </a:ln>
        </p:spPr>
      </p:sp>
      <p:sp>
        <p:nvSpPr>
          <p:cNvPr id="5" name="Shape 3"/>
          <p:cNvSpPr/>
          <p:nvPr/>
        </p:nvSpPr>
        <p:spPr>
          <a:xfrm>
            <a:off x="566928" y="1463040"/>
            <a:ext cx="2613584" cy="54864"/>
          </a:xfrm>
          <a:prstGeom prst="rect">
            <a:avLst/>
          </a:prstGeom>
          <a:solidFill>
            <a:srgbClr val="1C7293"/>
          </a:solidFill>
          <a:ln w="12700">
            <a:solidFill>
              <a:srgbClr val="333333"/>
            </a:solidFill>
            <a:prstDash val="solid"/>
          </a:ln>
        </p:spPr>
      </p:sp>
      <p:sp>
        <p:nvSpPr>
          <p:cNvPr id="6" name="Text 4"/>
          <p:cNvSpPr/>
          <p:nvPr/>
        </p:nvSpPr>
        <p:spPr>
          <a:xfrm>
            <a:off x="749808" y="1682496"/>
            <a:ext cx="224782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Fentanyl is 50 to 100 times as potent as morphine</a:t>
            </a:r>
            <a:endParaRPr lang="en-US" sz="1400" dirty="0"/>
          </a:p>
        </p:txBody>
      </p:sp>
      <p:sp>
        <p:nvSpPr>
          <p:cNvPr id="7" name="Text 5"/>
          <p:cNvSpPr/>
          <p:nvPr/>
        </p:nvSpPr>
        <p:spPr>
          <a:xfrm>
            <a:off x="749808" y="2171192"/>
            <a:ext cx="2247824" cy="294868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Clin Pharmacokinet 1983</a:t>
            </a:r>
            <a:endParaRPr lang="en-US" sz="1150" dirty="0"/>
          </a:p>
        </p:txBody>
      </p:sp>
      <p:sp>
        <p:nvSpPr>
          <p:cNvPr id="8" name="Shape 6"/>
          <p:cNvSpPr/>
          <p:nvPr/>
        </p:nvSpPr>
        <p:spPr>
          <a:xfrm>
            <a:off x="3381680" y="1463040"/>
            <a:ext cx="2613584" cy="3876294"/>
          </a:xfrm>
          <a:prstGeom prst="roundRect">
            <a:avLst>
              <a:gd name="adj" fmla="val 2099"/>
            </a:avLst>
          </a:prstGeom>
          <a:solidFill>
            <a:srgbClr val="F4F6F8"/>
          </a:solidFill>
          <a:ln w="12700">
            <a:solidFill>
              <a:srgbClr val="F4F6F8"/>
            </a:solidFill>
            <a:prstDash val="solid"/>
          </a:ln>
        </p:spPr>
      </p:sp>
      <p:sp>
        <p:nvSpPr>
          <p:cNvPr id="9" name="Shape 7"/>
          <p:cNvSpPr/>
          <p:nvPr/>
        </p:nvSpPr>
        <p:spPr>
          <a:xfrm>
            <a:off x="3381680" y="1463040"/>
            <a:ext cx="2613584" cy="54864"/>
          </a:xfrm>
          <a:prstGeom prst="rect">
            <a:avLst/>
          </a:prstGeom>
          <a:solidFill>
            <a:srgbClr val="1C7293"/>
          </a:solidFill>
          <a:ln w="12700">
            <a:solidFill>
              <a:srgbClr val="333333"/>
            </a:solidFill>
            <a:prstDash val="solid"/>
          </a:ln>
        </p:spPr>
      </p:sp>
      <p:sp>
        <p:nvSpPr>
          <p:cNvPr id="10" name="Text 8"/>
          <p:cNvSpPr/>
          <p:nvPr/>
        </p:nvSpPr>
        <p:spPr>
          <a:xfrm>
            <a:off x="3564560"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The half-life on the reference card is not the number that predicts when your</a:t>
            </a:r>
            <a:endParaRPr lang="en-US" sz="1400" dirty="0"/>
          </a:p>
        </p:txBody>
      </p:sp>
      <p:sp>
        <p:nvSpPr>
          <p:cNvPr id="11" name="Text 9"/>
          <p:cNvSpPr/>
          <p:nvPr/>
        </p:nvSpPr>
        <p:spPr>
          <a:xfrm>
            <a:off x="3564560" y="2605024"/>
            <a:ext cx="2247824" cy="251485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Clin Pharmacokinet 1983</a:t>
            </a:r>
            <a:endParaRPr lang="en-US" sz="1150" dirty="0"/>
          </a:p>
        </p:txBody>
      </p:sp>
      <p:sp>
        <p:nvSpPr>
          <p:cNvPr id="12" name="Shape 10"/>
          <p:cNvSpPr/>
          <p:nvPr/>
        </p:nvSpPr>
        <p:spPr>
          <a:xfrm>
            <a:off x="6196432" y="1463040"/>
            <a:ext cx="2613584" cy="3876294"/>
          </a:xfrm>
          <a:prstGeom prst="roundRect">
            <a:avLst>
              <a:gd name="adj" fmla="val 2099"/>
            </a:avLst>
          </a:prstGeom>
          <a:solidFill>
            <a:srgbClr val="F4F6F8"/>
          </a:solidFill>
          <a:ln w="12700">
            <a:solidFill>
              <a:srgbClr val="F4F6F8"/>
            </a:solidFill>
            <a:prstDash val="solid"/>
          </a:ln>
        </p:spPr>
      </p:sp>
      <p:sp>
        <p:nvSpPr>
          <p:cNvPr id="13" name="Shape 11"/>
          <p:cNvSpPr/>
          <p:nvPr/>
        </p:nvSpPr>
        <p:spPr>
          <a:xfrm>
            <a:off x="6196432" y="1463040"/>
            <a:ext cx="2613584" cy="54864"/>
          </a:xfrm>
          <a:prstGeom prst="rect">
            <a:avLst/>
          </a:prstGeom>
          <a:solidFill>
            <a:srgbClr val="1C7293"/>
          </a:solidFill>
          <a:ln w="12700">
            <a:solidFill>
              <a:srgbClr val="333333"/>
            </a:solidFill>
            <a:prstDash val="solid"/>
          </a:ln>
        </p:spPr>
      </p:sp>
      <p:sp>
        <p:nvSpPr>
          <p:cNvPr id="14" name="Text 12"/>
          <p:cNvSpPr/>
          <p:nvPr/>
        </p:nvSpPr>
        <p:spPr>
          <a:xfrm>
            <a:off x="6379312" y="1682496"/>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These drugs differ at the effect site and not just at the syringe</a:t>
            </a:r>
            <a:endParaRPr lang="en-US" sz="1400" dirty="0"/>
          </a:p>
        </p:txBody>
      </p:sp>
      <p:sp>
        <p:nvSpPr>
          <p:cNvPr id="15" name="Text 13"/>
          <p:cNvSpPr/>
          <p:nvPr/>
        </p:nvSpPr>
        <p:spPr>
          <a:xfrm>
            <a:off x="6379312" y="2388108"/>
            <a:ext cx="2247824" cy="273177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Basic Clin Pharmacol Toxicol 2012</a:t>
            </a:r>
            <a:endParaRPr lang="en-US" sz="1150" dirty="0"/>
          </a:p>
        </p:txBody>
      </p:sp>
      <p:sp>
        <p:nvSpPr>
          <p:cNvPr id="16" name="Shape 14"/>
          <p:cNvSpPr/>
          <p:nvPr/>
        </p:nvSpPr>
        <p:spPr>
          <a:xfrm>
            <a:off x="9011183" y="1463040"/>
            <a:ext cx="2613584" cy="3876294"/>
          </a:xfrm>
          <a:prstGeom prst="roundRect">
            <a:avLst>
              <a:gd name="adj" fmla="val 2099"/>
            </a:avLst>
          </a:prstGeom>
          <a:solidFill>
            <a:srgbClr val="F4F6F8"/>
          </a:solidFill>
          <a:ln w="12700">
            <a:solidFill>
              <a:srgbClr val="F4F6F8"/>
            </a:solidFill>
            <a:prstDash val="solid"/>
          </a:ln>
        </p:spPr>
      </p:sp>
      <p:sp>
        <p:nvSpPr>
          <p:cNvPr id="17" name="Shape 15"/>
          <p:cNvSpPr/>
          <p:nvPr/>
        </p:nvSpPr>
        <p:spPr>
          <a:xfrm>
            <a:off x="9011183" y="1463040"/>
            <a:ext cx="2613584" cy="54864"/>
          </a:xfrm>
          <a:prstGeom prst="rect">
            <a:avLst/>
          </a:prstGeom>
          <a:solidFill>
            <a:srgbClr val="1C7293"/>
          </a:solidFill>
          <a:ln w="12700">
            <a:solidFill>
              <a:srgbClr val="333333"/>
            </a:solidFill>
            <a:prstDash val="solid"/>
          </a:ln>
        </p:spPr>
      </p:sp>
      <p:sp>
        <p:nvSpPr>
          <p:cNvPr id="18" name="Text 16"/>
          <p:cNvSpPr/>
          <p:nvPr/>
        </p:nvSpPr>
        <p:spPr>
          <a:xfrm>
            <a:off x="9194063"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Morphine's danger in renal impairment is not morphine but morphine-6-glucuroni</a:t>
            </a:r>
            <a:endParaRPr lang="en-US" sz="1400" dirty="0"/>
          </a:p>
        </p:txBody>
      </p:sp>
      <p:sp>
        <p:nvSpPr>
          <p:cNvPr id="19" name="Text 17"/>
          <p:cNvSpPr/>
          <p:nvPr/>
        </p:nvSpPr>
        <p:spPr>
          <a:xfrm>
            <a:off x="9194063" y="2605024"/>
            <a:ext cx="2247824" cy="251485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Br Med J (Clin Res Ed) 1986</a:t>
            </a:r>
            <a:endParaRPr lang="en-US" sz="1150" dirty="0"/>
          </a:p>
        </p:txBody>
      </p:sp>
      <p:sp>
        <p:nvSpPr>
          <p:cNvPr id="20" name="Shape 18"/>
          <p:cNvSpPr/>
          <p:nvPr/>
        </p:nvSpPr>
        <p:spPr>
          <a:xfrm>
            <a:off x="566928" y="5339334"/>
            <a:ext cx="11057839" cy="805434"/>
          </a:xfrm>
          <a:prstGeom prst="roundRect">
            <a:avLst>
              <a:gd name="adj" fmla="val 5676"/>
            </a:avLst>
          </a:prstGeom>
          <a:solidFill>
            <a:srgbClr val="12233F"/>
          </a:solidFill>
          <a:ln w="12700">
            <a:solidFill>
              <a:srgbClr val="333333"/>
            </a:solidFill>
            <a:prstDash val="solid"/>
          </a:ln>
        </p:spPr>
      </p:sp>
      <p:sp>
        <p:nvSpPr>
          <p:cNvPr id="21" name="Text 19"/>
          <p:cNvSpPr/>
          <p:nvPr/>
        </p:nvSpPr>
        <p:spPr>
          <a:xfrm>
            <a:off x="841248" y="5430774"/>
            <a:ext cx="10509199" cy="622554"/>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Fentanyl is fast on and, after one dose, fast off because it redistributes rather than because it is cleared; morphine is slow on and, in a kidney that cannot excrete morphine-6-glucuronide, slow off in a way that can stop a patient breathing hours after the dose looked fine.</a:t>
            </a:r>
            <a:endParaRPr lang="en-US" sz="1300" dirty="0"/>
          </a:p>
        </p:txBody>
      </p:sp>
      <p:sp>
        <p:nvSpPr>
          <p:cNvPr id="22" name="Text 20"/>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Questions I'll ask you</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Think them through before we start, not while I am asking.</a:t>
            </a:r>
            <a:endParaRPr lang="en-US" sz="1400" dirty="0"/>
          </a:p>
        </p:txBody>
      </p:sp>
      <p:sp>
        <p:nvSpPr>
          <p:cNvPr id="5" name="Shape 3"/>
          <p:cNvSpPr/>
          <p:nvPr/>
        </p:nvSpPr>
        <p:spPr>
          <a:xfrm>
            <a:off x="566928" y="1938528"/>
            <a:ext cx="5400904" cy="1170432"/>
          </a:xfrm>
          <a:prstGeom prst="roundRect">
            <a:avLst>
              <a:gd name="adj" fmla="val 4688"/>
            </a:avLst>
          </a:prstGeom>
          <a:solidFill>
            <a:srgbClr val="F4F6F8"/>
          </a:solidFill>
          <a:ln w="12700">
            <a:solidFill>
              <a:srgbClr val="F4F6F8"/>
            </a:solidFill>
            <a:prstDash val="solid"/>
          </a:ln>
        </p:spPr>
      </p:sp>
      <p:sp>
        <p:nvSpPr>
          <p:cNvPr id="6" name="Shape 4"/>
          <p:cNvSpPr/>
          <p:nvPr/>
        </p:nvSpPr>
        <p:spPr>
          <a:xfrm>
            <a:off x="566928" y="1993392"/>
            <a:ext cx="41148" cy="1060704"/>
          </a:xfrm>
          <a:prstGeom prst="rect">
            <a:avLst/>
          </a:prstGeom>
          <a:solidFill>
            <a:srgbClr val="1C7293"/>
          </a:solidFill>
          <a:ln w="12700">
            <a:solidFill>
              <a:srgbClr val="333333"/>
            </a:solidFill>
            <a:prstDash val="solid"/>
          </a:ln>
        </p:spPr>
      </p:sp>
      <p:sp>
        <p:nvSpPr>
          <p:cNvPr id="7" name="Shape 5"/>
          <p:cNvSpPr/>
          <p:nvPr/>
        </p:nvSpPr>
        <p:spPr>
          <a:xfrm>
            <a:off x="768096" y="2368296"/>
            <a:ext cx="310896" cy="310896"/>
          </a:xfrm>
          <a:prstGeom prst="ellipse">
            <a:avLst/>
          </a:prstGeom>
          <a:solidFill>
            <a:srgbClr val="1C7293"/>
          </a:solidFill>
          <a:ln w="12700">
            <a:solidFill>
              <a:srgbClr val="333333"/>
            </a:solidFill>
            <a:prstDash val="solid"/>
          </a:ln>
        </p:spPr>
      </p:sp>
      <p:sp>
        <p:nvSpPr>
          <p:cNvPr id="8" name="Text 6"/>
          <p:cNvSpPr/>
          <p:nvPr/>
        </p:nvSpPr>
        <p:spPr>
          <a:xfrm>
            <a:off x="768096"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You gave fentanyl 45 minutes ago and she is comfortable. Is that dose gone, or is it just somewhere else in her?</a:t>
            </a:r>
            <a:endParaRPr lang="en-US" sz="1150" dirty="0"/>
          </a:p>
        </p:txBody>
      </p:sp>
      <p:sp>
        <p:nvSpPr>
          <p:cNvPr id="10" name="Shape 8"/>
          <p:cNvSpPr/>
          <p:nvPr/>
        </p:nvSpPr>
        <p:spPr>
          <a:xfrm>
            <a:off x="6223864" y="1938528"/>
            <a:ext cx="5400904" cy="1170432"/>
          </a:xfrm>
          <a:prstGeom prst="roundRect">
            <a:avLst>
              <a:gd name="adj" fmla="val 4688"/>
            </a:avLst>
          </a:prstGeom>
          <a:solidFill>
            <a:srgbClr val="F4F6F8"/>
          </a:solidFill>
          <a:ln w="12700">
            <a:solidFill>
              <a:srgbClr val="F4F6F8"/>
            </a:solidFill>
            <a:prstDash val="solid"/>
          </a:ln>
        </p:spPr>
      </p:sp>
      <p:sp>
        <p:nvSpPr>
          <p:cNvPr id="11" name="Shape 9"/>
          <p:cNvSpPr/>
          <p:nvPr/>
        </p:nvSpPr>
        <p:spPr>
          <a:xfrm>
            <a:off x="6223864" y="1993392"/>
            <a:ext cx="41148" cy="1060704"/>
          </a:xfrm>
          <a:prstGeom prst="rect">
            <a:avLst/>
          </a:prstGeom>
          <a:solidFill>
            <a:srgbClr val="1C7293"/>
          </a:solidFill>
          <a:ln w="12700">
            <a:solidFill>
              <a:srgbClr val="333333"/>
            </a:solidFill>
            <a:prstDash val="solid"/>
          </a:ln>
        </p:spPr>
      </p:sp>
      <p:sp>
        <p:nvSpPr>
          <p:cNvPr id="12" name="Shape 10"/>
          <p:cNvSpPr/>
          <p:nvPr/>
        </p:nvSpPr>
        <p:spPr>
          <a:xfrm>
            <a:off x="6425032" y="2368296"/>
            <a:ext cx="310896" cy="310896"/>
          </a:xfrm>
          <a:prstGeom prst="ellipse">
            <a:avLst/>
          </a:prstGeom>
          <a:solidFill>
            <a:srgbClr val="1C7293"/>
          </a:solidFill>
          <a:ln w="12700">
            <a:solidFill>
              <a:srgbClr val="333333"/>
            </a:solidFill>
            <a:prstDash val="solid"/>
          </a:ln>
        </p:spPr>
      </p:sp>
      <p:sp>
        <p:nvSpPr>
          <p:cNvPr id="13" name="Text 11"/>
          <p:cNvSpPr/>
          <p:nvPr/>
        </p:nvSpPr>
        <p:spPr>
          <a:xfrm>
            <a:off x="6425032"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6845656"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does a creatinine of 2.4 change about this choice — and which molecule are you actually worried about?</a:t>
            </a:r>
            <a:endParaRPr lang="en-US" sz="1150" dirty="0"/>
          </a:p>
        </p:txBody>
      </p:sp>
      <p:sp>
        <p:nvSpPr>
          <p:cNvPr id="15" name="Shape 13"/>
          <p:cNvSpPr/>
          <p:nvPr/>
        </p:nvSpPr>
        <p:spPr>
          <a:xfrm>
            <a:off x="566928" y="3328416"/>
            <a:ext cx="5400904" cy="1170432"/>
          </a:xfrm>
          <a:prstGeom prst="roundRect">
            <a:avLst>
              <a:gd name="adj" fmla="val 4688"/>
            </a:avLst>
          </a:prstGeom>
          <a:solidFill>
            <a:srgbClr val="F4F6F8"/>
          </a:solidFill>
          <a:ln w="12700">
            <a:solidFill>
              <a:srgbClr val="F4F6F8"/>
            </a:solidFill>
            <a:prstDash val="solid"/>
          </a:ln>
        </p:spPr>
      </p:sp>
      <p:sp>
        <p:nvSpPr>
          <p:cNvPr id="16" name="Shape 14"/>
          <p:cNvSpPr/>
          <p:nvPr/>
        </p:nvSpPr>
        <p:spPr>
          <a:xfrm>
            <a:off x="566928" y="3383280"/>
            <a:ext cx="41148" cy="1060704"/>
          </a:xfrm>
          <a:prstGeom prst="rect">
            <a:avLst/>
          </a:prstGeom>
          <a:solidFill>
            <a:srgbClr val="1C7293"/>
          </a:solidFill>
          <a:ln w="12700">
            <a:solidFill>
              <a:srgbClr val="333333"/>
            </a:solidFill>
            <a:prstDash val="solid"/>
          </a:ln>
        </p:spPr>
      </p:sp>
      <p:sp>
        <p:nvSpPr>
          <p:cNvPr id="17" name="Shape 15"/>
          <p:cNvSpPr/>
          <p:nvPr/>
        </p:nvSpPr>
        <p:spPr>
          <a:xfrm>
            <a:off x="768096" y="3758184"/>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You want to switch her to hydromorphone. What ratio are you using, and where did that number come from?</a:t>
            </a:r>
            <a:endParaRPr lang="en-US" sz="1150" dirty="0"/>
          </a:p>
        </p:txBody>
      </p:sp>
      <p:sp>
        <p:nvSpPr>
          <p:cNvPr id="20" name="Shape 18"/>
          <p:cNvSpPr/>
          <p:nvPr/>
        </p:nvSpPr>
        <p:spPr>
          <a:xfrm>
            <a:off x="6223864" y="3328416"/>
            <a:ext cx="5400904" cy="1170432"/>
          </a:xfrm>
          <a:prstGeom prst="roundRect">
            <a:avLst>
              <a:gd name="adj" fmla="val 4688"/>
            </a:avLst>
          </a:prstGeom>
          <a:solidFill>
            <a:srgbClr val="F4F6F8"/>
          </a:solidFill>
          <a:ln w="12700">
            <a:solidFill>
              <a:srgbClr val="F4F6F8"/>
            </a:solidFill>
            <a:prstDash val="solid"/>
          </a:ln>
        </p:spPr>
      </p:sp>
      <p:sp>
        <p:nvSpPr>
          <p:cNvPr id="21" name="Shape 19"/>
          <p:cNvSpPr/>
          <p:nvPr/>
        </p:nvSpPr>
        <p:spPr>
          <a:xfrm>
            <a:off x="6223864" y="3383280"/>
            <a:ext cx="41148" cy="1060704"/>
          </a:xfrm>
          <a:prstGeom prst="rect">
            <a:avLst/>
          </a:prstGeom>
          <a:solidFill>
            <a:srgbClr val="1C7293"/>
          </a:solidFill>
          <a:ln w="12700">
            <a:solidFill>
              <a:srgbClr val="333333"/>
            </a:solidFill>
            <a:prstDash val="solid"/>
          </a:ln>
        </p:spPr>
      </p:sp>
      <p:sp>
        <p:nvSpPr>
          <p:cNvPr id="22" name="Shape 20"/>
          <p:cNvSpPr/>
          <p:nvPr/>
        </p:nvSpPr>
        <p:spPr>
          <a:xfrm>
            <a:off x="6425032" y="3758184"/>
            <a:ext cx="310896" cy="310896"/>
          </a:xfrm>
          <a:prstGeom prst="ellipse">
            <a:avLst/>
          </a:prstGeom>
          <a:solidFill>
            <a:srgbClr val="1C7293"/>
          </a:solidFill>
          <a:ln w="12700">
            <a:solidFill>
              <a:srgbClr val="333333"/>
            </a:solidFill>
            <a:prstDash val="solid"/>
          </a:ln>
        </p:spPr>
      </p:sp>
      <p:sp>
        <p:nvSpPr>
          <p:cNvPr id="23" name="Text 21"/>
          <p:cNvSpPr/>
          <p:nvPr/>
        </p:nvSpPr>
        <p:spPr>
          <a:xfrm>
            <a:off x="6425032"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6845656"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If she becomes obtunded at 3 a.m., which drug did it, and why then rather than now?</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ORAL BOARDS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this stem out loud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Same topic, examiner framing. Say your reasoning as you go.</a:t>
            </a:r>
            <a:endParaRPr lang="en-US" sz="1400" dirty="0"/>
          </a:p>
        </p:txBody>
      </p:sp>
      <p:sp>
        <p:nvSpPr>
          <p:cNvPr id="5" name="Shape 3"/>
          <p:cNvSpPr/>
          <p:nvPr/>
        </p:nvSpPr>
        <p:spPr>
          <a:xfrm>
            <a:off x="566928" y="1938528"/>
            <a:ext cx="11057839" cy="4261104"/>
          </a:xfrm>
          <a:prstGeom prst="roundRect">
            <a:avLst>
              <a:gd name="adj" fmla="val 1073"/>
            </a:avLst>
          </a:prstGeom>
          <a:solidFill>
            <a:srgbClr val="DCE9EF"/>
          </a:solidFill>
          <a:ln w="12700">
            <a:solidFill>
              <a:srgbClr val="333333"/>
            </a:solidFill>
            <a:prstDash val="solid"/>
          </a:ln>
        </p:spPr>
      </p:sp>
      <p:sp>
        <p:nvSpPr>
          <p:cNvPr id="6" name="Shape 4"/>
          <p:cNvSpPr/>
          <p:nvPr/>
        </p:nvSpPr>
        <p:spPr>
          <a:xfrm>
            <a:off x="566928" y="2011680"/>
            <a:ext cx="45720" cy="4114800"/>
          </a:xfrm>
          <a:prstGeom prst="rect">
            <a:avLst/>
          </a:prstGeom>
          <a:solidFill>
            <a:srgbClr val="1C7293"/>
          </a:solidFill>
          <a:ln w="12700">
            <a:solidFill>
              <a:srgbClr val="333333"/>
            </a:solidFill>
            <a:prstDash val="solid"/>
          </a:ln>
        </p:spPr>
      </p:sp>
      <p:sp>
        <p:nvSpPr>
          <p:cNvPr id="7" name="Text 5"/>
          <p:cNvSpPr/>
          <p:nvPr/>
        </p:nvSpPr>
        <p:spPr>
          <a:xfrm>
            <a:off x="950976" y="2212848"/>
            <a:ext cx="10289743" cy="2343607"/>
          </a:xfrm>
          <a:prstGeom prst="rect">
            <a:avLst/>
          </a:prstGeom>
          <a:noFill/>
          <a:ln/>
        </p:spPr>
        <p:txBody>
          <a:bodyPr wrap="square" rtlCol="0" anchor="t"/>
          <a:lstStyle/>
          <a:p>
            <a:pPr indent="0" marL="0">
              <a:lnSpc>
                <a:spcPct val="116000"/>
              </a:lnSpc>
              <a:buNone/>
            </a:pPr>
            <a:r>
              <a:rPr lang="en-US" sz="2000" i="1" dirty="0">
                <a:solidFill>
                  <a:srgbClr val="12233F"/>
                </a:solidFill>
                <a:latin typeface="Calibri" pitchFamily="34" charset="0"/>
                <a:ea typeface="Calibri" pitchFamily="34" charset="-122"/>
                <a:cs typeface="Calibri" pitchFamily="34" charset="-120"/>
              </a:rPr>
              <a:t>A 71-year-old woman with a creatinine of 2.4 mg/dL has just had a hip hemiarthroplasty under general anaesthesia. She is comfortable in recovery on the fentanyl you gave intraoperatively, but she will need something that lasts for the ward. The examiner asks which of morphine, hydromorphone and fentanyl you would choose, how you would convert from what she has already had, and what specifically you are worried about at three o'clock tomorrow morning.</a:t>
            </a:r>
            <a:endParaRPr lang="en-US" sz="2000" dirty="0"/>
          </a:p>
        </p:txBody>
      </p:sp>
      <p:sp>
        <p:nvSpPr>
          <p:cNvPr id="8" name="Text 6"/>
          <p:cNvSpPr/>
          <p:nvPr/>
        </p:nvSpPr>
        <p:spPr>
          <a:xfrm>
            <a:off x="950976" y="5632704"/>
            <a:ext cx="10289743" cy="365760"/>
          </a:xfrm>
          <a:prstGeom prst="rect">
            <a:avLst/>
          </a:prstGeom>
          <a:noFill/>
          <a:ln/>
        </p:spPr>
        <p:txBody>
          <a:bodyPr wrap="square" rtlCol="0" anchor="b"/>
          <a:lstStyle/>
          <a:p>
            <a:pPr indent="0" marL="0">
              <a:buNone/>
            </a:pPr>
            <a:r>
              <a:rPr lang="en-US" sz="1150" dirty="0">
                <a:solidFill>
                  <a:srgbClr val="5A6673"/>
                </a:solidFill>
                <a:latin typeface="Calibri" pitchFamily="34" charset="0"/>
                <a:ea typeface="Calibri" pitchFamily="34" charset="-122"/>
                <a:cs typeface="Calibri" pitchFamily="34" charset="-120"/>
              </a:rPr>
              <a:t>Say your reasoning out loud. The examiner scores what you say, not what you know.</a:t>
            </a:r>
            <a:endParaRPr lang="en-US" sz="1150" dirty="0"/>
          </a:p>
        </p:txBody>
      </p:sp>
      <p:sp>
        <p:nvSpPr>
          <p:cNvPr id="9" name="Text 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Sources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Each was resolved against PubMed or a DOI resolver before reaching this deck.</a:t>
            </a:r>
            <a:endParaRPr lang="en-US" sz="1400" dirty="0"/>
          </a:p>
        </p:txBody>
      </p:sp>
      <p:graphicFrame>
        <p:nvGraphicFramePr>
          <p:cNvPr id="17"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914400"/>
        </p:xfrm>
        <a:graphic>
          <a:graphicData uri="http://schemas.openxmlformats.org/drawingml/2006/table">
            <a:tbl>
              <a:tblPr/>
              <a:tblGrid>
                <a:gridCol w="411480"/>
                <a:gridCol w="8726119"/>
                <a:gridCol w="1920240"/>
              </a:tblGrid>
              <a:tr h="347472">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Mather, Clin Pharmacokinet 1983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6226471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47472">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Scholz et al., Clin Pharmacokinet 1996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8896944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47472">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Ing Lorenzini et al., Basic Clin Pharmacol Toxicol 2012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21995512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47472">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Osborne et al., Br Med J (Clin Res Ed) 1986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3087512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47472">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Westerling et al., Ther Drug Monit 1995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7624926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47472">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Smith, Clin Exp Pharmacol Physiol 2000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10874511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47472">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Davison et al., J Opioid Manag 2008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19192761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47472">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Mercadante et al., Palliat Med 2011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21708857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47472">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Treillet et al., J Pain Res 2018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30464578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47472">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Patanwala et al., Ann Pharmacother 2007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17299011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bl>
          </a:graphicData>
        </a:graphic>
      </p:graphicFrame>
      <p:sp>
        <p:nvSpPr>
          <p:cNvPr id="6" name="Shape 3"/>
          <p:cNvSpPr/>
          <p:nvPr/>
        </p:nvSpPr>
        <p:spPr>
          <a:xfrm>
            <a:off x="566928" y="5632704"/>
            <a:ext cx="11057839" cy="566928"/>
          </a:xfrm>
          <a:prstGeom prst="roundRect">
            <a:avLst>
              <a:gd name="adj" fmla="val 8065"/>
            </a:avLst>
          </a:prstGeom>
          <a:solidFill>
            <a:srgbClr val="12233F"/>
          </a:solidFill>
          <a:ln w="12700">
            <a:solidFill>
              <a:srgbClr val="333333"/>
            </a:solidFill>
            <a:prstDash val="solid"/>
          </a:ln>
        </p:spPr>
      </p:sp>
      <p:sp>
        <p:nvSpPr>
          <p:cNvPr id="7" name="Text 4"/>
          <p:cNvSpPr/>
          <p:nvPr/>
        </p:nvSpPr>
        <p:spPr>
          <a:xfrm>
            <a:off x="841248" y="5724144"/>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Nothing was removed at the citation check for this topic.</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2103120"/>
            <a:ext cx="11057839"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THE ONE THING</a:t>
            </a:r>
            <a:endParaRPr lang="en-US" sz="1050" dirty="0"/>
          </a:p>
        </p:txBody>
      </p:sp>
      <p:sp>
        <p:nvSpPr>
          <p:cNvPr id="3" name="Text 1"/>
          <p:cNvSpPr/>
          <p:nvPr/>
        </p:nvSpPr>
        <p:spPr>
          <a:xfrm>
            <a:off x="566928" y="2468880"/>
            <a:ext cx="9777679" cy="1828800"/>
          </a:xfrm>
          <a:prstGeom prst="rect">
            <a:avLst/>
          </a:prstGeom>
          <a:noFill/>
          <a:ln/>
        </p:spPr>
        <p:txBody>
          <a:bodyPr wrap="square" rtlCol="0" anchor="t"/>
          <a:lstStyle/>
          <a:p>
            <a:pPr indent="0" marL="0">
              <a:buNone/>
            </a:pPr>
            <a:r>
              <a:rPr lang="en-US" sz="2100" b="1" dirty="0">
                <a:solidFill>
                  <a:srgbClr val="FFFFFF"/>
                </a:solidFill>
                <a:latin typeface="Cambria" pitchFamily="34" charset="0"/>
                <a:ea typeface="Cambria" pitchFamily="34" charset="-122"/>
                <a:cs typeface="Cambria" pitchFamily="34" charset="-120"/>
              </a:rPr>
              <a:t>Fentanyl is fast on and, after one dose, fast off because it redistributes rather than because it is cleared; morphine is slow on and, in a kidney that cannot excrete morphine-6-glucuronide, slow off in a way that can stop a patient breathing hours after the dose looked fine.</a:t>
            </a:r>
            <a:endParaRPr lang="en-US" sz="2100" dirty="0"/>
          </a:p>
        </p:txBody>
      </p:sp>
      <p:sp>
        <p:nvSpPr>
          <p:cNvPr id="4" name="Text 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HOW TO USE THIS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Read the assertions, argue with the questions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6 evidence-linked points, then 4 questions you will actually be asked.</a:t>
            </a:r>
            <a:endParaRPr lang="en-US" sz="1400" dirty="0"/>
          </a:p>
        </p:txBody>
      </p:sp>
      <p:sp>
        <p:nvSpPr>
          <p:cNvPr id="5" name="Shape 3"/>
          <p:cNvSpPr/>
          <p:nvPr/>
        </p:nvSpPr>
        <p:spPr>
          <a:xfrm>
            <a:off x="566928" y="1938528"/>
            <a:ext cx="3551834" cy="3163824"/>
          </a:xfrm>
          <a:prstGeom prst="roundRect">
            <a:avLst>
              <a:gd name="adj" fmla="val 1734"/>
            </a:avLst>
          </a:prstGeom>
          <a:solidFill>
            <a:srgbClr val="EDF4EF"/>
          </a:solidFill>
          <a:ln w="12700">
            <a:solidFill>
              <a:srgbClr val="EDF4EF"/>
            </a:solidFill>
            <a:prstDash val="solid"/>
          </a:ln>
        </p:spPr>
      </p:sp>
      <p:sp>
        <p:nvSpPr>
          <p:cNvPr id="6" name="Shape 4"/>
          <p:cNvSpPr/>
          <p:nvPr/>
        </p:nvSpPr>
        <p:spPr>
          <a:xfrm>
            <a:off x="566928" y="1993392"/>
            <a:ext cx="41148" cy="3054096"/>
          </a:xfrm>
          <a:prstGeom prst="rect">
            <a:avLst/>
          </a:prstGeom>
          <a:solidFill>
            <a:srgbClr val="3E7C59"/>
          </a:solidFill>
          <a:ln w="12700">
            <a:solidFill>
              <a:srgbClr val="333333"/>
            </a:solidFill>
            <a:prstDash val="solid"/>
          </a:ln>
        </p:spPr>
      </p:sp>
      <p:sp>
        <p:nvSpPr>
          <p:cNvPr id="7" name="Text 5"/>
          <p:cNvSpPr/>
          <p:nvPr/>
        </p:nvSpPr>
        <p:spPr>
          <a:xfrm>
            <a:off x="786384"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Every point cites a paper</a:t>
            </a:r>
            <a:endParaRPr lang="en-US" sz="1350" dirty="0"/>
          </a:p>
        </p:txBody>
      </p:sp>
      <p:sp>
        <p:nvSpPr>
          <p:cNvPr id="8" name="Text 6"/>
          <p:cNvSpPr/>
          <p:nvPr/>
        </p:nvSpPr>
        <p:spPr>
          <a:xfrm>
            <a:off x="786384"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The footnote on each slide is the source it was drawn from. If a point matters to your case, open it.</a:t>
            </a:r>
            <a:endParaRPr lang="en-US" sz="1150" dirty="0"/>
          </a:p>
        </p:txBody>
      </p:sp>
      <p:sp>
        <p:nvSpPr>
          <p:cNvPr id="9" name="Shape 7"/>
          <p:cNvSpPr/>
          <p:nvPr/>
        </p:nvSpPr>
        <p:spPr>
          <a:xfrm>
            <a:off x="4319930" y="1938528"/>
            <a:ext cx="3551834" cy="3163824"/>
          </a:xfrm>
          <a:prstGeom prst="roundRect">
            <a:avLst>
              <a:gd name="adj" fmla="val 1734"/>
            </a:avLst>
          </a:prstGeom>
          <a:solidFill>
            <a:srgbClr val="F4F6F8"/>
          </a:solidFill>
          <a:ln w="12700">
            <a:solidFill>
              <a:srgbClr val="F4F6F8"/>
            </a:solidFill>
            <a:prstDash val="solid"/>
          </a:ln>
        </p:spPr>
      </p:sp>
      <p:sp>
        <p:nvSpPr>
          <p:cNvPr id="10" name="Shape 8"/>
          <p:cNvSpPr/>
          <p:nvPr/>
        </p:nvSpPr>
        <p:spPr>
          <a:xfrm>
            <a:off x="4319930" y="1993392"/>
            <a:ext cx="41148" cy="3054096"/>
          </a:xfrm>
          <a:prstGeom prst="rect">
            <a:avLst/>
          </a:prstGeom>
          <a:solidFill>
            <a:srgbClr val="1C7293"/>
          </a:solidFill>
          <a:ln w="12700">
            <a:solidFill>
              <a:srgbClr val="333333"/>
            </a:solidFill>
            <a:prstDash val="solid"/>
          </a:ln>
        </p:spPr>
      </p:sp>
      <p:sp>
        <p:nvSpPr>
          <p:cNvPr id="11" name="Text 9"/>
          <p:cNvSpPr/>
          <p:nvPr/>
        </p:nvSpPr>
        <p:spPr>
          <a:xfrm>
            <a:off x="4539386"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Your attending reviewed this</a:t>
            </a:r>
            <a:endParaRPr lang="en-US" sz="1350" dirty="0"/>
          </a:p>
        </p:txBody>
      </p:sp>
      <p:sp>
        <p:nvSpPr>
          <p:cNvPr id="12" name="Text 10"/>
          <p:cNvSpPr/>
          <p:nvPr/>
        </p:nvSpPr>
        <p:spPr>
          <a:xfrm>
            <a:off x="4539386"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Points that could not be traced to a resolvable source were removed before you saw it.</a:t>
            </a:r>
            <a:endParaRPr lang="en-US" sz="1150" dirty="0"/>
          </a:p>
        </p:txBody>
      </p:sp>
      <p:sp>
        <p:nvSpPr>
          <p:cNvPr id="13" name="Shape 11"/>
          <p:cNvSpPr/>
          <p:nvPr/>
        </p:nvSpPr>
        <p:spPr>
          <a:xfrm>
            <a:off x="8072933" y="1938528"/>
            <a:ext cx="3551834" cy="3163824"/>
          </a:xfrm>
          <a:prstGeom prst="roundRect">
            <a:avLst>
              <a:gd name="adj" fmla="val 1734"/>
            </a:avLst>
          </a:prstGeom>
          <a:solidFill>
            <a:srgbClr val="FBF3E6"/>
          </a:solidFill>
          <a:ln w="12700">
            <a:solidFill>
              <a:srgbClr val="FBF3E6"/>
            </a:solidFill>
            <a:prstDash val="solid"/>
          </a:ln>
        </p:spPr>
      </p:sp>
      <p:sp>
        <p:nvSpPr>
          <p:cNvPr id="14" name="Shape 12"/>
          <p:cNvSpPr/>
          <p:nvPr/>
        </p:nvSpPr>
        <p:spPr>
          <a:xfrm>
            <a:off x="8072933" y="1993392"/>
            <a:ext cx="41148" cy="3054096"/>
          </a:xfrm>
          <a:prstGeom prst="rect">
            <a:avLst/>
          </a:prstGeom>
          <a:solidFill>
            <a:srgbClr val="C8892B"/>
          </a:solidFill>
          <a:ln w="12700">
            <a:solidFill>
              <a:srgbClr val="333333"/>
            </a:solidFill>
            <a:prstDash val="solid"/>
          </a:ln>
        </p:spPr>
      </p:sp>
      <p:sp>
        <p:nvSpPr>
          <p:cNvPr id="15" name="Text 13"/>
          <p:cNvSpPr/>
          <p:nvPr/>
        </p:nvSpPr>
        <p:spPr>
          <a:xfrm>
            <a:off x="8292389"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It is not a protocol</a:t>
            </a:r>
            <a:endParaRPr lang="en-US" sz="1350" dirty="0"/>
          </a:p>
        </p:txBody>
      </p:sp>
      <p:sp>
        <p:nvSpPr>
          <p:cNvPr id="16" name="Text 14"/>
          <p:cNvSpPr/>
          <p:nvPr/>
        </p:nvSpPr>
        <p:spPr>
          <a:xfrm>
            <a:off x="8292389"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Institutional policy and the attending in the room both override anything here.</a:t>
            </a:r>
            <a:endParaRPr lang="en-US" sz="1150" dirty="0"/>
          </a:p>
        </p:txBody>
      </p:sp>
      <p:sp>
        <p:nvSpPr>
          <p:cNvPr id="17" name="Shape 15"/>
          <p:cNvSpPr/>
          <p:nvPr/>
        </p:nvSpPr>
        <p:spPr>
          <a:xfrm>
            <a:off x="566928" y="5376672"/>
            <a:ext cx="11057839" cy="822960"/>
          </a:xfrm>
          <a:prstGeom prst="roundRect">
            <a:avLst>
              <a:gd name="adj" fmla="val 5556"/>
            </a:avLst>
          </a:prstGeom>
          <a:solidFill>
            <a:srgbClr val="12233F"/>
          </a:solidFill>
          <a:ln w="12700">
            <a:solidFill>
              <a:srgbClr val="333333"/>
            </a:solidFill>
            <a:prstDash val="solid"/>
          </a:ln>
        </p:spPr>
      </p:sp>
      <p:sp>
        <p:nvSpPr>
          <p:cNvPr id="18" name="Text 16"/>
          <p:cNvSpPr/>
          <p:nvPr/>
        </p:nvSpPr>
        <p:spPr>
          <a:xfrm>
            <a:off x="841248" y="5468112"/>
            <a:ext cx="10509199" cy="640080"/>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Every point on the following slides resolved to a source that exists. Open any of them.</a:t>
            </a:r>
            <a:endParaRPr lang="en-US" sz="130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1371600"/>
            <a:ext cx="11057839" cy="274320"/>
          </a:xfrm>
          <a:prstGeom prst="rect">
            <a:avLst/>
          </a:prstGeom>
          <a:noFill/>
          <a:ln/>
        </p:spPr>
        <p:txBody>
          <a:bodyPr wrap="square" rtlCol="0" anchor="ctr"/>
          <a:lstStyle/>
          <a:p>
            <a:pPr indent="0" marL="0">
              <a:buNone/>
            </a:pPr>
            <a:r>
              <a:rPr lang="en-US" sz="1050" b="1" spc="220" kern="0" dirty="0">
                <a:solidFill>
                  <a:srgbClr val="DCE9EF"/>
                </a:solidFill>
                <a:latin typeface="Calibri" pitchFamily="34" charset="0"/>
                <a:ea typeface="Calibri" pitchFamily="34" charset="-122"/>
                <a:cs typeface="Calibri" pitchFamily="34" charset="-120"/>
              </a:rPr>
              <a:t>THE QUESTION</a:t>
            </a:r>
            <a:endParaRPr lang="en-US" sz="1050" dirty="0"/>
          </a:p>
        </p:txBody>
      </p:sp>
      <p:sp>
        <p:nvSpPr>
          <p:cNvPr id="3" name="Text 1"/>
          <p:cNvSpPr/>
          <p:nvPr/>
        </p:nvSpPr>
        <p:spPr>
          <a:xfrm>
            <a:off x="566928" y="1737360"/>
            <a:ext cx="11057839" cy="1005840"/>
          </a:xfrm>
          <a:prstGeom prst="rect">
            <a:avLst/>
          </a:prstGeom>
          <a:noFill/>
          <a:ln/>
        </p:spPr>
        <p:txBody>
          <a:bodyPr wrap="square"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Where the evidence disagrees</a:t>
            </a:r>
            <a:endParaRPr lang="en-US" sz="3400" dirty="0"/>
          </a:p>
        </p:txBody>
      </p:sp>
      <p:sp>
        <p:nvSpPr>
          <p:cNvPr id="4" name="Shape 2"/>
          <p:cNvSpPr/>
          <p:nvPr/>
        </p:nvSpPr>
        <p:spPr>
          <a:xfrm>
            <a:off x="566928" y="2834640"/>
            <a:ext cx="1463040" cy="45720"/>
          </a:xfrm>
          <a:prstGeom prst="rect">
            <a:avLst/>
          </a:prstGeom>
          <a:solidFill>
            <a:srgbClr val="1C7293"/>
          </a:solidFill>
          <a:ln w="12700">
            <a:solidFill>
              <a:srgbClr val="333333"/>
            </a:solidFill>
            <a:prstDash val="solid"/>
          </a:ln>
        </p:spPr>
      </p:sp>
      <p:sp>
        <p:nvSpPr>
          <p:cNvPr id="5" name="Text 3"/>
          <p:cNvSpPr/>
          <p:nvPr/>
        </p:nvSpPr>
        <p:spPr>
          <a:xfrm>
            <a:off x="566928" y="3108960"/>
            <a:ext cx="9509742" cy="2011680"/>
          </a:xfrm>
          <a:prstGeom prst="rect">
            <a:avLst/>
          </a:prstGeom>
          <a:noFill/>
          <a:ln/>
        </p:spPr>
        <p:txBody>
          <a:bodyPr wrap="square" rtlCol="0" anchor="t"/>
          <a:lstStyle/>
          <a:p>
            <a:pPr indent="0" marL="0">
              <a:lnSpc>
                <a:spcPct val="120000"/>
              </a:lnSpc>
              <a:buNone/>
            </a:pPr>
            <a:r>
              <a:rPr lang="en-US" sz="1500" dirty="0">
                <a:solidFill>
                  <a:srgbClr val="DCE9EF"/>
                </a:solidFill>
                <a:latin typeface="Calibri" pitchFamily="34" charset="0"/>
                <a:ea typeface="Calibri" pitchFamily="34" charset="-122"/>
                <a:cs typeface="Calibri" pitchFamily="34" charset="-120"/>
              </a:rPr>
              <a:t>This topic was selected because an evidence synthesis beats a textbook on it: the trials disagree, or the guidance has moved recently.</a:t>
            </a:r>
            <a:endParaRPr lang="en-US" sz="1500" dirty="0"/>
          </a:p>
        </p:txBody>
      </p:sp>
      <p:sp>
        <p:nvSpPr>
          <p:cNvPr id="6"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each source contributes, and how strong it is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Study design first — a cohort and a randomised trial do not carry the same weight.</a:t>
            </a:r>
            <a:endParaRPr lang="en-US" sz="14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3749040"/>
        </p:xfrm>
        <a:graphic>
          <a:graphicData uri="http://schemas.openxmlformats.org/drawingml/2006/table">
            <a:tbl>
              <a:tblPr/>
              <a:tblGrid>
                <a:gridCol w="1371600"/>
                <a:gridCol w="640080"/>
                <a:gridCol w="2103120"/>
                <a:gridCol w="6943039"/>
              </a:tblGrid>
              <a:tr h="535577">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Design</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Year</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Journal</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What it found</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1983</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Clin Pharmacokinet</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Fentanyl is 50 to 100 times as potent as morphine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1983</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Clin Pharmacokinet</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The half-life on the reference card is not the number that predicts when your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2012</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Basic Clin Pharmacol Toxicol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These drugs differ at the effect site and not just at the syringe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1986</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Br Med J (Clin Res Ed)</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Morphine's danger in renal impairment is not morphine but morphine-6-glucuroni</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2000</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Clin Exp Pharmacol Physiol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Hydromorphone's principal metabolite, hydromorphone-3-glucuronide, carries no</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2011</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Palliat Med</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Equianalgesic tables are estimates rather than conversions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bl>
          </a:graphicData>
        </a:graphic>
      </p:graphicFrame>
      <p:sp>
        <p:nvSpPr>
          <p:cNvPr id="6" name="Text 3"/>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10 resolved citations behind this deck; every point above traces to one of them.</a:t>
            </a:r>
            <a:endParaRPr lang="en-US" sz="900" dirty="0"/>
          </a:p>
        </p:txBody>
      </p:sp>
      <p:sp>
        <p:nvSpPr>
          <p:cNvPr id="7"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cohorts and reviews add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6 findings, each on the slide that follows.</a:t>
            </a:r>
            <a:endParaRPr lang="en-US" sz="1400" dirty="0"/>
          </a:p>
        </p:txBody>
      </p:sp>
      <p:sp>
        <p:nvSpPr>
          <p:cNvPr id="5" name="Shape 3"/>
          <p:cNvSpPr/>
          <p:nvPr/>
        </p:nvSpPr>
        <p:spPr>
          <a:xfrm>
            <a:off x="566928" y="1938528"/>
            <a:ext cx="2613584" cy="4206240"/>
          </a:xfrm>
          <a:prstGeom prst="roundRect">
            <a:avLst>
              <a:gd name="adj" fmla="val 2099"/>
            </a:avLst>
          </a:prstGeom>
          <a:solidFill>
            <a:srgbClr val="F4F6F8"/>
          </a:solidFill>
          <a:ln w="12700">
            <a:solidFill>
              <a:srgbClr val="F4F6F8"/>
            </a:solidFill>
            <a:prstDash val="solid"/>
          </a:ln>
        </p:spPr>
      </p:sp>
      <p:sp>
        <p:nvSpPr>
          <p:cNvPr id="6" name="Shape 4"/>
          <p:cNvSpPr/>
          <p:nvPr/>
        </p:nvSpPr>
        <p:spPr>
          <a:xfrm>
            <a:off x="566928" y="1938528"/>
            <a:ext cx="2613584" cy="54864"/>
          </a:xfrm>
          <a:prstGeom prst="rect">
            <a:avLst/>
          </a:prstGeom>
          <a:solidFill>
            <a:srgbClr val="1C7293"/>
          </a:solidFill>
          <a:ln w="12700">
            <a:solidFill>
              <a:srgbClr val="333333"/>
            </a:solidFill>
            <a:prstDash val="solid"/>
          </a:ln>
        </p:spPr>
      </p:sp>
      <p:sp>
        <p:nvSpPr>
          <p:cNvPr id="7" name="Text 5"/>
          <p:cNvSpPr/>
          <p:nvPr/>
        </p:nvSpPr>
        <p:spPr>
          <a:xfrm>
            <a:off x="749808"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CLIN PHARMACOKINET 1983</a:t>
            </a:r>
            <a:endParaRPr lang="en-US" sz="900" dirty="0"/>
          </a:p>
        </p:txBody>
      </p:sp>
      <p:sp>
        <p:nvSpPr>
          <p:cNvPr id="8" name="Text 6"/>
          <p:cNvSpPr/>
          <p:nvPr/>
        </p:nvSpPr>
        <p:spPr>
          <a:xfrm>
            <a:off x="749808" y="2352294"/>
            <a:ext cx="224782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Fentanyl is 50 to 100 times as potent as morphine</a:t>
            </a:r>
            <a:endParaRPr lang="en-US" sz="1400" dirty="0"/>
          </a:p>
        </p:txBody>
      </p:sp>
      <p:sp>
        <p:nvSpPr>
          <p:cNvPr id="9" name="Text 7"/>
          <p:cNvSpPr/>
          <p:nvPr/>
        </p:nvSpPr>
        <p:spPr>
          <a:xfrm>
            <a:off x="749808" y="2840990"/>
            <a:ext cx="2247824"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Fentanyl is 50 to 100 times as potent as morphine</a:t>
            </a:r>
            <a:endParaRPr lang="en-US" sz="1150" dirty="0"/>
          </a:p>
        </p:txBody>
      </p:sp>
      <p:sp>
        <p:nvSpPr>
          <p:cNvPr id="10" name="Shape 8"/>
          <p:cNvSpPr/>
          <p:nvPr/>
        </p:nvSpPr>
        <p:spPr>
          <a:xfrm>
            <a:off x="3381680" y="1938528"/>
            <a:ext cx="2613584" cy="4206240"/>
          </a:xfrm>
          <a:prstGeom prst="roundRect">
            <a:avLst>
              <a:gd name="adj" fmla="val 2099"/>
            </a:avLst>
          </a:prstGeom>
          <a:solidFill>
            <a:srgbClr val="F4F6F8"/>
          </a:solidFill>
          <a:ln w="12700">
            <a:solidFill>
              <a:srgbClr val="F4F6F8"/>
            </a:solidFill>
            <a:prstDash val="solid"/>
          </a:ln>
        </p:spPr>
      </p:sp>
      <p:sp>
        <p:nvSpPr>
          <p:cNvPr id="11" name="Shape 9"/>
          <p:cNvSpPr/>
          <p:nvPr/>
        </p:nvSpPr>
        <p:spPr>
          <a:xfrm>
            <a:off x="3381680" y="1938528"/>
            <a:ext cx="2613584" cy="54864"/>
          </a:xfrm>
          <a:prstGeom prst="rect">
            <a:avLst/>
          </a:prstGeom>
          <a:solidFill>
            <a:srgbClr val="1C7293"/>
          </a:solidFill>
          <a:ln w="12700">
            <a:solidFill>
              <a:srgbClr val="333333"/>
            </a:solidFill>
            <a:prstDash val="solid"/>
          </a:ln>
        </p:spPr>
      </p:sp>
      <p:sp>
        <p:nvSpPr>
          <p:cNvPr id="12" name="Text 10"/>
          <p:cNvSpPr/>
          <p:nvPr/>
        </p:nvSpPr>
        <p:spPr>
          <a:xfrm>
            <a:off x="3564560"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CLIN PHARMACOKINET 1983</a:t>
            </a:r>
            <a:endParaRPr lang="en-US" sz="900" dirty="0"/>
          </a:p>
        </p:txBody>
      </p:sp>
      <p:sp>
        <p:nvSpPr>
          <p:cNvPr id="13" name="Text 11"/>
          <p:cNvSpPr/>
          <p:nvPr/>
        </p:nvSpPr>
        <p:spPr>
          <a:xfrm>
            <a:off x="3564560" y="2352294"/>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The half-life on the reference card is not the number that predicts when your</a:t>
            </a:r>
            <a:endParaRPr lang="en-US" sz="1400" dirty="0"/>
          </a:p>
        </p:txBody>
      </p:sp>
      <p:sp>
        <p:nvSpPr>
          <p:cNvPr id="14" name="Text 12"/>
          <p:cNvSpPr/>
          <p:nvPr/>
        </p:nvSpPr>
        <p:spPr>
          <a:xfrm>
            <a:off x="3564560" y="3274822"/>
            <a:ext cx="2247824" cy="265049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The half-life on the reference card is not the number that predicts when your patient will wake up: reported terminal half-lives for fentanyl range…</a:t>
            </a:r>
            <a:endParaRPr lang="en-US" sz="1150" dirty="0"/>
          </a:p>
        </p:txBody>
      </p:sp>
      <p:sp>
        <p:nvSpPr>
          <p:cNvPr id="15" name="Shape 13"/>
          <p:cNvSpPr/>
          <p:nvPr/>
        </p:nvSpPr>
        <p:spPr>
          <a:xfrm>
            <a:off x="6196432" y="1938528"/>
            <a:ext cx="2613584" cy="4206240"/>
          </a:xfrm>
          <a:prstGeom prst="roundRect">
            <a:avLst>
              <a:gd name="adj" fmla="val 2099"/>
            </a:avLst>
          </a:prstGeom>
          <a:solidFill>
            <a:srgbClr val="F4F6F8"/>
          </a:solidFill>
          <a:ln w="12700">
            <a:solidFill>
              <a:srgbClr val="F4F6F8"/>
            </a:solidFill>
            <a:prstDash val="solid"/>
          </a:ln>
        </p:spPr>
      </p:sp>
      <p:sp>
        <p:nvSpPr>
          <p:cNvPr id="16" name="Shape 14"/>
          <p:cNvSpPr/>
          <p:nvPr/>
        </p:nvSpPr>
        <p:spPr>
          <a:xfrm>
            <a:off x="6196432" y="1938528"/>
            <a:ext cx="2613584" cy="54864"/>
          </a:xfrm>
          <a:prstGeom prst="rect">
            <a:avLst/>
          </a:prstGeom>
          <a:solidFill>
            <a:srgbClr val="1C7293"/>
          </a:solidFill>
          <a:ln w="12700">
            <a:solidFill>
              <a:srgbClr val="333333"/>
            </a:solidFill>
            <a:prstDash val="solid"/>
          </a:ln>
        </p:spPr>
      </p:sp>
      <p:sp>
        <p:nvSpPr>
          <p:cNvPr id="17" name="Text 15"/>
          <p:cNvSpPr/>
          <p:nvPr/>
        </p:nvSpPr>
        <p:spPr>
          <a:xfrm>
            <a:off x="6379312"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BASIC CLIN PHARMACOL TOXICOL 2012</a:t>
            </a:r>
            <a:endParaRPr lang="en-US" sz="900" dirty="0"/>
          </a:p>
        </p:txBody>
      </p:sp>
      <p:sp>
        <p:nvSpPr>
          <p:cNvPr id="18" name="Text 16"/>
          <p:cNvSpPr/>
          <p:nvPr/>
        </p:nvSpPr>
        <p:spPr>
          <a:xfrm>
            <a:off x="6379312" y="2352294"/>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These drugs differ at the effect site and not just at the syringe</a:t>
            </a:r>
            <a:endParaRPr lang="en-US" sz="1400" dirty="0"/>
          </a:p>
        </p:txBody>
      </p:sp>
      <p:sp>
        <p:nvSpPr>
          <p:cNvPr id="19" name="Text 17"/>
          <p:cNvSpPr/>
          <p:nvPr/>
        </p:nvSpPr>
        <p:spPr>
          <a:xfrm>
            <a:off x="6379312" y="3057906"/>
            <a:ext cx="224782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These drugs differ at the effect site and not just at the syringe: pharmacokinetic-pharmacodynamic studies give fentanyl and its derivatives a…</a:t>
            </a:r>
            <a:endParaRPr lang="en-US" sz="1150" dirty="0"/>
          </a:p>
        </p:txBody>
      </p:sp>
      <p:sp>
        <p:nvSpPr>
          <p:cNvPr id="20" name="Shape 18"/>
          <p:cNvSpPr/>
          <p:nvPr/>
        </p:nvSpPr>
        <p:spPr>
          <a:xfrm>
            <a:off x="9011183" y="1938528"/>
            <a:ext cx="2613584" cy="4206240"/>
          </a:xfrm>
          <a:prstGeom prst="roundRect">
            <a:avLst>
              <a:gd name="adj" fmla="val 2099"/>
            </a:avLst>
          </a:prstGeom>
          <a:solidFill>
            <a:srgbClr val="F4F6F8"/>
          </a:solidFill>
          <a:ln w="12700">
            <a:solidFill>
              <a:srgbClr val="F4F6F8"/>
            </a:solidFill>
            <a:prstDash val="solid"/>
          </a:ln>
        </p:spPr>
      </p:sp>
      <p:sp>
        <p:nvSpPr>
          <p:cNvPr id="21" name="Shape 19"/>
          <p:cNvSpPr/>
          <p:nvPr/>
        </p:nvSpPr>
        <p:spPr>
          <a:xfrm>
            <a:off x="9011183" y="1938528"/>
            <a:ext cx="2613584" cy="54864"/>
          </a:xfrm>
          <a:prstGeom prst="rect">
            <a:avLst/>
          </a:prstGeom>
          <a:solidFill>
            <a:srgbClr val="1C7293"/>
          </a:solidFill>
          <a:ln w="12700">
            <a:solidFill>
              <a:srgbClr val="333333"/>
            </a:solidFill>
            <a:prstDash val="solid"/>
          </a:ln>
        </p:spPr>
      </p:sp>
      <p:sp>
        <p:nvSpPr>
          <p:cNvPr id="22" name="Text 20"/>
          <p:cNvSpPr/>
          <p:nvPr/>
        </p:nvSpPr>
        <p:spPr>
          <a:xfrm>
            <a:off x="9194063"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BR MED J (CLIN RES ED) 1986</a:t>
            </a:r>
            <a:endParaRPr lang="en-US" sz="900" dirty="0"/>
          </a:p>
        </p:txBody>
      </p:sp>
      <p:sp>
        <p:nvSpPr>
          <p:cNvPr id="23" name="Text 21"/>
          <p:cNvSpPr/>
          <p:nvPr/>
        </p:nvSpPr>
        <p:spPr>
          <a:xfrm>
            <a:off x="9194063" y="2352294"/>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Morphine's danger in renal impairment is not morphine but morphine-6-glucuroni</a:t>
            </a:r>
            <a:endParaRPr lang="en-US" sz="1400" dirty="0"/>
          </a:p>
        </p:txBody>
      </p:sp>
      <p:sp>
        <p:nvSpPr>
          <p:cNvPr id="24" name="Text 22"/>
          <p:cNvSpPr/>
          <p:nvPr/>
        </p:nvSpPr>
        <p:spPr>
          <a:xfrm>
            <a:off x="9194063" y="3274822"/>
            <a:ext cx="2247824" cy="265049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Morphine's danger in renal impairment is not morphine but morphine-6-glucuronide, an active renally excreted metabolite: three patients with renal…</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Fentanyl is 50 to 100 times as potent as morphine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Clin Pharmacokinet</a:t>
            </a:r>
            <a:endParaRPr lang="en-US" sz="1400" dirty="0"/>
          </a:p>
        </p:txBody>
      </p:sp>
      <p:sp>
        <p:nvSpPr>
          <p:cNvPr id="5" name="Shape 3"/>
          <p:cNvSpPr/>
          <p:nvPr/>
        </p:nvSpPr>
        <p:spPr>
          <a:xfrm>
            <a:off x="566928" y="1938528"/>
            <a:ext cx="11057839" cy="3419856"/>
          </a:xfrm>
          <a:prstGeom prst="roundRect">
            <a:avLst>
              <a:gd name="adj" fmla="val 1604"/>
            </a:avLst>
          </a:prstGeom>
          <a:solidFill>
            <a:srgbClr val="F4F6F8"/>
          </a:solidFill>
          <a:ln w="12700">
            <a:solidFill>
              <a:srgbClr val="DCE1E6"/>
            </a:solidFill>
            <a:prstDash val="solid"/>
          </a:ln>
        </p:spPr>
      </p:sp>
      <p:sp>
        <p:nvSpPr>
          <p:cNvPr id="6" name="Shape 4"/>
          <p:cNvSpPr/>
          <p:nvPr/>
        </p:nvSpPr>
        <p:spPr>
          <a:xfrm>
            <a:off x="566928" y="2029968"/>
            <a:ext cx="45720" cy="3236976"/>
          </a:xfrm>
          <a:prstGeom prst="rect">
            <a:avLst/>
          </a:prstGeom>
          <a:solidFill>
            <a:srgbClr val="1C7293"/>
          </a:solidFill>
          <a:ln w="12700">
            <a:solidFill>
              <a:srgbClr val="333333"/>
            </a:solidFill>
            <a:prstDash val="solid"/>
          </a:ln>
        </p:spPr>
      </p:sp>
      <p:sp>
        <p:nvSpPr>
          <p:cNvPr id="7" name="Text 5"/>
          <p:cNvSpPr/>
          <p:nvPr/>
        </p:nvSpPr>
        <p:spPr>
          <a:xfrm>
            <a:off x="932688" y="2121408"/>
            <a:ext cx="10326319" cy="3054096"/>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Fentanyl is 50 to 100 times as potent as morphine, and the short duration you see after a single intravenous dose is redistribution-limited rather than clearance-limited, in the same way thiopentone is — which is why repeated or large doses stop being short-acting and can leave a patient with delayed recovery and prolonged respiratory depression.</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Mather, Clin Pharmacokinet 1983 · PMID 6226471</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The half-life on the reference card is not the number that predicts when your</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Clin Pharmacokinet</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The half-life on the reference card is not the number that predicts when your patient will wake up: reported terminal half-lives for fentanyl range from about 1.5 to 6 hours in healthy volunteers and up to 15 hours in geriatric patients, and comparing half-lives between opioids is not a rational way to choose one — effect-site concentration and context-sensitive half-time are.</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Mather, Clin Pharmacokinet 1983 · PMID 6226471</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These drugs differ at the effect site and not just at the syringe</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Basic Clin Pharmacol Toxicol</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These drugs differ at the effect site and not just at the syringe: pharmacokinetic-pharmacodynamic studies give fentanyl and its derivatives a blood-to-effect-site equilibration half-life of only 0.2 to 9 minutes, while morphine's analgesic time course is observed with a prolonged delay behind its plasma concentration — so a second dose of morphine given because the first one 'is not working yet' is a dose you will meet again later.</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Ing Lorenzini et al., Basic Clin Pharmacol Toxicol 2012 · PMID 21995512</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Morphine's danger in renal impairment is not morphine but morphine-6-glucuroni</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Br Med J (Clin Res Ed)</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Morphine's danger in renal impairment is not morphine but morphine-6-glucuronide, an active renally excreted metabolite: three patients with renal failure showed classical signs of morphine intoxication with prolonged respiratory depression while having no measurable morphine in plasma at all, and concentration-effect modelling in volunteers put morphine-6-glucuronide at four to eight times morphine's potency for miosis and for suppression of salivation.</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Osborne et al., Br Med J (Clin Res Ed) 1986 · PMID 3087512</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Opioids: Morphine, Hydromorphone, Fentanyl</dc:title>
  <dc:subject>Intraoperative teaching</dc:subject>
  <dc:creator>Intraop Teaching Companion</dc:creator>
  <cp:lastModifiedBy>Intraop Teaching Companion</cp:lastModifiedBy>
  <cp:revision>1</cp:revision>
  <dcterms:created xsi:type="dcterms:W3CDTF">2026-07-29T06:02:09Z</dcterms:created>
  <dcterms:modified xsi:type="dcterms:W3CDTF">2026-07-29T06:02:09Z</dcterms:modified>
</cp:coreProperties>
</file>