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charts/chart133.xml" ContentType="application/vnd.openxmlformats-officedocument.drawingml.chart+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charts/chart134.xml" ContentType="application/vnd.openxmlformats-officedocument.drawingml.chart+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charts/chart135.xml" ContentType="application/vnd.openxmlformats-officedocument.drawingml.chart+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slideMasters/slideMaster28.xml" ContentType="application/vnd.openxmlformats-officedocument.presentationml.slideMaster+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Lst>
  <p:notesMasterIdLst>
    <p:notesMasterId r:id="rId30"/>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notesMaster" Target="notesMasters/notesMaster1.xml"/><Relationship Id="rId31" Type="http://schemas.openxmlformats.org/officeDocument/2006/relationships/presProps" Target="presProps.xml"/><Relationship Id="rId32" Type="http://schemas.openxmlformats.org/officeDocument/2006/relationships/viewProps" Target="viewProps.xml"/><Relationship Id="rId33" Type="http://schemas.openxmlformats.org/officeDocument/2006/relationships/theme" Target="theme/theme1.xml"/><Relationship Id="rId34" Type="http://schemas.openxmlformats.org/officeDocument/2006/relationships/tableStyles" Target="tableStyles.xml"/></Relationships>
</file>

<file path=ppt/charts/_rels/chart133.xml.rels><?xml version="1.0" encoding="UTF-8" standalone="yes"?><Relationships xmlns="http://schemas.openxmlformats.org/package/2006/relationships"><Relationship Id="rId1" Type="http://schemas.openxmlformats.org/officeDocument/2006/relationships/package" Target="../embeddings/Microsoft_Excel_Worksheet133.xlsx"/></Relationships>
</file>

<file path=ppt/charts/_rels/chart134.xml.rels><?xml version="1.0" encoding="UTF-8" standalone="yes"?><Relationships xmlns="http://schemas.openxmlformats.org/package/2006/relationships"><Relationship Id="rId1" Type="http://schemas.openxmlformats.org/officeDocument/2006/relationships/package" Target="../embeddings/Microsoft_Excel_Worksheet134.xlsx"/></Relationships>
</file>

<file path=ppt/charts/_rels/chart135.xml.rels><?xml version="1.0" encoding="UTF-8" standalone="yes"?><Relationships xmlns="http://schemas.openxmlformats.org/package/2006/relationships"><Relationship Id="rId1" Type="http://schemas.openxmlformats.org/officeDocument/2006/relationships/package" Target="../embeddings/Microsoft_Excel_Worksheet135.xlsx"/></Relationships>
</file>

<file path=ppt/charts/chart133.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barChart>
        <c:barDir val="col"/>
        <c:grouping val="clustered"/>
        <c:varyColors val="0"/>
        <c:ser>
          <c:idx val="0"/>
          <c:order val="0"/>
          <c:tx>
            <c:strRef>
              <c:f>Sheet1!$B$1</c:f>
              <c:strCache>
                <c:ptCount val="1"/>
                <c:pt idx="0">
                  <c:v>Dabigatran 110 mg bd</c:v>
                </c:pt>
              </c:strCache>
            </c:strRef>
          </c:tx>
          <c:spPr>
            <a:solidFill>
              <a:srgbClr val="1C7293"/>
            </a:solidFill>
            <a:effectLst/>
          </c:spPr>
          <c:invertIfNegative val="0"/>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cat>
            <c:multiLvlStrRef>
              <c:f>Sheet1!$A$2:$A$3</c:f>
              <c:multiLvlStrCache>
                <c:ptCount val="2"/>
                <c:lvl>
                  <c:pt idx="0">
                    <c:v>Major vascular complication</c:v>
                  </c:pt>
                  <c:pt idx="1">
                    <c:v>Major bleeding</c:v>
                  </c:pt>
                </c:lvl>
              </c:multiLvlStrCache>
            </c:multiLvlStrRef>
          </c:cat>
          <c:val>
            <c:numRef>
              <c:f>Sheet1!$B$2:$B$3</c:f>
              <c:numCache>
                <c:formatCode>General</c:formatCode>
                <c:ptCount val="2"/>
                <c:pt idx="0">
                  <c:v>11</c:v>
                </c:pt>
                <c:pt idx="1">
                  <c:v>3</c:v>
                </c:pt>
              </c:numCache>
            </c:numRef>
          </c:val>
        </c:ser>
        <c:ser>
          <c:idx val="1"/>
          <c:order val="1"/>
          <c:tx>
            <c:strRef>
              <c:f>Sheet1!$C$1</c:f>
              <c:strCache>
                <c:ptCount val="1"/>
                <c:pt idx="0">
                  <c:v>Placebo</c:v>
                </c:pt>
              </c:strCache>
            </c:strRef>
          </c:tx>
          <c:spPr>
            <a:solidFill>
              <a:srgbClr val="12233F"/>
            </a:solidFill>
            <a:effectLst/>
          </c:spPr>
          <c:invertIfNegative val="0"/>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cat>
            <c:multiLvlStrRef>
              <c:f>Sheet1!$A$2:$A$3</c:f>
              <c:multiLvlStrCache>
                <c:ptCount val="2"/>
                <c:lvl>
                  <c:pt idx="0">
                    <c:v>Major vascular complication</c:v>
                  </c:pt>
                  <c:pt idx="1">
                    <c:v>Major bleeding</c:v>
                  </c:pt>
                </c:lvl>
              </c:multiLvlStrCache>
            </c:multiLvlStrRef>
          </c:cat>
          <c:val>
            <c:numRef>
              <c:f>Sheet1!$C$2:$C$3</c:f>
              <c:numCache>
                <c:formatCode>General</c:formatCode>
                <c:ptCount val="2"/>
                <c:pt idx="0">
                  <c:v>15</c:v>
                </c:pt>
                <c:pt idx="1">
                  <c:v>4</c:v>
                </c:pt>
              </c:numCache>
            </c:numRef>
          </c:val>
        </c:ser>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gapWidth val="150"/>
        <c:overlap val="0"/>
        <c:axId val="2094734554"/>
        <c:axId val="2094734552"/>
        <c:axId val="2094734556"/>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100" b="0" i="0" u="none" strike="noStrike">
                <a:solidFill>
                  <a:srgbClr val="2B3440"/>
                </a:solidFill>
                <a:latin typeface="Calibri"/>
              </a:defRPr>
            </a:pPr>
            <a:endParaRPr lang="en-US"/>
          </a:p>
        </c:txPr>
        <c:crossAx val="2094734552"/>
        <c:crosses val="autoZero"/>
        <c:auto val="1"/>
        <c:lblAlgn val="ctr"/>
        <c:noMultiLvlLbl val="1"/>
      </c:catAx>
      <c:valAx>
        <c:axId val="2094734552"/>
        <c:scaling>
          <c:orientation val="minMax"/>
        </c:scaling>
        <c:delete val="0"/>
        <c:axPos val="l"/>
        <c:majorGridlines>
          <c:spPr>
            <a:ln w="6350" cap="flat">
              <a:solidFill>
                <a:srgbClr val="DCE1E6"/>
              </a:solidFill>
              <a:prstDash val="solid"/>
              <a:round/>
            </a:ln>
          </c:spPr>
        </c:majorGridlines>
        <c:title>
          <c:tx>
            <c:rich>
              <a:bodyPr/>
              <a:lstStyle/>
              <a:p>
                <a:pPr>
                  <a:defRPr sz="1000" b="0" i="0" u="none" strike="noStrike">
                    <a:solidFill>
                      <a:srgbClr val="5A6673"/>
                    </a:solidFill>
                    <a:latin typeface="Calibri"/>
                  </a:defRPr>
                </a:pPr>
                <a:r>
                  <a:rPr sz="1000" b="0" i="0" u="none" strike="noStrike">
                    <a:solidFill>
                      <a:srgbClr val="5A6673"/>
                    </a:solidFill>
                    <a:latin typeface="Calibri"/>
                  </a:rPr>
                  <a:t>% of patients</a:t>
                </a:r>
              </a:p>
            </c:rich>
          </c:tx>
          <c:layout/>
          <c:overlay val="0"/>
        </c:title>
        <c:numFmt formatCode="General" sourceLinked="0"/>
        <c:majorTickMark val="out"/>
        <c:minorTickMark val="none"/>
        <c:tickLblPos val="nextTo"/>
        <c:spPr>
          <a:ln w="12700" cap="flat">
            <a:solidFill>
              <a:srgbClr val="888888"/>
            </a:solidFill>
            <a:prstDash val="solid"/>
            <a:round/>
          </a:ln>
        </c:spPr>
        <c:txPr>
          <a:bodyPr/>
          <a:lstStyle/>
          <a:p>
            <a:pPr>
              <a:defRPr sz="1000" b="0" i="0" u="none" strike="noStrike">
                <a:solidFill>
                  <a:srgbClr val="000000"/>
                </a:solidFill>
                <a:latin typeface="Arial"/>
              </a:defRPr>
            </a:pPr>
            <a:endParaRPr lang="en-US"/>
          </a:p>
        </c:txPr>
        <c:crossAx val="2094734554"/>
        <c:crosses val="autoZero"/>
        <c:crossBetween val="between"/>
      </c:valAx>
      <c:spPr>
        <a:solidFill>
          <a:srgbClr val="FFFFFF"/>
        </a:solidFill>
        <a:ln w="12700" cap="flat">
          <a:solidFill>
            <a:srgbClr val="FFFFFF"/>
          </a:solidFill>
        </a:ln>
        <a:effectLst/>
      </c:spPr>
    </c:plotArea>
    <c:legend>
      <c:legendPos val="b"/>
      <c:overlay val="0"/>
      <c:txPr>
        <a:bodyPr/>
        <a:lstStyle/>
        <a:p>
          <a:pPr>
            <a:defRPr sz="1100">
              <a:latin typeface="Calibri"/>
              <a:cs typeface="Calibri"/>
            </a:defRPr>
          </a:pPr>
          <a:endParaRPr lang="en-US"/>
        </a:p>
      </c:txPr>
    </c:legend>
    <c:plotVisOnly val="1"/>
    <c:dispBlanksAs val="span"/>
  </c:chart>
  <c:spPr>
    <a:noFill/>
    <a:ln>
      <a:noFill/>
    </a:ln>
    <a:effectLst/>
  </c:spPr>
  <c:externalData r:id="rId1">
    <c:autoUpdate val="0"/>
  </c:externalData>
</c:chartSpace>
</file>

<file path=ppt/charts/chart134.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barChart>
        <c:barDir val="col"/>
        <c:grouping val="clustered"/>
        <c:varyColors val="0"/>
        <c:ser>
          <c:idx val="0"/>
          <c:order val="0"/>
          <c:tx>
            <c:strRef>
              <c:f>Sheet1!$B$1</c:f>
              <c:strCache>
                <c:ptCount val="1"/>
                <c:pt idx="0">
                  <c:v>30-day mortality (%)</c:v>
                </c:pt>
              </c:strCache>
            </c:strRef>
          </c:tx>
          <c:spPr>
            <a:solidFill>
              <a:srgbClr val="1C7293"/>
            </a:solidFill>
            <a:effectLst/>
          </c:spPr>
          <c:invertIfNegative val="0"/>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cat>
            <c:multiLvlStrRef>
              <c:f>Sheet1!$A$2:$A$5</c:f>
              <c:multiLvlStrCache>
                <c:ptCount val="4"/>
                <c:lvl>
                  <c:pt idx="0">
                    <c:v>&lt;5 ng/L</c:v>
                  </c:pt>
                  <c:pt idx="1">
                    <c:v>20–65 ng/L</c:v>
                  </c:pt>
                  <c:pt idx="2">
                    <c:v>65–1000 ng/L</c:v>
                  </c:pt>
                  <c:pt idx="3">
                    <c:v>≥1000 ng/L</c:v>
                  </c:pt>
                </c:lvl>
              </c:multiLvlStrCache>
            </c:multiLvlStrRef>
          </c:cat>
          <c:val>
            <c:numRef>
              <c:f>Sheet1!$B$2:$B$5</c:f>
              <c:numCache>
                <c:formatCode>General</c:formatCode>
                <c:ptCount val="4"/>
                <c:pt idx="0">
                  <c:v>0.5</c:v>
                </c:pt>
                <c:pt idx="1">
                  <c:v>3</c:v>
                </c:pt>
                <c:pt idx="2">
                  <c:v>9.1</c:v>
                </c:pt>
                <c:pt idx="3">
                  <c:v>29.6</c:v>
                </c:pt>
              </c:numCache>
            </c:numRef>
          </c:val>
        </c:ser>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gapWidth val="150"/>
        <c:overlap val="0"/>
        <c:axId val="2094734554"/>
        <c:axId val="2094734552"/>
        <c:axId val="2094734556"/>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100" b="0" i="0" u="none" strike="noStrike">
                <a:solidFill>
                  <a:srgbClr val="2B3440"/>
                </a:solidFill>
                <a:latin typeface="Calibri"/>
              </a:defRPr>
            </a:pPr>
            <a:endParaRPr lang="en-US"/>
          </a:p>
        </c:txPr>
        <c:crossAx val="2094734552"/>
        <c:crosses val="autoZero"/>
        <c:auto val="1"/>
        <c:lblAlgn val="ctr"/>
        <c:noMultiLvlLbl val="1"/>
      </c:catAx>
      <c:valAx>
        <c:axId val="2094734552"/>
        <c:scaling>
          <c:orientation val="minMax"/>
        </c:scaling>
        <c:delete val="0"/>
        <c:axPos val="l"/>
        <c:majorGridlines>
          <c:spPr>
            <a:ln w="6350" cap="flat">
              <a:solidFill>
                <a:srgbClr val="DCE1E6"/>
              </a:solidFill>
              <a:prstDash val="solid"/>
              <a:round/>
            </a:ln>
          </c:spPr>
        </c:majorGridlines>
        <c:title>
          <c:tx>
            <c:rich>
              <a:bodyPr/>
              <a:lstStyle/>
              <a:p>
                <a:pPr>
                  <a:defRPr sz="1000" b="0" i="0" u="none" strike="noStrike">
                    <a:solidFill>
                      <a:srgbClr val="5A6673"/>
                    </a:solidFill>
                    <a:latin typeface="Calibri"/>
                  </a:defRPr>
                </a:pPr>
                <a:r>
                  <a:rPr sz="1000" b="0" i="0" u="none" strike="noStrike">
                    <a:solidFill>
                      <a:srgbClr val="5A6673"/>
                    </a:solidFill>
                    <a:latin typeface="Calibri"/>
                  </a:rPr>
                  <a:t>% mortality</a:t>
                </a:r>
              </a:p>
            </c:rich>
          </c:tx>
          <c:layout/>
          <c:overlay val="0"/>
        </c:title>
        <c:numFmt formatCode="General" sourceLinked="0"/>
        <c:majorTickMark val="out"/>
        <c:minorTickMark val="none"/>
        <c:tickLblPos val="nextTo"/>
        <c:spPr>
          <a:ln w="12700" cap="flat">
            <a:solidFill>
              <a:srgbClr val="888888"/>
            </a:solidFill>
            <a:prstDash val="solid"/>
            <a:round/>
          </a:ln>
        </c:spPr>
        <c:txPr>
          <a:bodyPr/>
          <a:lstStyle/>
          <a:p>
            <a:pPr>
              <a:defRPr sz="1000" b="0" i="0" u="none" strike="noStrike">
                <a:solidFill>
                  <a:srgbClr val="000000"/>
                </a:solidFill>
                <a:latin typeface="Arial"/>
              </a:defRPr>
            </a:pPr>
            <a:endParaRPr lang="en-US"/>
          </a:p>
        </c:txPr>
        <c:crossAx val="2094734554"/>
        <c:crosses val="autoZero"/>
        <c:crossBetween val="between"/>
      </c:valAx>
      <c:spPr>
        <a:solidFill>
          <a:srgbClr val="FFFFFF"/>
        </a:solidFill>
        <a:ln w="12700" cap="flat">
          <a:solidFill>
            <a:srgbClr val="FFFFFF"/>
          </a:solidFill>
        </a:ln>
        <a:effectLst/>
      </c:spPr>
    </c:plotArea>
    <c:plotVisOnly val="1"/>
    <c:dispBlanksAs val="span"/>
  </c:chart>
  <c:spPr>
    <a:noFill/>
    <a:ln>
      <a:noFill/>
    </a:ln>
    <a:effectLst/>
  </c:spPr>
  <c:externalData r:id="rId1">
    <c:autoUpdate val="0"/>
  </c:externalData>
</c:chartSpace>
</file>

<file path=ppt/charts/chart135.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barChart>
        <c:barDir val="col"/>
        <c:grouping val="clustered"/>
        <c:varyColors val="0"/>
        <c:ser>
          <c:idx val="0"/>
          <c:order val="0"/>
          <c:tx>
            <c:strRef>
              <c:f>Sheet1!$B$1</c:f>
              <c:strCache>
                <c:ptCount val="1"/>
                <c:pt idx="0">
                  <c:v>% of patients</c:v>
                </c:pt>
              </c:strCache>
            </c:strRef>
          </c:tx>
          <c:spPr>
            <a:solidFill>
              <a:srgbClr val="1C7293"/>
            </a:solidFill>
            <a:effectLst/>
          </c:spPr>
          <c:invertIfNegative val="0"/>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cat>
            <c:multiLvlStrRef>
              <c:f>Sheet1!$A$2:$A$4</c:f>
              <c:multiLvlStrCache>
                <c:ptCount val="3"/>
                <c:lvl>
                  <c:pt idx="0">
                    <c:v>MINS incidence</c:v>
                  </c:pt>
                  <c:pt idx="1">
                    <c:v>30-day death with MINS</c:v>
                  </c:pt>
                  <c:pt idx="2">
                    <c:v>30-day death without MINS</c:v>
                  </c:pt>
                </c:lvl>
              </c:multiLvlStrCache>
            </c:multiLvlStrRef>
          </c:cat>
          <c:val>
            <c:numRef>
              <c:f>Sheet1!$B$2:$B$4</c:f>
              <c:numCache>
                <c:formatCode>General</c:formatCode>
                <c:ptCount val="3"/>
                <c:pt idx="0">
                  <c:v>16.3</c:v>
                </c:pt>
                <c:pt idx="1">
                  <c:v>6.8</c:v>
                </c:pt>
                <c:pt idx="2">
                  <c:v>1.2</c:v>
                </c:pt>
              </c:numCache>
            </c:numRef>
          </c:val>
        </c:ser>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gapWidth val="150"/>
        <c:overlap val="0"/>
        <c:axId val="2094734554"/>
        <c:axId val="2094734552"/>
        <c:axId val="2094734556"/>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100" b="0" i="0" u="none" strike="noStrike">
                <a:solidFill>
                  <a:srgbClr val="2B3440"/>
                </a:solidFill>
                <a:latin typeface="Calibri"/>
              </a:defRPr>
            </a:pPr>
            <a:endParaRPr lang="en-US"/>
          </a:p>
        </c:txPr>
        <c:crossAx val="2094734552"/>
        <c:crosses val="autoZero"/>
        <c:auto val="1"/>
        <c:lblAlgn val="ctr"/>
        <c:noMultiLvlLbl val="1"/>
      </c:catAx>
      <c:valAx>
        <c:axId val="2094734552"/>
        <c:scaling>
          <c:orientation val="minMax"/>
        </c:scaling>
        <c:delete val="0"/>
        <c:axPos val="l"/>
        <c:majorGridlines>
          <c:spPr>
            <a:ln w="6350" cap="flat">
              <a:solidFill>
                <a:srgbClr val="DCE1E6"/>
              </a:solidFill>
              <a:prstDash val="solid"/>
              <a:round/>
            </a:ln>
          </c:spPr>
        </c:majorGridlines>
        <c:title>
          <c:tx>
            <c:rich>
              <a:bodyPr/>
              <a:lstStyle/>
              <a:p>
                <a:pPr>
                  <a:defRPr sz="1000" b="0" i="0" u="none" strike="noStrike">
                    <a:solidFill>
                      <a:srgbClr val="5A6673"/>
                    </a:solidFill>
                    <a:latin typeface="Calibri"/>
                  </a:defRPr>
                </a:pPr>
                <a:r>
                  <a:rPr sz="1000" b="0" i="0" u="none" strike="noStrike">
                    <a:solidFill>
                      <a:srgbClr val="5A6673"/>
                    </a:solidFill>
                    <a:latin typeface="Calibri"/>
                  </a:rPr>
                  <a:t>% of patients</a:t>
                </a:r>
              </a:p>
            </c:rich>
          </c:tx>
          <c:layout/>
          <c:overlay val="0"/>
        </c:title>
        <c:numFmt formatCode="General" sourceLinked="0"/>
        <c:majorTickMark val="out"/>
        <c:minorTickMark val="none"/>
        <c:tickLblPos val="nextTo"/>
        <c:spPr>
          <a:ln w="12700" cap="flat">
            <a:solidFill>
              <a:srgbClr val="888888"/>
            </a:solidFill>
            <a:prstDash val="solid"/>
            <a:round/>
          </a:ln>
        </c:spPr>
        <c:txPr>
          <a:bodyPr/>
          <a:lstStyle/>
          <a:p>
            <a:pPr>
              <a:defRPr sz="1000" b="0" i="0" u="none" strike="noStrike">
                <a:solidFill>
                  <a:srgbClr val="000000"/>
                </a:solidFill>
                <a:latin typeface="Arial"/>
              </a:defRPr>
            </a:pPr>
            <a:endParaRPr lang="en-US"/>
          </a:p>
        </c:txPr>
        <c:crossAx val="2094734554"/>
        <c:crosses val="autoZero"/>
        <c:crossBetween val="between"/>
      </c:valAx>
      <c:spPr>
        <a:solidFill>
          <a:srgbClr val="FFFFFF"/>
        </a:solidFill>
        <a:ln w="12700" cap="flat">
          <a:solidFill>
            <a:srgbClr val="FFFFFF"/>
          </a:solidFill>
        </a:ln>
        <a:effectLst/>
      </c:spPr>
    </c:plotArea>
    <c:plotVisOnly val="1"/>
    <c:dispBlanksAs val="span"/>
  </c:chart>
  <c:spPr>
    <a:noFill/>
    <a:ln>
      <a:noFill/>
    </a:ln>
    <a:effectLst/>
  </c:spPr>
  <c:externalData r:id="rId1">
    <c:autoUpdate val="0"/>
  </c:externalData>
</c:chartSpace>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Assertion-per-slide deck. Each teaching point is one slide, and each carries the paper it came from in the footnote — open it if a claim matters to your case.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prompts, not a checklist. Follow the ones that go somewhere.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A peak postoperative high-sensitivity troponin T of 20 to under 65 ng/L accompanied by a rise of at least 5 ng/L, or a peak of 65 ng/L and above, predicted 30-day mortality — and it did so even when there was no ischaemic symptom and no ECG change. 93% of these patients had no symptom at all.. Ninety-three percent of these patients had no symptom at all, which is why the troponin has to be measured rather than waited for. [Association of Postoperative High-Sensitivity Troponin Levels With Myocardial Injury and 30-Day Mortality Among Patients Undergoing Noncardiac Surgery, JAMA 2017]</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Pitched at CA-3.</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A maximum intraoperative heart rate above 100 bpm was associated with increased risk of myocardial injury, myocardial infarction, and mortality after noncardiac surgery. Because this is a prospective cohort study, the finding is an association only — it does not establish that the tachycardia caused the injury, nor that treating heart rate down below 100 prevents it.. A maximum intraoperative heart rate over 100 is associated with myocardial injury, infarction and death — an observed association in a cohort, not proof that treating the number changes the outcome. [A Prospective International Multicentre Cohort Study of Intraoperative Heart Rate and Systolic Blood Pressure and Myocardial Injury After Noncardiac Surgery: Results of the VISION Study, Anesthesia and analgesia 2018]</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Diagnostic thresholds are assay-specific, so no single number transfers between laboratories. With the Abbott high-sensitivity troponin I assay specifically, a peak of 60 ng/L or above carried more than a seven-fold increase in major cardiac events and death at 30 days. That figure is a cohort association tied to that one assay and that 30-day endpoint, not a universal cut-off.. Sixty ng/L means something on the Abbott high-sensitivity troponin I assay and nothing on anyone else's — the threshold belongs to the assay, not to the diagnosis. [High-Sensitivity Cardiac Troponin I Thresholds to Identify Myocardial Injury After Noncardiac Surgery: A Cohort Study, The Canadian journal of cardiology 2023]</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Dabigatran 110 mg twice daily reduced major vascular complications from 15% to 11% with no significant increase in major bleeding. This is a single international randomised placebo-controlled trial: it demonstrates that effect within that trial, but on its own a four-percentage-point reduction in one trial is a trial result, not a recommendation to anticoagulate these patients as a matter of course.. One randomised trial moved major vascular complications from 15% to 11% without significantly more major bleeding — that is a trial result, not yet a standing instruction. [Dabigatran in Patients With Myocardial Injury After Non-Cardiac Surgery (MANAGE): An International, Randomised, Placebo-Controlled Trial, Lancet (London, England) 2018]</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chart" Target="/ppt/charts/chart135.xml"/><Relationship Id="rId2" Type="http://schemas.openxmlformats.org/officeDocument/2006/relationships/slideLayout" Target="../slideLayouts/slideLayout1.xml"/><Relationship Id="rId3"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chart" Target="/ppt/charts/chart133.xml"/><Relationship Id="rId2" Type="http://schemas.openxmlformats.org/officeDocument/2006/relationships/slideLayout" Target="../slideLayouts/slideLayout1.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chart" Target="/ppt/charts/chart134.xml"/><Relationship Id="rId2" Type="http://schemas.openxmlformats.org/officeDocument/2006/relationships/slideLayout" Target="../slideLayouts/slideLayout1.xml"/><Relationship Id="rId3"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2233F"/>
        </a:solidFill>
      </p:bgPr>
    </p:bg>
    <p:spTree>
      <p:nvGrpSpPr>
        <p:cNvPr id="1" name=""/>
        <p:cNvGrpSpPr/>
        <p:nvPr/>
      </p:nvGrpSpPr>
      <p:grpSpPr>
        <a:xfrm>
          <a:off x="0" y="0"/>
          <a:ext cx="0" cy="0"/>
          <a:chOff x="0" y="0"/>
          <a:chExt cx="0" cy="0"/>
        </a:xfrm>
      </p:grpSpPr>
      <p:sp>
        <p:nvSpPr>
          <p:cNvPr id="2" name="Shape 0"/>
          <p:cNvSpPr/>
          <p:nvPr/>
        </p:nvSpPr>
        <p:spPr>
          <a:xfrm>
            <a:off x="8686800" y="-1005840"/>
            <a:ext cx="4754880" cy="4754880"/>
          </a:xfrm>
          <a:prstGeom prst="ellipse">
            <a:avLst/>
          </a:prstGeom>
          <a:solidFill>
            <a:srgbClr val="1B3255"/>
          </a:solidFill>
          <a:ln w="12700">
            <a:solidFill>
              <a:srgbClr val="333333"/>
            </a:solidFill>
            <a:prstDash val="solid"/>
          </a:ln>
        </p:spPr>
      </p:sp>
      <p:sp>
        <p:nvSpPr>
          <p:cNvPr id="3" name="Shape 1"/>
          <p:cNvSpPr/>
          <p:nvPr/>
        </p:nvSpPr>
        <p:spPr>
          <a:xfrm>
            <a:off x="10058400" y="3017520"/>
            <a:ext cx="3108960" cy="3108960"/>
          </a:xfrm>
          <a:prstGeom prst="ellipse">
            <a:avLst/>
          </a:prstGeom>
          <a:solidFill>
            <a:srgbClr val="17294A"/>
          </a:solidFill>
          <a:ln w="12700">
            <a:solidFill>
              <a:srgbClr val="333333"/>
            </a:solidFill>
            <a:prstDash val="solid"/>
          </a:ln>
        </p:spPr>
      </p:sp>
      <p:sp>
        <p:nvSpPr>
          <p:cNvPr id="4" name="Text 2"/>
          <p:cNvSpPr/>
          <p:nvPr/>
        </p:nvSpPr>
        <p:spPr>
          <a:xfrm>
            <a:off x="566928" y="1600200"/>
            <a:ext cx="7680960" cy="237744"/>
          </a:xfrm>
          <a:prstGeom prst="rect">
            <a:avLst/>
          </a:prstGeom>
          <a:noFill/>
          <a:ln/>
        </p:spPr>
        <p:txBody>
          <a:bodyPr wrap="square" rtlCol="0" anchor="ctr"/>
          <a:lstStyle/>
          <a:p>
            <a:pPr indent="0" marL="0">
              <a:buNone/>
            </a:pPr>
            <a:r>
              <a:rPr lang="en-US" sz="1050" b="1" spc="220" kern="0" dirty="0">
                <a:solidFill>
                  <a:srgbClr val="8FA9C9"/>
                </a:solidFill>
                <a:latin typeface="Calibri" pitchFamily="34" charset="0"/>
                <a:ea typeface="Calibri" pitchFamily="34" charset="-122"/>
                <a:cs typeface="Calibri" pitchFamily="34" charset="-120"/>
              </a:rPr>
              <a:t>PAINFUL DISEASE STATES</a:t>
            </a:r>
            <a:endParaRPr lang="en-US" sz="1050" dirty="0"/>
          </a:p>
        </p:txBody>
      </p:sp>
      <p:sp>
        <p:nvSpPr>
          <p:cNvPr id="5" name="Text 3"/>
          <p:cNvSpPr/>
          <p:nvPr/>
        </p:nvSpPr>
        <p:spPr>
          <a:xfrm>
            <a:off x="566928" y="1920240"/>
            <a:ext cx="7680960" cy="1463040"/>
          </a:xfrm>
          <a:prstGeom prst="rect">
            <a:avLst/>
          </a:prstGeom>
          <a:noFill/>
          <a:ln/>
        </p:spPr>
        <p:txBody>
          <a:bodyPr wrap="square" rtlCol="0" anchor="t"/>
          <a:lstStyle/>
          <a:p>
            <a:pPr indent="0" marL="0">
              <a:buNone/>
            </a:pPr>
            <a:r>
              <a:rPr lang="en-US" sz="4000" b="1" dirty="0">
                <a:solidFill>
                  <a:srgbClr val="FFFFFF"/>
                </a:solidFill>
                <a:latin typeface="Cambria" pitchFamily="34" charset="0"/>
                <a:ea typeface="Cambria" pitchFamily="34" charset="-122"/>
                <a:cs typeface="Cambria" pitchFamily="34" charset="-120"/>
              </a:rPr>
              <a:t>Myocardial Injury After Noncardiac Surgery</a:t>
            </a:r>
            <a:endParaRPr lang="en-US" sz="4000" dirty="0"/>
          </a:p>
        </p:txBody>
      </p:sp>
      <p:sp>
        <p:nvSpPr>
          <p:cNvPr id="6" name="Text 4"/>
          <p:cNvSpPr/>
          <p:nvPr/>
        </p:nvSpPr>
        <p:spPr>
          <a:xfrm>
            <a:off x="566928" y="3520440"/>
            <a:ext cx="7680960" cy="329184"/>
          </a:xfrm>
          <a:prstGeom prst="rect">
            <a:avLst/>
          </a:prstGeom>
          <a:noFill/>
          <a:ln/>
        </p:spPr>
        <p:txBody>
          <a:bodyPr wrap="square" rtlCol="0" anchor="ctr"/>
          <a:lstStyle/>
          <a:p>
            <a:pPr indent="0" marL="0">
              <a:buNone/>
            </a:pPr>
            <a:r>
              <a:rPr lang="en-US" sz="1500" dirty="0">
                <a:solidFill>
                  <a:srgbClr val="C6D4E6"/>
                </a:solidFill>
                <a:latin typeface="Calibri" pitchFamily="34" charset="0"/>
                <a:ea typeface="Calibri" pitchFamily="34" charset="-122"/>
                <a:cs typeface="Calibri" pitchFamily="34" charset="-120"/>
              </a:rPr>
              <a:t>Intraoperative teaching · CA-3</a:t>
            </a:r>
            <a:endParaRPr lang="en-US" sz="1500" dirty="0"/>
          </a:p>
        </p:txBody>
      </p:sp>
      <p:sp>
        <p:nvSpPr>
          <p:cNvPr id="7" name="Text 5"/>
          <p:cNvSpPr/>
          <p:nvPr/>
        </p:nvSpPr>
        <p:spPr>
          <a:xfrm>
            <a:off x="566928" y="4041648"/>
            <a:ext cx="7680960" cy="219456"/>
          </a:xfrm>
          <a:prstGeom prst="rect">
            <a:avLst/>
          </a:prstGeom>
          <a:noFill/>
          <a:ln/>
        </p:spPr>
        <p:txBody>
          <a:bodyPr wrap="square" rtlCol="0" anchor="ctr"/>
          <a:lstStyle/>
          <a:p>
            <a:pPr indent="0" marL="0">
              <a:buNone/>
            </a:pPr>
            <a:r>
              <a:rPr lang="en-US" sz="900" b="1" spc="220" kern="0" dirty="0">
                <a:solidFill>
                  <a:srgbClr val="8FA9C9"/>
                </a:solidFill>
                <a:latin typeface="Calibri" pitchFamily="34" charset="0"/>
                <a:ea typeface="Calibri" pitchFamily="34" charset="-122"/>
                <a:cs typeface="Calibri" pitchFamily="34" charset="-120"/>
              </a:rPr>
              <a:t>ABA CONTENT OUTLINE</a:t>
            </a:r>
            <a:endParaRPr lang="en-US" sz="900" dirty="0"/>
          </a:p>
        </p:txBody>
      </p:sp>
      <p:sp>
        <p:nvSpPr>
          <p:cNvPr id="8" name="Text 6"/>
          <p:cNvSpPr/>
          <p:nvPr/>
        </p:nvSpPr>
        <p:spPr>
          <a:xfrm>
            <a:off x="566928" y="4315968"/>
            <a:ext cx="1371600" cy="274320"/>
          </a:xfrm>
          <a:prstGeom prst="rect">
            <a:avLst/>
          </a:prstGeom>
          <a:noFill/>
          <a:ln/>
        </p:spPr>
        <p:txBody>
          <a:bodyPr wrap="square" rtlCol="0" anchor="ctr"/>
          <a:lstStyle/>
          <a:p>
            <a:pPr indent="0" marL="0">
              <a:buNone/>
            </a:pPr>
            <a:r>
              <a:rPr lang="en-US" sz="1050" b="1" dirty="0">
                <a:solidFill>
                  <a:srgbClr val="FFFFFF"/>
                </a:solidFill>
                <a:latin typeface="Calibri" pitchFamily="34" charset="0"/>
                <a:ea typeface="Calibri" pitchFamily="34" charset="-122"/>
                <a:cs typeface="Calibri" pitchFamily="34" charset="-120"/>
              </a:rPr>
              <a:t>II.C.3.b.1.c</a:t>
            </a:r>
            <a:endParaRPr lang="en-US" sz="1050" dirty="0"/>
          </a:p>
        </p:txBody>
      </p:sp>
      <p:sp>
        <p:nvSpPr>
          <p:cNvPr id="9" name="Text 7"/>
          <p:cNvSpPr/>
          <p:nvPr/>
        </p:nvSpPr>
        <p:spPr>
          <a:xfrm>
            <a:off x="1984248" y="4315968"/>
            <a:ext cx="6309360" cy="274320"/>
          </a:xfrm>
          <a:prstGeom prst="rect">
            <a:avLst/>
          </a:prstGeom>
          <a:noFill/>
          <a:ln/>
        </p:spPr>
        <p:txBody>
          <a:bodyPr wrap="square" rtlCol="0" anchor="ctr"/>
          <a:lstStyle/>
          <a:p>
            <a:pPr indent="0" marL="0">
              <a:buNone/>
            </a:pPr>
            <a:r>
              <a:rPr lang="en-US" sz="1000" dirty="0">
                <a:solidFill>
                  <a:srgbClr val="C6D4E6"/>
                </a:solidFill>
                <a:latin typeface="Calibri" pitchFamily="34" charset="0"/>
                <a:ea typeface="Calibri" pitchFamily="34" charset="-122"/>
                <a:cs typeface="Calibri" pitchFamily="34" charset="-120"/>
              </a:rPr>
              <a:t>Diagnosis of Myocardial Infarction and Acute Coronary Syndrome</a:t>
            </a:r>
            <a:endParaRPr lang="en-US" sz="1000" dirty="0"/>
          </a:p>
        </p:txBody>
      </p:sp>
      <p:sp>
        <p:nvSpPr>
          <p:cNvPr id="10" name="Text 8"/>
          <p:cNvSpPr/>
          <p:nvPr/>
        </p:nvSpPr>
        <p:spPr>
          <a:xfrm>
            <a:off x="566928" y="4626864"/>
            <a:ext cx="1371600" cy="274320"/>
          </a:xfrm>
          <a:prstGeom prst="rect">
            <a:avLst/>
          </a:prstGeom>
          <a:noFill/>
          <a:ln/>
        </p:spPr>
        <p:txBody>
          <a:bodyPr wrap="square" rtlCol="0" anchor="ctr"/>
          <a:lstStyle/>
          <a:p>
            <a:pPr indent="0" marL="0">
              <a:buNone/>
            </a:pPr>
            <a:r>
              <a:rPr lang="en-US" sz="1050" b="1" dirty="0">
                <a:solidFill>
                  <a:srgbClr val="FFFFFF"/>
                </a:solidFill>
                <a:latin typeface="Calibri" pitchFamily="34" charset="0"/>
                <a:ea typeface="Calibri" pitchFamily="34" charset="-122"/>
                <a:cs typeface="Calibri" pitchFamily="34" charset="-120"/>
              </a:rPr>
              <a:t>II.C.3.b.1.a</a:t>
            </a:r>
            <a:endParaRPr lang="en-US" sz="1050" dirty="0"/>
          </a:p>
        </p:txBody>
      </p:sp>
      <p:sp>
        <p:nvSpPr>
          <p:cNvPr id="11" name="Text 9"/>
          <p:cNvSpPr/>
          <p:nvPr/>
        </p:nvSpPr>
        <p:spPr>
          <a:xfrm>
            <a:off x="1984248" y="4626864"/>
            <a:ext cx="6309360" cy="274320"/>
          </a:xfrm>
          <a:prstGeom prst="rect">
            <a:avLst/>
          </a:prstGeom>
          <a:noFill/>
          <a:ln/>
        </p:spPr>
        <p:txBody>
          <a:bodyPr wrap="square" rtlCol="0" anchor="ctr"/>
          <a:lstStyle/>
          <a:p>
            <a:pPr indent="0" marL="0">
              <a:buNone/>
            </a:pPr>
            <a:r>
              <a:rPr lang="en-US" sz="1000" dirty="0">
                <a:solidFill>
                  <a:srgbClr val="C6D4E6"/>
                </a:solidFill>
                <a:latin typeface="Calibri" pitchFamily="34" charset="0"/>
                <a:ea typeface="Calibri" pitchFamily="34" charset="-122"/>
                <a:cs typeface="Calibri" pitchFamily="34" charset="-120"/>
              </a:rPr>
              <a:t>Risk Factors; Predictors of Perioperative Risk, Modification of Perioperative Risk (e.g., Pr</a:t>
            </a:r>
            <a:endParaRPr lang="en-US" sz="1000" dirty="0"/>
          </a:p>
        </p:txBody>
      </p:sp>
      <p:sp>
        <p:nvSpPr>
          <p:cNvPr id="12" name="Text 10"/>
          <p:cNvSpPr/>
          <p:nvPr/>
        </p:nvSpPr>
        <p:spPr>
          <a:xfrm>
            <a:off x="566928" y="4937760"/>
            <a:ext cx="1371600" cy="274320"/>
          </a:xfrm>
          <a:prstGeom prst="rect">
            <a:avLst/>
          </a:prstGeom>
          <a:noFill/>
          <a:ln/>
        </p:spPr>
        <p:txBody>
          <a:bodyPr wrap="square" rtlCol="0" anchor="ctr"/>
          <a:lstStyle/>
          <a:p>
            <a:pPr indent="0" marL="0">
              <a:buNone/>
            </a:pPr>
            <a:r>
              <a:rPr lang="en-US" sz="1050" b="1" dirty="0">
                <a:solidFill>
                  <a:srgbClr val="FFFFFF"/>
                </a:solidFill>
                <a:latin typeface="Calibri" pitchFamily="34" charset="0"/>
                <a:ea typeface="Calibri" pitchFamily="34" charset="-122"/>
                <a:cs typeface="Calibri" pitchFamily="34" charset="-120"/>
              </a:rPr>
              <a:t>I.B.7.c</a:t>
            </a:r>
            <a:endParaRPr lang="en-US" sz="1050" dirty="0"/>
          </a:p>
        </p:txBody>
      </p:sp>
      <p:sp>
        <p:nvSpPr>
          <p:cNvPr id="13" name="Text 11"/>
          <p:cNvSpPr/>
          <p:nvPr/>
        </p:nvSpPr>
        <p:spPr>
          <a:xfrm>
            <a:off x="1984248" y="4937760"/>
            <a:ext cx="6309360" cy="274320"/>
          </a:xfrm>
          <a:prstGeom prst="rect">
            <a:avLst/>
          </a:prstGeom>
          <a:noFill/>
          <a:ln/>
        </p:spPr>
        <p:txBody>
          <a:bodyPr wrap="square" rtlCol="0" anchor="ctr"/>
          <a:lstStyle/>
          <a:p>
            <a:pPr indent="0" marL="0">
              <a:buNone/>
            </a:pPr>
            <a:r>
              <a:rPr lang="en-US" sz="1000" dirty="0">
                <a:solidFill>
                  <a:srgbClr val="C6D4E6"/>
                </a:solidFill>
                <a:latin typeface="Calibri" pitchFamily="34" charset="0"/>
                <a:ea typeface="Calibri" pitchFamily="34" charset="-122"/>
                <a:cs typeface="Calibri" pitchFamily="34" charset="-120"/>
              </a:rPr>
              <a:t>Cardiovascular Consequences of General and Regional Anesthesia</a:t>
            </a:r>
            <a:endParaRPr lang="en-US" sz="1000" dirty="0"/>
          </a:p>
        </p:txBody>
      </p:sp>
      <p:sp>
        <p:nvSpPr>
          <p:cNvPr id="14" name="Text 12"/>
          <p:cNvSpPr/>
          <p:nvPr/>
        </p:nvSpPr>
        <p:spPr>
          <a:xfrm>
            <a:off x="566928" y="6400800"/>
            <a:ext cx="11057839" cy="228600"/>
          </a:xfrm>
          <a:prstGeom prst="rect">
            <a:avLst/>
          </a:prstGeom>
          <a:noFill/>
          <a:ln/>
        </p:spPr>
        <p:txBody>
          <a:bodyPr wrap="square" rtlCol="0" anchor="ctr"/>
          <a:lstStyle/>
          <a:p>
            <a:pPr indent="0" marL="0">
              <a:buNone/>
            </a:pPr>
            <a:r>
              <a:rPr lang="en-US" sz="800" i="1" dirty="0">
                <a:solidFill>
                  <a:srgbClr val="5E739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Maximum intraoperative heart rate &gt;100 bpm is associated with increased risk of</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Cohort · Anesthesia and analgesia</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Maximum intraoperative heart rate &gt;100 bpm is associated with increased risk of myocardial injury, myocardial infarction, and mortality after noncardiac surgery.</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A Prospective International Multicentre Cohort Study of Intraoperative Heart Rate and Systolic Blood Pressure and Myocardial Injury After Noncardiac Surgery: Results of the VISION Study, Anesthesia and analgesia 2018 · PMID 29077608</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450" b="1" dirty="0">
                <a:solidFill>
                  <a:srgbClr val="12233F"/>
                </a:solidFill>
                <a:latin typeface="Cambria" pitchFamily="34" charset="0"/>
                <a:ea typeface="Cambria" pitchFamily="34" charset="-122"/>
                <a:cs typeface="Cambria" pitchFamily="34" charset="-120"/>
              </a:rPr>
              <a:t>Many determinants of myocardial injury after noncardiac surgery, such as</a:t>
            </a:r>
            <a:endParaRPr lang="en-US" sz="245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Review · Journal of clinical anesthesia</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Many determinants of myocardial injury after noncardiac surgery, such as pre-existing coronary disease, cannot be changed; haemodynamic control, oxygen supply and metabolic homeostasis are the modifiable ones to act on.</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Perioperative Strategies to Reduce Risk of Myocardial Injury After Non-Cardiac Surgery (MINS): A Narrative Review, Journal of clinical anesthesia 2023 · PMID 36931053</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Diagnostic thresholds are assay-specific</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Cohort · The Canadian journal of cardiology</a:t>
            </a:r>
            <a:endParaRPr lang="en-US" sz="1400" dirty="0"/>
          </a:p>
        </p:txBody>
      </p:sp>
      <p:sp>
        <p:nvSpPr>
          <p:cNvPr id="5" name="Shape 3"/>
          <p:cNvSpPr/>
          <p:nvPr/>
        </p:nvSpPr>
        <p:spPr>
          <a:xfrm>
            <a:off x="566928" y="1938528"/>
            <a:ext cx="11057839" cy="3419856"/>
          </a:xfrm>
          <a:prstGeom prst="roundRect">
            <a:avLst>
              <a:gd name="adj" fmla="val 1604"/>
            </a:avLst>
          </a:prstGeom>
          <a:solidFill>
            <a:srgbClr val="F4F6F8"/>
          </a:solidFill>
          <a:ln w="12700">
            <a:solidFill>
              <a:srgbClr val="DCE1E6"/>
            </a:solidFill>
            <a:prstDash val="solid"/>
          </a:ln>
        </p:spPr>
      </p:sp>
      <p:sp>
        <p:nvSpPr>
          <p:cNvPr id="6" name="Shape 4"/>
          <p:cNvSpPr/>
          <p:nvPr/>
        </p:nvSpPr>
        <p:spPr>
          <a:xfrm>
            <a:off x="566928" y="2029968"/>
            <a:ext cx="45720" cy="3236976"/>
          </a:xfrm>
          <a:prstGeom prst="rect">
            <a:avLst/>
          </a:prstGeom>
          <a:solidFill>
            <a:srgbClr val="1C7293"/>
          </a:solidFill>
          <a:ln w="12700">
            <a:solidFill>
              <a:srgbClr val="333333"/>
            </a:solidFill>
            <a:prstDash val="solid"/>
          </a:ln>
        </p:spPr>
      </p:sp>
      <p:sp>
        <p:nvSpPr>
          <p:cNvPr id="7" name="Text 5"/>
          <p:cNvSpPr/>
          <p:nvPr/>
        </p:nvSpPr>
        <p:spPr>
          <a:xfrm>
            <a:off x="932688" y="2121408"/>
            <a:ext cx="10326319" cy="3054096"/>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Diagnostic thresholds are assay-specific: with the Abbott high-sensitivity troponin I assay, a peak of 60 ng/L or above carried more than a seven-fold increase in major cardiac events and death at 30 days.</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High-Sensitivity Cardiac Troponin I Thresholds to Identify Myocardial Injury After Noncardiac Surgery: A Cohort Study, The Canadian journal of cardiology 2023 · PMID 36682485</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With the ADVIA Centaur high-sensitivity troponin I assay a peak of 75 ng/L or above</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Cohort · Clinical chemistry</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With the ADVIA Centaur high-sensitivity troponin I assay a peak of 75 ng/L or above carried a more than five-fold increase in 30-day major cardiovascular events, and predicted them whether or not ischaemic features were present.</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High-Sensitivity Troponin I Predicts Major Cardiovascular Events After Non-Cardiac Surgery: A Vascular Events in Non-Cardiac Surgery Patients Cohort Evaluation (VISION) Substudy, Clinical chemistry 2023 · PMID 36762424</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THE NUMBERS</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450" b="1" dirty="0">
                <a:solidFill>
                  <a:srgbClr val="12233F"/>
                </a:solidFill>
                <a:latin typeface="Cambria" pitchFamily="34" charset="0"/>
                <a:ea typeface="Cambria" pitchFamily="34" charset="-122"/>
                <a:cs typeface="Cambria" pitchFamily="34" charset="-120"/>
              </a:rPr>
              <a:t>One in six after major general surgery, and mostly silent</a:t>
            </a:r>
            <a:endParaRPr lang="en-US" sz="245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Incidence and 30-day mortality, 4,490 patients.</a:t>
            </a:r>
            <a:endParaRPr lang="en-US" sz="1400" dirty="0"/>
          </a:p>
        </p:txBody>
      </p:sp>
      <p:graphicFrame>
        <p:nvGraphicFramePr>
          <p:cNvPr id="5" name="Chart 0" descr=""/>
          <p:cNvGraphicFramePr/>
          <p:nvPr/>
        </p:nvGraphicFramePr>
        <p:xfrm>
          <a:off x="566928" y="2194560"/>
          <a:ext cx="11057839" cy="3072384"/>
        </p:xfrm>
        <a:graphic xmlns:a="http://schemas.openxmlformats.org/drawingml/2006/main">
          <a:graphicData uri="http://schemas.openxmlformats.org/drawingml/2006/chart">
            <c:chart xmlns:c="http://schemas.openxmlformats.org/drawingml/2006/chart" r:id="rId1"/>
          </a:graphicData>
        </a:graphic>
      </p:graphicFrame>
      <p:sp>
        <p:nvSpPr>
          <p:cNvPr id="6" name="Shape 3"/>
          <p:cNvSpPr/>
          <p:nvPr/>
        </p:nvSpPr>
        <p:spPr>
          <a:xfrm>
            <a:off x="566928" y="5413248"/>
            <a:ext cx="11057839" cy="658368"/>
          </a:xfrm>
          <a:prstGeom prst="roundRect">
            <a:avLst>
              <a:gd name="adj" fmla="val 6944"/>
            </a:avLst>
          </a:prstGeom>
          <a:solidFill>
            <a:srgbClr val="12233F"/>
          </a:solidFill>
          <a:ln w="12700">
            <a:solidFill>
              <a:srgbClr val="333333"/>
            </a:solidFill>
            <a:prstDash val="solid"/>
          </a:ln>
        </p:spPr>
      </p:sp>
      <p:sp>
        <p:nvSpPr>
          <p:cNvPr id="7" name="Text 4"/>
          <p:cNvSpPr/>
          <p:nvPr/>
        </p:nvSpPr>
        <p:spPr>
          <a:xfrm>
            <a:off x="841248" y="5504688"/>
            <a:ext cx="10509199" cy="47548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Crude 30-day mortality was 6.8% with myocardial injury against 1.2% without; after adjustment the odds ratio was 4.7. 90% would have gone undetected without routine troponin.</a:t>
            </a:r>
            <a:endParaRPr lang="en-US" sz="1300" dirty="0"/>
          </a:p>
        </p:txBody>
      </p:sp>
      <p:sp>
        <p:nvSpPr>
          <p:cNvPr id="8" name="Text 5"/>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THE ROOM</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this changes about the next case</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Colour is the strength of the evidence behind each step, not the urgency.</a:t>
            </a:r>
            <a:endParaRPr lang="en-US" sz="1400" dirty="0"/>
          </a:p>
        </p:txBody>
      </p:sp>
      <p:sp>
        <p:nvSpPr>
          <p:cNvPr id="5" name="Shape 3"/>
          <p:cNvSpPr/>
          <p:nvPr/>
        </p:nvSpPr>
        <p:spPr>
          <a:xfrm>
            <a:off x="566928" y="1938528"/>
            <a:ext cx="11057839" cy="647395"/>
          </a:xfrm>
          <a:prstGeom prst="roundRect">
            <a:avLst>
              <a:gd name="adj" fmla="val 8475"/>
            </a:avLst>
          </a:prstGeom>
          <a:solidFill>
            <a:srgbClr val="F4F6F8"/>
          </a:solidFill>
          <a:ln w="12700">
            <a:solidFill>
              <a:srgbClr val="F4F6F8"/>
            </a:solidFill>
            <a:prstDash val="solid"/>
          </a:ln>
        </p:spPr>
      </p:sp>
      <p:sp>
        <p:nvSpPr>
          <p:cNvPr id="6" name="Shape 4"/>
          <p:cNvSpPr/>
          <p:nvPr/>
        </p:nvSpPr>
        <p:spPr>
          <a:xfrm>
            <a:off x="566928" y="1993392"/>
            <a:ext cx="41148" cy="537667"/>
          </a:xfrm>
          <a:prstGeom prst="rect">
            <a:avLst/>
          </a:prstGeom>
          <a:solidFill>
            <a:srgbClr val="1C7293"/>
          </a:solidFill>
          <a:ln w="12700">
            <a:solidFill>
              <a:srgbClr val="333333"/>
            </a:solidFill>
            <a:prstDash val="solid"/>
          </a:ln>
        </p:spPr>
      </p:sp>
      <p:sp>
        <p:nvSpPr>
          <p:cNvPr id="7" name="Shape 5"/>
          <p:cNvSpPr/>
          <p:nvPr/>
        </p:nvSpPr>
        <p:spPr>
          <a:xfrm>
            <a:off x="768096" y="2106778"/>
            <a:ext cx="310896" cy="310896"/>
          </a:xfrm>
          <a:prstGeom prst="ellipse">
            <a:avLst/>
          </a:prstGeom>
          <a:solidFill>
            <a:srgbClr val="1C7293"/>
          </a:solidFill>
          <a:ln w="12700">
            <a:solidFill>
              <a:srgbClr val="333333"/>
            </a:solidFill>
            <a:prstDash val="solid"/>
          </a:ln>
        </p:spPr>
      </p:sp>
      <p:sp>
        <p:nvSpPr>
          <p:cNvPr id="8" name="Text 6"/>
          <p:cNvSpPr/>
          <p:nvPr/>
        </p:nvSpPr>
        <p:spPr>
          <a:xfrm>
            <a:off x="768096" y="2106778"/>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9" name="Text 7"/>
          <p:cNvSpPr/>
          <p:nvPr/>
        </p:nvSpPr>
        <p:spPr>
          <a:xfrm>
            <a:off x="1188720" y="2029968"/>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In patients with myocardial injury after noncardiac surgery, dabigatran 110 mg twice daily reduced major vascular complications from 15% to 11% with no significant increase in major bleeding.</a:t>
            </a:r>
            <a:endParaRPr lang="en-US" sz="1150" dirty="0"/>
          </a:p>
        </p:txBody>
      </p:sp>
      <p:sp>
        <p:nvSpPr>
          <p:cNvPr id="10" name="Shape 8"/>
          <p:cNvSpPr/>
          <p:nvPr/>
        </p:nvSpPr>
        <p:spPr>
          <a:xfrm>
            <a:off x="566928" y="2713939"/>
            <a:ext cx="11057839" cy="647395"/>
          </a:xfrm>
          <a:prstGeom prst="roundRect">
            <a:avLst>
              <a:gd name="adj" fmla="val 8475"/>
            </a:avLst>
          </a:prstGeom>
          <a:solidFill>
            <a:srgbClr val="FBF3E6"/>
          </a:solidFill>
          <a:ln w="12700">
            <a:solidFill>
              <a:srgbClr val="FBF3E6"/>
            </a:solidFill>
            <a:prstDash val="solid"/>
          </a:ln>
        </p:spPr>
      </p:sp>
      <p:sp>
        <p:nvSpPr>
          <p:cNvPr id="11" name="Shape 9"/>
          <p:cNvSpPr/>
          <p:nvPr/>
        </p:nvSpPr>
        <p:spPr>
          <a:xfrm>
            <a:off x="566928" y="2768803"/>
            <a:ext cx="41148" cy="537667"/>
          </a:xfrm>
          <a:prstGeom prst="rect">
            <a:avLst/>
          </a:prstGeom>
          <a:solidFill>
            <a:srgbClr val="C8892B"/>
          </a:solidFill>
          <a:ln w="12700">
            <a:solidFill>
              <a:srgbClr val="333333"/>
            </a:solidFill>
            <a:prstDash val="solid"/>
          </a:ln>
        </p:spPr>
      </p:sp>
      <p:sp>
        <p:nvSpPr>
          <p:cNvPr id="12" name="Shape 10"/>
          <p:cNvSpPr/>
          <p:nvPr/>
        </p:nvSpPr>
        <p:spPr>
          <a:xfrm>
            <a:off x="768096" y="2882189"/>
            <a:ext cx="310896" cy="310896"/>
          </a:xfrm>
          <a:prstGeom prst="ellipse">
            <a:avLst/>
          </a:prstGeom>
          <a:solidFill>
            <a:srgbClr val="C8892B"/>
          </a:solidFill>
          <a:ln w="12700">
            <a:solidFill>
              <a:srgbClr val="333333"/>
            </a:solidFill>
            <a:prstDash val="solid"/>
          </a:ln>
        </p:spPr>
      </p:sp>
      <p:sp>
        <p:nvSpPr>
          <p:cNvPr id="13" name="Text 11"/>
          <p:cNvSpPr/>
          <p:nvPr/>
        </p:nvSpPr>
        <p:spPr>
          <a:xfrm>
            <a:off x="768096" y="2882189"/>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14" name="Text 12"/>
          <p:cNvSpPr/>
          <p:nvPr/>
        </p:nvSpPr>
        <p:spPr>
          <a:xfrm>
            <a:off x="1188720" y="2805379"/>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A peak postoperative high-sensitivity troponin T of 20 to under 65 ng/L with a rise of at least 5 ng/L, or 65 ng/L and above, predicts 30-day mortality even with no ischaemic symptom or ECG change — and 93% of these patients had no symptom at all.</a:t>
            </a:r>
            <a:endParaRPr lang="en-US" sz="1150" dirty="0"/>
          </a:p>
        </p:txBody>
      </p:sp>
      <p:sp>
        <p:nvSpPr>
          <p:cNvPr id="15" name="Shape 13"/>
          <p:cNvSpPr/>
          <p:nvPr/>
        </p:nvSpPr>
        <p:spPr>
          <a:xfrm>
            <a:off x="566928" y="3489350"/>
            <a:ext cx="11057839" cy="647395"/>
          </a:xfrm>
          <a:prstGeom prst="roundRect">
            <a:avLst>
              <a:gd name="adj" fmla="val 8475"/>
            </a:avLst>
          </a:prstGeom>
          <a:solidFill>
            <a:srgbClr val="FBF3E6"/>
          </a:solidFill>
          <a:ln w="12700">
            <a:solidFill>
              <a:srgbClr val="FBF3E6"/>
            </a:solidFill>
            <a:prstDash val="solid"/>
          </a:ln>
        </p:spPr>
      </p:sp>
      <p:sp>
        <p:nvSpPr>
          <p:cNvPr id="16" name="Shape 14"/>
          <p:cNvSpPr/>
          <p:nvPr/>
        </p:nvSpPr>
        <p:spPr>
          <a:xfrm>
            <a:off x="566928" y="3544214"/>
            <a:ext cx="41148" cy="537667"/>
          </a:xfrm>
          <a:prstGeom prst="rect">
            <a:avLst/>
          </a:prstGeom>
          <a:solidFill>
            <a:srgbClr val="C8892B"/>
          </a:solidFill>
          <a:ln w="12700">
            <a:solidFill>
              <a:srgbClr val="333333"/>
            </a:solidFill>
            <a:prstDash val="solid"/>
          </a:ln>
        </p:spPr>
      </p:sp>
      <p:sp>
        <p:nvSpPr>
          <p:cNvPr id="17" name="Shape 15"/>
          <p:cNvSpPr/>
          <p:nvPr/>
        </p:nvSpPr>
        <p:spPr>
          <a:xfrm>
            <a:off x="768096" y="3657600"/>
            <a:ext cx="310896" cy="310896"/>
          </a:xfrm>
          <a:prstGeom prst="ellipse">
            <a:avLst/>
          </a:prstGeom>
          <a:solidFill>
            <a:srgbClr val="C8892B"/>
          </a:solidFill>
          <a:ln w="12700">
            <a:solidFill>
              <a:srgbClr val="333333"/>
            </a:solidFill>
            <a:prstDash val="solid"/>
          </a:ln>
        </p:spPr>
      </p:sp>
      <p:sp>
        <p:nvSpPr>
          <p:cNvPr id="18" name="Text 16"/>
          <p:cNvSpPr/>
          <p:nvPr/>
        </p:nvSpPr>
        <p:spPr>
          <a:xfrm>
            <a:off x="768096" y="3657600"/>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19" name="Text 17"/>
          <p:cNvSpPr/>
          <p:nvPr/>
        </p:nvSpPr>
        <p:spPr>
          <a:xfrm>
            <a:off x="1188720" y="3580790"/>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Maximum intraoperative heart rate &gt;100 bpm is associated with increased risk of myocardial injury, myocardial infarction, and mortality after noncardiac surgery.</a:t>
            </a:r>
            <a:endParaRPr lang="en-US" sz="1150" dirty="0"/>
          </a:p>
        </p:txBody>
      </p:sp>
      <p:sp>
        <p:nvSpPr>
          <p:cNvPr id="20" name="Shape 18"/>
          <p:cNvSpPr/>
          <p:nvPr/>
        </p:nvSpPr>
        <p:spPr>
          <a:xfrm>
            <a:off x="566928" y="4264762"/>
            <a:ext cx="11057839" cy="647395"/>
          </a:xfrm>
          <a:prstGeom prst="roundRect">
            <a:avLst>
              <a:gd name="adj" fmla="val 8475"/>
            </a:avLst>
          </a:prstGeom>
          <a:solidFill>
            <a:srgbClr val="FBF3E6"/>
          </a:solidFill>
          <a:ln w="12700">
            <a:solidFill>
              <a:srgbClr val="FBF3E6"/>
            </a:solidFill>
            <a:prstDash val="solid"/>
          </a:ln>
        </p:spPr>
      </p:sp>
      <p:sp>
        <p:nvSpPr>
          <p:cNvPr id="21" name="Shape 19"/>
          <p:cNvSpPr/>
          <p:nvPr/>
        </p:nvSpPr>
        <p:spPr>
          <a:xfrm>
            <a:off x="566928" y="4319626"/>
            <a:ext cx="41148" cy="537667"/>
          </a:xfrm>
          <a:prstGeom prst="rect">
            <a:avLst/>
          </a:prstGeom>
          <a:solidFill>
            <a:srgbClr val="C8892B"/>
          </a:solidFill>
          <a:ln w="12700">
            <a:solidFill>
              <a:srgbClr val="333333"/>
            </a:solidFill>
            <a:prstDash val="solid"/>
          </a:ln>
        </p:spPr>
      </p:sp>
      <p:sp>
        <p:nvSpPr>
          <p:cNvPr id="22" name="Shape 20"/>
          <p:cNvSpPr/>
          <p:nvPr/>
        </p:nvSpPr>
        <p:spPr>
          <a:xfrm>
            <a:off x="768096" y="4433011"/>
            <a:ext cx="310896" cy="310896"/>
          </a:xfrm>
          <a:prstGeom prst="ellipse">
            <a:avLst/>
          </a:prstGeom>
          <a:solidFill>
            <a:srgbClr val="C8892B"/>
          </a:solidFill>
          <a:ln w="12700">
            <a:solidFill>
              <a:srgbClr val="333333"/>
            </a:solidFill>
            <a:prstDash val="solid"/>
          </a:ln>
        </p:spPr>
      </p:sp>
      <p:sp>
        <p:nvSpPr>
          <p:cNvPr id="23" name="Text 21"/>
          <p:cNvSpPr/>
          <p:nvPr/>
        </p:nvSpPr>
        <p:spPr>
          <a:xfrm>
            <a:off x="768096" y="4433011"/>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4</a:t>
            </a:r>
            <a:endParaRPr lang="en-US" sz="1200" dirty="0"/>
          </a:p>
        </p:txBody>
      </p:sp>
      <p:sp>
        <p:nvSpPr>
          <p:cNvPr id="24" name="Text 22"/>
          <p:cNvSpPr/>
          <p:nvPr/>
        </p:nvSpPr>
        <p:spPr>
          <a:xfrm>
            <a:off x="1188720" y="4356202"/>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Diagnostic thresholds are assay-specific: with the Abbott high-sensitivity troponin I assay, a peak of 60 ng/L or above carried more than a seven-fold increase in major cardiac events and death at 30 days.</a:t>
            </a:r>
            <a:endParaRPr lang="en-US" sz="1150" dirty="0"/>
          </a:p>
        </p:txBody>
      </p:sp>
      <p:sp>
        <p:nvSpPr>
          <p:cNvPr id="25" name="Shape 23"/>
          <p:cNvSpPr/>
          <p:nvPr/>
        </p:nvSpPr>
        <p:spPr>
          <a:xfrm>
            <a:off x="566928" y="5040173"/>
            <a:ext cx="11057839" cy="647395"/>
          </a:xfrm>
          <a:prstGeom prst="roundRect">
            <a:avLst>
              <a:gd name="adj" fmla="val 8475"/>
            </a:avLst>
          </a:prstGeom>
          <a:solidFill>
            <a:srgbClr val="FBF3E6"/>
          </a:solidFill>
          <a:ln w="12700">
            <a:solidFill>
              <a:srgbClr val="FBF3E6"/>
            </a:solidFill>
            <a:prstDash val="solid"/>
          </a:ln>
        </p:spPr>
      </p:sp>
      <p:sp>
        <p:nvSpPr>
          <p:cNvPr id="26" name="Shape 24"/>
          <p:cNvSpPr/>
          <p:nvPr/>
        </p:nvSpPr>
        <p:spPr>
          <a:xfrm>
            <a:off x="566928" y="5095037"/>
            <a:ext cx="41148" cy="537667"/>
          </a:xfrm>
          <a:prstGeom prst="rect">
            <a:avLst/>
          </a:prstGeom>
          <a:solidFill>
            <a:srgbClr val="C8892B"/>
          </a:solidFill>
          <a:ln w="12700">
            <a:solidFill>
              <a:srgbClr val="333333"/>
            </a:solidFill>
            <a:prstDash val="solid"/>
          </a:ln>
        </p:spPr>
      </p:sp>
      <p:sp>
        <p:nvSpPr>
          <p:cNvPr id="27" name="Shape 25"/>
          <p:cNvSpPr/>
          <p:nvPr/>
        </p:nvSpPr>
        <p:spPr>
          <a:xfrm>
            <a:off x="768096" y="5208422"/>
            <a:ext cx="310896" cy="310896"/>
          </a:xfrm>
          <a:prstGeom prst="ellipse">
            <a:avLst/>
          </a:prstGeom>
          <a:solidFill>
            <a:srgbClr val="C8892B"/>
          </a:solidFill>
          <a:ln w="12700">
            <a:solidFill>
              <a:srgbClr val="333333"/>
            </a:solidFill>
            <a:prstDash val="solid"/>
          </a:ln>
        </p:spPr>
      </p:sp>
      <p:sp>
        <p:nvSpPr>
          <p:cNvPr id="28" name="Text 26"/>
          <p:cNvSpPr/>
          <p:nvPr/>
        </p:nvSpPr>
        <p:spPr>
          <a:xfrm>
            <a:off x="768096" y="5208422"/>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5</a:t>
            </a:r>
            <a:endParaRPr lang="en-US" sz="1200" dirty="0"/>
          </a:p>
        </p:txBody>
      </p:sp>
      <p:sp>
        <p:nvSpPr>
          <p:cNvPr id="29" name="Text 27"/>
          <p:cNvSpPr/>
          <p:nvPr/>
        </p:nvSpPr>
        <p:spPr>
          <a:xfrm>
            <a:off x="1188720" y="5131613"/>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With the ADVIA Centaur high-sensitivity troponin I assay a peak of 75 ng/L or above carried a more than five-fold increase in 30-day major cardiovascular events, and predicted them whether or not ischaemic features were present.</a:t>
            </a:r>
            <a:endParaRPr lang="en-US" sz="1150" dirty="0"/>
          </a:p>
        </p:txBody>
      </p:sp>
      <p:sp>
        <p:nvSpPr>
          <p:cNvPr id="30" name="Text 28"/>
          <p:cNvSpPr/>
          <p:nvPr/>
        </p:nvSpPr>
        <p:spPr>
          <a:xfrm>
            <a:off x="566928" y="5779008"/>
            <a:ext cx="11057839" cy="310896"/>
          </a:xfrm>
          <a:prstGeom prst="rect">
            <a:avLst/>
          </a:prstGeom>
          <a:noFill/>
          <a:ln/>
        </p:spPr>
        <p:txBody>
          <a:bodyPr wrap="square" rtlCol="0" anchor="ctr"/>
          <a:lstStyle/>
          <a:p>
            <a:pPr indent="0" marL="0">
              <a:buNone/>
            </a:pPr>
            <a:r>
              <a:rPr lang="en-US" sz="900" i="1" dirty="0">
                <a:solidFill>
                  <a:srgbClr val="9AA5B1"/>
                </a:solidFill>
                <a:latin typeface="Calibri" pitchFamily="34" charset="0"/>
                <a:ea typeface="Calibri" pitchFamily="34" charset="-122"/>
                <a:cs typeface="Calibri" pitchFamily="34" charset="-120"/>
              </a:rPr>
              <a:t>The oral-boards stem on the next slide puts these into one scenario.</a:t>
            </a:r>
            <a:endParaRPr lang="en-US" sz="900" dirty="0"/>
          </a:p>
        </p:txBody>
      </p:sp>
      <p:sp>
        <p:nvSpPr>
          <p:cNvPr id="31" name="Text 29"/>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KEY TAKEAWAYS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to carry into the next case</a:t>
            </a:r>
            <a:endParaRPr lang="en-US" sz="2700" dirty="0"/>
          </a:p>
        </p:txBody>
      </p:sp>
      <p:sp>
        <p:nvSpPr>
          <p:cNvPr id="4" name="Shape 2"/>
          <p:cNvSpPr/>
          <p:nvPr/>
        </p:nvSpPr>
        <p:spPr>
          <a:xfrm>
            <a:off x="566928" y="1463040"/>
            <a:ext cx="2613584" cy="4114800"/>
          </a:xfrm>
          <a:prstGeom prst="roundRect">
            <a:avLst>
              <a:gd name="adj" fmla="val 2099"/>
            </a:avLst>
          </a:prstGeom>
          <a:solidFill>
            <a:srgbClr val="F4F6F8"/>
          </a:solidFill>
          <a:ln w="12700">
            <a:solidFill>
              <a:srgbClr val="F4F6F8"/>
            </a:solidFill>
            <a:prstDash val="solid"/>
          </a:ln>
        </p:spPr>
      </p:sp>
      <p:sp>
        <p:nvSpPr>
          <p:cNvPr id="5" name="Shape 3"/>
          <p:cNvSpPr/>
          <p:nvPr/>
        </p:nvSpPr>
        <p:spPr>
          <a:xfrm>
            <a:off x="566928" y="1463040"/>
            <a:ext cx="2613584" cy="54864"/>
          </a:xfrm>
          <a:prstGeom prst="rect">
            <a:avLst/>
          </a:prstGeom>
          <a:solidFill>
            <a:srgbClr val="1C7293"/>
          </a:solidFill>
          <a:ln w="12700">
            <a:solidFill>
              <a:srgbClr val="333333"/>
            </a:solidFill>
            <a:prstDash val="solid"/>
          </a:ln>
        </p:spPr>
      </p:sp>
      <p:sp>
        <p:nvSpPr>
          <p:cNvPr id="6" name="Text 4"/>
          <p:cNvSpPr/>
          <p:nvPr/>
        </p:nvSpPr>
        <p:spPr>
          <a:xfrm>
            <a:off x="749808"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In patients with myocardial injury after noncardiac surgery, dabigatran 110 mg twice</a:t>
            </a:r>
            <a:endParaRPr lang="en-US" sz="1400" dirty="0"/>
          </a:p>
        </p:txBody>
      </p:sp>
      <p:sp>
        <p:nvSpPr>
          <p:cNvPr id="7" name="Text 5"/>
          <p:cNvSpPr/>
          <p:nvPr/>
        </p:nvSpPr>
        <p:spPr>
          <a:xfrm>
            <a:off x="749808" y="2605024"/>
            <a:ext cx="2247824" cy="275336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England) 2018</a:t>
            </a:r>
            <a:endParaRPr lang="en-US" sz="1150" dirty="0"/>
          </a:p>
        </p:txBody>
      </p:sp>
      <p:sp>
        <p:nvSpPr>
          <p:cNvPr id="8" name="Shape 6"/>
          <p:cNvSpPr/>
          <p:nvPr/>
        </p:nvSpPr>
        <p:spPr>
          <a:xfrm>
            <a:off x="3381680" y="1463040"/>
            <a:ext cx="2613584" cy="4114800"/>
          </a:xfrm>
          <a:prstGeom prst="roundRect">
            <a:avLst>
              <a:gd name="adj" fmla="val 2099"/>
            </a:avLst>
          </a:prstGeom>
          <a:solidFill>
            <a:srgbClr val="F4F6F8"/>
          </a:solidFill>
          <a:ln w="12700">
            <a:solidFill>
              <a:srgbClr val="F4F6F8"/>
            </a:solidFill>
            <a:prstDash val="solid"/>
          </a:ln>
        </p:spPr>
      </p:sp>
      <p:sp>
        <p:nvSpPr>
          <p:cNvPr id="9" name="Shape 7"/>
          <p:cNvSpPr/>
          <p:nvPr/>
        </p:nvSpPr>
        <p:spPr>
          <a:xfrm>
            <a:off x="3381680" y="1463040"/>
            <a:ext cx="2613584" cy="54864"/>
          </a:xfrm>
          <a:prstGeom prst="rect">
            <a:avLst/>
          </a:prstGeom>
          <a:solidFill>
            <a:srgbClr val="1C7293"/>
          </a:solidFill>
          <a:ln w="12700">
            <a:solidFill>
              <a:srgbClr val="333333"/>
            </a:solidFill>
            <a:prstDash val="solid"/>
          </a:ln>
        </p:spPr>
      </p:sp>
      <p:sp>
        <p:nvSpPr>
          <p:cNvPr id="10" name="Text 8"/>
          <p:cNvSpPr/>
          <p:nvPr/>
        </p:nvSpPr>
        <p:spPr>
          <a:xfrm>
            <a:off x="3564560"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A peak postoperative high-sensitivity troponin T of 20 to under 65 ng/L with a rise</a:t>
            </a:r>
            <a:endParaRPr lang="en-US" sz="1400" dirty="0"/>
          </a:p>
        </p:txBody>
      </p:sp>
      <p:sp>
        <p:nvSpPr>
          <p:cNvPr id="11" name="Text 9"/>
          <p:cNvSpPr/>
          <p:nvPr/>
        </p:nvSpPr>
        <p:spPr>
          <a:xfrm>
            <a:off x="3564560" y="2605024"/>
            <a:ext cx="2247824" cy="275336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JAMA 2017</a:t>
            </a:r>
            <a:endParaRPr lang="en-US" sz="1150" dirty="0"/>
          </a:p>
        </p:txBody>
      </p:sp>
      <p:sp>
        <p:nvSpPr>
          <p:cNvPr id="12" name="Shape 10"/>
          <p:cNvSpPr/>
          <p:nvPr/>
        </p:nvSpPr>
        <p:spPr>
          <a:xfrm>
            <a:off x="6196432" y="1463040"/>
            <a:ext cx="2613584" cy="4114800"/>
          </a:xfrm>
          <a:prstGeom prst="roundRect">
            <a:avLst>
              <a:gd name="adj" fmla="val 2099"/>
            </a:avLst>
          </a:prstGeom>
          <a:solidFill>
            <a:srgbClr val="F4F6F8"/>
          </a:solidFill>
          <a:ln w="12700">
            <a:solidFill>
              <a:srgbClr val="F4F6F8"/>
            </a:solidFill>
            <a:prstDash val="solid"/>
          </a:ln>
        </p:spPr>
      </p:sp>
      <p:sp>
        <p:nvSpPr>
          <p:cNvPr id="13" name="Shape 11"/>
          <p:cNvSpPr/>
          <p:nvPr/>
        </p:nvSpPr>
        <p:spPr>
          <a:xfrm>
            <a:off x="6196432" y="1463040"/>
            <a:ext cx="2613584" cy="54864"/>
          </a:xfrm>
          <a:prstGeom prst="rect">
            <a:avLst/>
          </a:prstGeom>
          <a:solidFill>
            <a:srgbClr val="1C7293"/>
          </a:solidFill>
          <a:ln w="12700">
            <a:solidFill>
              <a:srgbClr val="333333"/>
            </a:solidFill>
            <a:prstDash val="solid"/>
          </a:ln>
        </p:spPr>
      </p:sp>
      <p:sp>
        <p:nvSpPr>
          <p:cNvPr id="14" name="Text 12"/>
          <p:cNvSpPr/>
          <p:nvPr/>
        </p:nvSpPr>
        <p:spPr>
          <a:xfrm>
            <a:off x="6379312"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Maximum intraoperative heart rate &gt;100 bpm is associated with increased risk of</a:t>
            </a:r>
            <a:endParaRPr lang="en-US" sz="1400" dirty="0"/>
          </a:p>
        </p:txBody>
      </p:sp>
      <p:sp>
        <p:nvSpPr>
          <p:cNvPr id="15" name="Text 13"/>
          <p:cNvSpPr/>
          <p:nvPr/>
        </p:nvSpPr>
        <p:spPr>
          <a:xfrm>
            <a:off x="6379312" y="2605024"/>
            <a:ext cx="2247824" cy="275336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Anesthesia and analgesia 2018</a:t>
            </a:r>
            <a:endParaRPr lang="en-US" sz="1150" dirty="0"/>
          </a:p>
        </p:txBody>
      </p:sp>
      <p:sp>
        <p:nvSpPr>
          <p:cNvPr id="16" name="Shape 14"/>
          <p:cNvSpPr/>
          <p:nvPr/>
        </p:nvSpPr>
        <p:spPr>
          <a:xfrm>
            <a:off x="9011183" y="1463040"/>
            <a:ext cx="2613584" cy="4114800"/>
          </a:xfrm>
          <a:prstGeom prst="roundRect">
            <a:avLst>
              <a:gd name="adj" fmla="val 2099"/>
            </a:avLst>
          </a:prstGeom>
          <a:solidFill>
            <a:srgbClr val="F4F6F8"/>
          </a:solidFill>
          <a:ln w="12700">
            <a:solidFill>
              <a:srgbClr val="F4F6F8"/>
            </a:solidFill>
            <a:prstDash val="solid"/>
          </a:ln>
        </p:spPr>
      </p:sp>
      <p:sp>
        <p:nvSpPr>
          <p:cNvPr id="17" name="Shape 15"/>
          <p:cNvSpPr/>
          <p:nvPr/>
        </p:nvSpPr>
        <p:spPr>
          <a:xfrm>
            <a:off x="9011183" y="1463040"/>
            <a:ext cx="2613584" cy="54864"/>
          </a:xfrm>
          <a:prstGeom prst="rect">
            <a:avLst/>
          </a:prstGeom>
          <a:solidFill>
            <a:srgbClr val="1C7293"/>
          </a:solidFill>
          <a:ln w="12700">
            <a:solidFill>
              <a:srgbClr val="333333"/>
            </a:solidFill>
            <a:prstDash val="solid"/>
          </a:ln>
        </p:spPr>
      </p:sp>
      <p:sp>
        <p:nvSpPr>
          <p:cNvPr id="18" name="Text 16"/>
          <p:cNvSpPr/>
          <p:nvPr/>
        </p:nvSpPr>
        <p:spPr>
          <a:xfrm>
            <a:off x="9194063" y="1682496"/>
            <a:ext cx="224782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Many determinants of myocardial injury after noncardiac surgery, such as</a:t>
            </a:r>
            <a:endParaRPr lang="en-US" sz="1400" dirty="0"/>
          </a:p>
        </p:txBody>
      </p:sp>
      <p:sp>
        <p:nvSpPr>
          <p:cNvPr id="19" name="Text 17"/>
          <p:cNvSpPr/>
          <p:nvPr/>
        </p:nvSpPr>
        <p:spPr>
          <a:xfrm>
            <a:off x="9194063" y="2388108"/>
            <a:ext cx="2247824" cy="2970276"/>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Journal of clinical anesthesia 2023</a:t>
            </a:r>
            <a:endParaRPr lang="en-US" sz="1150" dirty="0"/>
          </a:p>
        </p:txBody>
      </p:sp>
      <p:sp>
        <p:nvSpPr>
          <p:cNvPr id="20" name="Shape 18"/>
          <p:cNvSpPr/>
          <p:nvPr/>
        </p:nvSpPr>
        <p:spPr>
          <a:xfrm>
            <a:off x="566928" y="5577840"/>
            <a:ext cx="11057839" cy="566928"/>
          </a:xfrm>
          <a:prstGeom prst="roundRect">
            <a:avLst>
              <a:gd name="adj" fmla="val 8065"/>
            </a:avLst>
          </a:prstGeom>
          <a:solidFill>
            <a:srgbClr val="12233F"/>
          </a:solidFill>
          <a:ln w="12700">
            <a:solidFill>
              <a:srgbClr val="333333"/>
            </a:solidFill>
            <a:prstDash val="solid"/>
          </a:ln>
        </p:spPr>
      </p:sp>
      <p:sp>
        <p:nvSpPr>
          <p:cNvPr id="21" name="Text 19"/>
          <p:cNvSpPr/>
          <p:nvPr/>
        </p:nvSpPr>
        <p:spPr>
          <a:xfrm>
            <a:off x="841248" y="5669280"/>
            <a:ext cx="10509199" cy="38404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In patients with myocardial injury after noncardiac surgery, dabigatran 110 mg twice</a:t>
            </a:r>
            <a:endParaRPr lang="en-US" sz="1300" dirty="0"/>
          </a:p>
        </p:txBody>
      </p:sp>
      <p:sp>
        <p:nvSpPr>
          <p:cNvPr id="22" name="Text 20"/>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THE ROOM</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Questions I'll ask you</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Think them through before we start, not while I am asking.</a:t>
            </a:r>
            <a:endParaRPr lang="en-US" sz="1400" dirty="0"/>
          </a:p>
        </p:txBody>
      </p:sp>
      <p:sp>
        <p:nvSpPr>
          <p:cNvPr id="5" name="Shape 3"/>
          <p:cNvSpPr/>
          <p:nvPr/>
        </p:nvSpPr>
        <p:spPr>
          <a:xfrm>
            <a:off x="566928" y="1938528"/>
            <a:ext cx="5400904" cy="1170432"/>
          </a:xfrm>
          <a:prstGeom prst="roundRect">
            <a:avLst>
              <a:gd name="adj" fmla="val 4688"/>
            </a:avLst>
          </a:prstGeom>
          <a:solidFill>
            <a:srgbClr val="F4F6F8"/>
          </a:solidFill>
          <a:ln w="12700">
            <a:solidFill>
              <a:srgbClr val="F4F6F8"/>
            </a:solidFill>
            <a:prstDash val="solid"/>
          </a:ln>
        </p:spPr>
      </p:sp>
      <p:sp>
        <p:nvSpPr>
          <p:cNvPr id="6" name="Shape 4"/>
          <p:cNvSpPr/>
          <p:nvPr/>
        </p:nvSpPr>
        <p:spPr>
          <a:xfrm>
            <a:off x="566928" y="1993392"/>
            <a:ext cx="41148" cy="1060704"/>
          </a:xfrm>
          <a:prstGeom prst="rect">
            <a:avLst/>
          </a:prstGeom>
          <a:solidFill>
            <a:srgbClr val="1C7293"/>
          </a:solidFill>
          <a:ln w="12700">
            <a:solidFill>
              <a:srgbClr val="333333"/>
            </a:solidFill>
            <a:prstDash val="solid"/>
          </a:ln>
        </p:spPr>
      </p:sp>
      <p:sp>
        <p:nvSpPr>
          <p:cNvPr id="7" name="Shape 5"/>
          <p:cNvSpPr/>
          <p:nvPr/>
        </p:nvSpPr>
        <p:spPr>
          <a:xfrm>
            <a:off x="768096" y="2368296"/>
            <a:ext cx="310896" cy="310896"/>
          </a:xfrm>
          <a:prstGeom prst="ellipse">
            <a:avLst/>
          </a:prstGeom>
          <a:solidFill>
            <a:srgbClr val="1C7293"/>
          </a:solidFill>
          <a:ln w="12700">
            <a:solidFill>
              <a:srgbClr val="333333"/>
            </a:solidFill>
            <a:prstDash val="solid"/>
          </a:ln>
        </p:spPr>
      </p:sp>
      <p:sp>
        <p:nvSpPr>
          <p:cNvPr id="8" name="Text 6"/>
          <p:cNvSpPr/>
          <p:nvPr/>
        </p:nvSpPr>
        <p:spPr>
          <a:xfrm>
            <a:off x="768096" y="2368296"/>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9" name="Text 7"/>
          <p:cNvSpPr/>
          <p:nvPr/>
        </p:nvSpPr>
        <p:spPr>
          <a:xfrm>
            <a:off x="1188720" y="2029968"/>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How would you teach this to a CA-1 in two minutes?</a:t>
            </a:r>
            <a:endParaRPr lang="en-US" sz="1150" dirty="0"/>
          </a:p>
        </p:txBody>
      </p:sp>
      <p:sp>
        <p:nvSpPr>
          <p:cNvPr id="10" name="Shape 8"/>
          <p:cNvSpPr/>
          <p:nvPr/>
        </p:nvSpPr>
        <p:spPr>
          <a:xfrm>
            <a:off x="6223864" y="1938528"/>
            <a:ext cx="5400904" cy="1170432"/>
          </a:xfrm>
          <a:prstGeom prst="roundRect">
            <a:avLst>
              <a:gd name="adj" fmla="val 4688"/>
            </a:avLst>
          </a:prstGeom>
          <a:solidFill>
            <a:srgbClr val="F4F6F8"/>
          </a:solidFill>
          <a:ln w="12700">
            <a:solidFill>
              <a:srgbClr val="F4F6F8"/>
            </a:solidFill>
            <a:prstDash val="solid"/>
          </a:ln>
        </p:spPr>
      </p:sp>
      <p:sp>
        <p:nvSpPr>
          <p:cNvPr id="11" name="Shape 9"/>
          <p:cNvSpPr/>
          <p:nvPr/>
        </p:nvSpPr>
        <p:spPr>
          <a:xfrm>
            <a:off x="6223864" y="1993392"/>
            <a:ext cx="41148" cy="1060704"/>
          </a:xfrm>
          <a:prstGeom prst="rect">
            <a:avLst/>
          </a:prstGeom>
          <a:solidFill>
            <a:srgbClr val="1C7293"/>
          </a:solidFill>
          <a:ln w="12700">
            <a:solidFill>
              <a:srgbClr val="333333"/>
            </a:solidFill>
            <a:prstDash val="solid"/>
          </a:ln>
        </p:spPr>
      </p:sp>
      <p:sp>
        <p:nvSpPr>
          <p:cNvPr id="12" name="Shape 10"/>
          <p:cNvSpPr/>
          <p:nvPr/>
        </p:nvSpPr>
        <p:spPr>
          <a:xfrm>
            <a:off x="6425032" y="2368296"/>
            <a:ext cx="310896" cy="310896"/>
          </a:xfrm>
          <a:prstGeom prst="ellipse">
            <a:avLst/>
          </a:prstGeom>
          <a:solidFill>
            <a:srgbClr val="1C7293"/>
          </a:solidFill>
          <a:ln w="12700">
            <a:solidFill>
              <a:srgbClr val="333333"/>
            </a:solidFill>
            <a:prstDash val="solid"/>
          </a:ln>
        </p:spPr>
      </p:sp>
      <p:sp>
        <p:nvSpPr>
          <p:cNvPr id="13" name="Text 11"/>
          <p:cNvSpPr/>
          <p:nvPr/>
        </p:nvSpPr>
        <p:spPr>
          <a:xfrm>
            <a:off x="6425032" y="2368296"/>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14" name="Text 12"/>
          <p:cNvSpPr/>
          <p:nvPr/>
        </p:nvSpPr>
        <p:spPr>
          <a:xfrm>
            <a:off x="6845656" y="2029968"/>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Where does the evidence for this actually stop?</a:t>
            </a:r>
            <a:endParaRPr lang="en-US" sz="1150" dirty="0"/>
          </a:p>
        </p:txBody>
      </p:sp>
      <p:sp>
        <p:nvSpPr>
          <p:cNvPr id="15" name="Shape 13"/>
          <p:cNvSpPr/>
          <p:nvPr/>
        </p:nvSpPr>
        <p:spPr>
          <a:xfrm>
            <a:off x="566928" y="3328416"/>
            <a:ext cx="5400904" cy="1170432"/>
          </a:xfrm>
          <a:prstGeom prst="roundRect">
            <a:avLst>
              <a:gd name="adj" fmla="val 4688"/>
            </a:avLst>
          </a:prstGeom>
          <a:solidFill>
            <a:srgbClr val="F4F6F8"/>
          </a:solidFill>
          <a:ln w="12700">
            <a:solidFill>
              <a:srgbClr val="F4F6F8"/>
            </a:solidFill>
            <a:prstDash val="solid"/>
          </a:ln>
        </p:spPr>
      </p:sp>
      <p:sp>
        <p:nvSpPr>
          <p:cNvPr id="16" name="Shape 14"/>
          <p:cNvSpPr/>
          <p:nvPr/>
        </p:nvSpPr>
        <p:spPr>
          <a:xfrm>
            <a:off x="566928" y="3383280"/>
            <a:ext cx="41148" cy="1060704"/>
          </a:xfrm>
          <a:prstGeom prst="rect">
            <a:avLst/>
          </a:prstGeom>
          <a:solidFill>
            <a:srgbClr val="1C7293"/>
          </a:solidFill>
          <a:ln w="12700">
            <a:solidFill>
              <a:srgbClr val="333333"/>
            </a:solidFill>
            <a:prstDash val="solid"/>
          </a:ln>
        </p:spPr>
      </p:sp>
      <p:sp>
        <p:nvSpPr>
          <p:cNvPr id="17" name="Shape 15"/>
          <p:cNvSpPr/>
          <p:nvPr/>
        </p:nvSpPr>
        <p:spPr>
          <a:xfrm>
            <a:off x="768096" y="3758184"/>
            <a:ext cx="310896" cy="310896"/>
          </a:xfrm>
          <a:prstGeom prst="ellipse">
            <a:avLst/>
          </a:prstGeom>
          <a:solidFill>
            <a:srgbClr val="1C7293"/>
          </a:solidFill>
          <a:ln w="12700">
            <a:solidFill>
              <a:srgbClr val="333333"/>
            </a:solidFill>
            <a:prstDash val="solid"/>
          </a:ln>
        </p:spPr>
      </p:sp>
      <p:sp>
        <p:nvSpPr>
          <p:cNvPr id="18" name="Text 16"/>
          <p:cNvSpPr/>
          <p:nvPr/>
        </p:nvSpPr>
        <p:spPr>
          <a:xfrm>
            <a:off x="768096" y="3758184"/>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19" name="Text 17"/>
          <p:cNvSpPr/>
          <p:nvPr/>
        </p:nvSpPr>
        <p:spPr>
          <a:xfrm>
            <a:off x="1188720" y="3419856"/>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What would you do differently in a resource-limited setting?</a:t>
            </a:r>
            <a:endParaRPr lang="en-US" sz="1150" dirty="0"/>
          </a:p>
        </p:txBody>
      </p:sp>
      <p:sp>
        <p:nvSpPr>
          <p:cNvPr id="20" name="Shape 18"/>
          <p:cNvSpPr/>
          <p:nvPr/>
        </p:nvSpPr>
        <p:spPr>
          <a:xfrm>
            <a:off x="6223864" y="3328416"/>
            <a:ext cx="5400904" cy="1170432"/>
          </a:xfrm>
          <a:prstGeom prst="roundRect">
            <a:avLst>
              <a:gd name="adj" fmla="val 4688"/>
            </a:avLst>
          </a:prstGeom>
          <a:solidFill>
            <a:srgbClr val="F4F6F8"/>
          </a:solidFill>
          <a:ln w="12700">
            <a:solidFill>
              <a:srgbClr val="F4F6F8"/>
            </a:solidFill>
            <a:prstDash val="solid"/>
          </a:ln>
        </p:spPr>
      </p:sp>
      <p:sp>
        <p:nvSpPr>
          <p:cNvPr id="21" name="Shape 19"/>
          <p:cNvSpPr/>
          <p:nvPr/>
        </p:nvSpPr>
        <p:spPr>
          <a:xfrm>
            <a:off x="6223864" y="3383280"/>
            <a:ext cx="41148" cy="1060704"/>
          </a:xfrm>
          <a:prstGeom prst="rect">
            <a:avLst/>
          </a:prstGeom>
          <a:solidFill>
            <a:srgbClr val="1C7293"/>
          </a:solidFill>
          <a:ln w="12700">
            <a:solidFill>
              <a:srgbClr val="333333"/>
            </a:solidFill>
            <a:prstDash val="solid"/>
          </a:ln>
        </p:spPr>
      </p:sp>
      <p:sp>
        <p:nvSpPr>
          <p:cNvPr id="22" name="Shape 20"/>
          <p:cNvSpPr/>
          <p:nvPr/>
        </p:nvSpPr>
        <p:spPr>
          <a:xfrm>
            <a:off x="6425032" y="3758184"/>
            <a:ext cx="310896" cy="310896"/>
          </a:xfrm>
          <a:prstGeom prst="ellipse">
            <a:avLst/>
          </a:prstGeom>
          <a:solidFill>
            <a:srgbClr val="1C7293"/>
          </a:solidFill>
          <a:ln w="12700">
            <a:solidFill>
              <a:srgbClr val="333333"/>
            </a:solidFill>
            <a:prstDash val="solid"/>
          </a:ln>
        </p:spPr>
      </p:sp>
      <p:sp>
        <p:nvSpPr>
          <p:cNvPr id="23" name="Text 21"/>
          <p:cNvSpPr/>
          <p:nvPr/>
        </p:nvSpPr>
        <p:spPr>
          <a:xfrm>
            <a:off x="6425032" y="3758184"/>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4</a:t>
            </a:r>
            <a:endParaRPr lang="en-US" sz="1200" dirty="0"/>
          </a:p>
        </p:txBody>
      </p:sp>
      <p:sp>
        <p:nvSpPr>
          <p:cNvPr id="24" name="Text 22"/>
          <p:cNvSpPr/>
          <p:nvPr/>
        </p:nvSpPr>
        <p:spPr>
          <a:xfrm>
            <a:off x="6845656" y="3419856"/>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Defend the alternative you decided against.</a:t>
            </a:r>
            <a:endParaRPr lang="en-US" sz="1150" dirty="0"/>
          </a:p>
        </p:txBody>
      </p:sp>
      <p:sp>
        <p:nvSpPr>
          <p:cNvPr id="25" name="Text 23"/>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ORAL BOARDS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this stem out loud</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Same topic, examiner framing. Say your reasoning as you go.</a:t>
            </a:r>
            <a:endParaRPr lang="en-US" sz="1400" dirty="0"/>
          </a:p>
        </p:txBody>
      </p:sp>
      <p:sp>
        <p:nvSpPr>
          <p:cNvPr id="5" name="Shape 3"/>
          <p:cNvSpPr/>
          <p:nvPr/>
        </p:nvSpPr>
        <p:spPr>
          <a:xfrm>
            <a:off x="566928" y="1938528"/>
            <a:ext cx="11057839" cy="4261104"/>
          </a:xfrm>
          <a:prstGeom prst="roundRect">
            <a:avLst>
              <a:gd name="adj" fmla="val 1073"/>
            </a:avLst>
          </a:prstGeom>
          <a:solidFill>
            <a:srgbClr val="DCE9EF"/>
          </a:solidFill>
          <a:ln w="12700">
            <a:solidFill>
              <a:srgbClr val="333333"/>
            </a:solidFill>
            <a:prstDash val="solid"/>
          </a:ln>
        </p:spPr>
      </p:sp>
      <p:sp>
        <p:nvSpPr>
          <p:cNvPr id="6" name="Shape 4"/>
          <p:cNvSpPr/>
          <p:nvPr/>
        </p:nvSpPr>
        <p:spPr>
          <a:xfrm>
            <a:off x="566928" y="2011680"/>
            <a:ext cx="45720" cy="4114800"/>
          </a:xfrm>
          <a:prstGeom prst="rect">
            <a:avLst/>
          </a:prstGeom>
          <a:solidFill>
            <a:srgbClr val="1C7293"/>
          </a:solidFill>
          <a:ln w="12700">
            <a:solidFill>
              <a:srgbClr val="333333"/>
            </a:solidFill>
            <a:prstDash val="solid"/>
          </a:ln>
        </p:spPr>
      </p:sp>
      <p:sp>
        <p:nvSpPr>
          <p:cNvPr id="7" name="Text 5"/>
          <p:cNvSpPr/>
          <p:nvPr/>
        </p:nvSpPr>
        <p:spPr>
          <a:xfrm>
            <a:off x="950976" y="2212848"/>
            <a:ext cx="10289743" cy="2343607"/>
          </a:xfrm>
          <a:prstGeom prst="rect">
            <a:avLst/>
          </a:prstGeom>
          <a:noFill/>
          <a:ln/>
        </p:spPr>
        <p:txBody>
          <a:bodyPr wrap="square" rtlCol="0" anchor="t"/>
          <a:lstStyle/>
          <a:p>
            <a:pPr indent="0" marL="0">
              <a:lnSpc>
                <a:spcPct val="116000"/>
              </a:lnSpc>
              <a:buNone/>
            </a:pPr>
            <a:r>
              <a:rPr lang="en-US" sz="2000" i="1" dirty="0">
                <a:solidFill>
                  <a:srgbClr val="12233F"/>
                </a:solidFill>
                <a:latin typeface="Calibri" pitchFamily="34" charset="0"/>
                <a:ea typeface="Calibri" pitchFamily="34" charset="-122"/>
                <a:cs typeface="Calibri" pitchFamily="34" charset="-120"/>
              </a:rPr>
              <a:t>A 72-year-old with diabetes and peripheral vascular disease had an uneventful femoral-popliteal bypass. On the first postoperative day a screening high-sensitivity troponin is elevated. He has no chest pain and the ECG is unchanged.</a:t>
            </a:r>
            <a:endParaRPr lang="en-US" sz="2000" dirty="0"/>
          </a:p>
        </p:txBody>
      </p:sp>
      <p:sp>
        <p:nvSpPr>
          <p:cNvPr id="8" name="Text 6"/>
          <p:cNvSpPr/>
          <p:nvPr/>
        </p:nvSpPr>
        <p:spPr>
          <a:xfrm>
            <a:off x="950976" y="5632704"/>
            <a:ext cx="10289743" cy="365760"/>
          </a:xfrm>
          <a:prstGeom prst="rect">
            <a:avLst/>
          </a:prstGeom>
          <a:noFill/>
          <a:ln/>
        </p:spPr>
        <p:txBody>
          <a:bodyPr wrap="square" rtlCol="0" anchor="b"/>
          <a:lstStyle/>
          <a:p>
            <a:pPr indent="0" marL="0">
              <a:buNone/>
            </a:pPr>
            <a:r>
              <a:rPr lang="en-US" sz="1150" dirty="0">
                <a:solidFill>
                  <a:srgbClr val="5A6673"/>
                </a:solidFill>
                <a:latin typeface="Calibri" pitchFamily="34" charset="0"/>
                <a:ea typeface="Calibri" pitchFamily="34" charset="-122"/>
                <a:cs typeface="Calibri" pitchFamily="34" charset="-120"/>
              </a:rPr>
              <a:t>Say your reasoning out loud. The examiner scores what you say, not what you know.</a:t>
            </a:r>
            <a:endParaRPr lang="en-US" sz="1150" dirty="0"/>
          </a:p>
        </p:txBody>
      </p:sp>
      <p:sp>
        <p:nvSpPr>
          <p:cNvPr id="9" name="Text 7"/>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1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4114800"/>
          </a:xfrm>
          <a:prstGeom prst="roundRect">
            <a:avLst>
              <a:gd name="adj" fmla="val 1111"/>
            </a:avLst>
          </a:prstGeom>
          <a:solidFill>
            <a:srgbClr val="DCE9EF"/>
          </a:solidFill>
          <a:ln w="12700">
            <a:solidFill>
              <a:srgbClr val="333333"/>
            </a:solidFill>
            <a:prstDash val="solid"/>
          </a:ln>
        </p:spPr>
      </p:sp>
      <p:sp>
        <p:nvSpPr>
          <p:cNvPr id="6" name="Shape 4"/>
          <p:cNvSpPr/>
          <p:nvPr/>
        </p:nvSpPr>
        <p:spPr>
          <a:xfrm>
            <a:off x="566928" y="2011680"/>
            <a:ext cx="45720" cy="3968496"/>
          </a:xfrm>
          <a:prstGeom prst="rect">
            <a:avLst/>
          </a:prstGeom>
          <a:solidFill>
            <a:srgbClr val="1C7293"/>
          </a:solidFill>
          <a:ln w="12700">
            <a:solidFill>
              <a:srgbClr val="333333"/>
            </a:solidFill>
            <a:prstDash val="solid"/>
          </a:ln>
        </p:spPr>
      </p:sp>
      <p:sp>
        <p:nvSpPr>
          <p:cNvPr id="7" name="Text 5"/>
          <p:cNvSpPr/>
          <p:nvPr/>
        </p:nvSpPr>
        <p:spPr>
          <a:xfrm>
            <a:off x="950976" y="2084832"/>
            <a:ext cx="10289743" cy="382219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In the large cohort study of postoperative high-sensitivity troponin T after noncardiac surgery, state the peak troponin patterns that predicted 30-day mortality, and state what proportion of these patients had any symptom.</a:t>
            </a:r>
            <a:endParaRPr lang="en-US" sz="180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HOW TO USE THIS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Read the assertions, argue with the questions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6 evidence-linked points, then 4 questions you will actually be asked.</a:t>
            </a:r>
            <a:endParaRPr lang="en-US" sz="1400" dirty="0"/>
          </a:p>
        </p:txBody>
      </p:sp>
      <p:sp>
        <p:nvSpPr>
          <p:cNvPr id="5" name="Shape 3"/>
          <p:cNvSpPr/>
          <p:nvPr/>
        </p:nvSpPr>
        <p:spPr>
          <a:xfrm>
            <a:off x="566928" y="1938528"/>
            <a:ext cx="3551834" cy="3163824"/>
          </a:xfrm>
          <a:prstGeom prst="roundRect">
            <a:avLst>
              <a:gd name="adj" fmla="val 1734"/>
            </a:avLst>
          </a:prstGeom>
          <a:solidFill>
            <a:srgbClr val="EDF4EF"/>
          </a:solidFill>
          <a:ln w="12700">
            <a:solidFill>
              <a:srgbClr val="EDF4EF"/>
            </a:solidFill>
            <a:prstDash val="solid"/>
          </a:ln>
        </p:spPr>
      </p:sp>
      <p:sp>
        <p:nvSpPr>
          <p:cNvPr id="6" name="Shape 4"/>
          <p:cNvSpPr/>
          <p:nvPr/>
        </p:nvSpPr>
        <p:spPr>
          <a:xfrm>
            <a:off x="566928" y="1993392"/>
            <a:ext cx="41148" cy="3054096"/>
          </a:xfrm>
          <a:prstGeom prst="rect">
            <a:avLst/>
          </a:prstGeom>
          <a:solidFill>
            <a:srgbClr val="3E7C59"/>
          </a:solidFill>
          <a:ln w="12700">
            <a:solidFill>
              <a:srgbClr val="333333"/>
            </a:solidFill>
            <a:prstDash val="solid"/>
          </a:ln>
        </p:spPr>
      </p:sp>
      <p:sp>
        <p:nvSpPr>
          <p:cNvPr id="7" name="Text 5"/>
          <p:cNvSpPr/>
          <p:nvPr/>
        </p:nvSpPr>
        <p:spPr>
          <a:xfrm>
            <a:off x="786384"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Every point cites a paper</a:t>
            </a:r>
            <a:endParaRPr lang="en-US" sz="1350" dirty="0"/>
          </a:p>
        </p:txBody>
      </p:sp>
      <p:sp>
        <p:nvSpPr>
          <p:cNvPr id="8" name="Text 6"/>
          <p:cNvSpPr/>
          <p:nvPr/>
        </p:nvSpPr>
        <p:spPr>
          <a:xfrm>
            <a:off x="786384"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The footnote on each slide is the source it was drawn from. If a point matters to your case, open it.</a:t>
            </a:r>
            <a:endParaRPr lang="en-US" sz="1150" dirty="0"/>
          </a:p>
        </p:txBody>
      </p:sp>
      <p:sp>
        <p:nvSpPr>
          <p:cNvPr id="9" name="Shape 7"/>
          <p:cNvSpPr/>
          <p:nvPr/>
        </p:nvSpPr>
        <p:spPr>
          <a:xfrm>
            <a:off x="4319930" y="1938528"/>
            <a:ext cx="3551834" cy="3163824"/>
          </a:xfrm>
          <a:prstGeom prst="roundRect">
            <a:avLst>
              <a:gd name="adj" fmla="val 1734"/>
            </a:avLst>
          </a:prstGeom>
          <a:solidFill>
            <a:srgbClr val="F4F6F8"/>
          </a:solidFill>
          <a:ln w="12700">
            <a:solidFill>
              <a:srgbClr val="F4F6F8"/>
            </a:solidFill>
            <a:prstDash val="solid"/>
          </a:ln>
        </p:spPr>
      </p:sp>
      <p:sp>
        <p:nvSpPr>
          <p:cNvPr id="10" name="Shape 8"/>
          <p:cNvSpPr/>
          <p:nvPr/>
        </p:nvSpPr>
        <p:spPr>
          <a:xfrm>
            <a:off x="4319930" y="1993392"/>
            <a:ext cx="41148" cy="3054096"/>
          </a:xfrm>
          <a:prstGeom prst="rect">
            <a:avLst/>
          </a:prstGeom>
          <a:solidFill>
            <a:srgbClr val="1C7293"/>
          </a:solidFill>
          <a:ln w="12700">
            <a:solidFill>
              <a:srgbClr val="333333"/>
            </a:solidFill>
            <a:prstDash val="solid"/>
          </a:ln>
        </p:spPr>
      </p:sp>
      <p:sp>
        <p:nvSpPr>
          <p:cNvPr id="11" name="Text 9"/>
          <p:cNvSpPr/>
          <p:nvPr/>
        </p:nvSpPr>
        <p:spPr>
          <a:xfrm>
            <a:off x="4539386"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Your attending reviewed this</a:t>
            </a:r>
            <a:endParaRPr lang="en-US" sz="1350" dirty="0"/>
          </a:p>
        </p:txBody>
      </p:sp>
      <p:sp>
        <p:nvSpPr>
          <p:cNvPr id="12" name="Text 10"/>
          <p:cNvSpPr/>
          <p:nvPr/>
        </p:nvSpPr>
        <p:spPr>
          <a:xfrm>
            <a:off x="4539386"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Points that could not be traced to a resolvable source were removed before you saw it.</a:t>
            </a:r>
            <a:endParaRPr lang="en-US" sz="1150" dirty="0"/>
          </a:p>
        </p:txBody>
      </p:sp>
      <p:sp>
        <p:nvSpPr>
          <p:cNvPr id="13" name="Shape 11"/>
          <p:cNvSpPr/>
          <p:nvPr/>
        </p:nvSpPr>
        <p:spPr>
          <a:xfrm>
            <a:off x="8072933" y="1938528"/>
            <a:ext cx="3551834" cy="3163824"/>
          </a:xfrm>
          <a:prstGeom prst="roundRect">
            <a:avLst>
              <a:gd name="adj" fmla="val 1734"/>
            </a:avLst>
          </a:prstGeom>
          <a:solidFill>
            <a:srgbClr val="FBF3E6"/>
          </a:solidFill>
          <a:ln w="12700">
            <a:solidFill>
              <a:srgbClr val="FBF3E6"/>
            </a:solidFill>
            <a:prstDash val="solid"/>
          </a:ln>
        </p:spPr>
      </p:sp>
      <p:sp>
        <p:nvSpPr>
          <p:cNvPr id="14" name="Shape 12"/>
          <p:cNvSpPr/>
          <p:nvPr/>
        </p:nvSpPr>
        <p:spPr>
          <a:xfrm>
            <a:off x="8072933" y="1993392"/>
            <a:ext cx="41148" cy="3054096"/>
          </a:xfrm>
          <a:prstGeom prst="rect">
            <a:avLst/>
          </a:prstGeom>
          <a:solidFill>
            <a:srgbClr val="C8892B"/>
          </a:solidFill>
          <a:ln w="12700">
            <a:solidFill>
              <a:srgbClr val="333333"/>
            </a:solidFill>
            <a:prstDash val="solid"/>
          </a:ln>
        </p:spPr>
      </p:sp>
      <p:sp>
        <p:nvSpPr>
          <p:cNvPr id="15" name="Text 13"/>
          <p:cNvSpPr/>
          <p:nvPr/>
        </p:nvSpPr>
        <p:spPr>
          <a:xfrm>
            <a:off x="8292389"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It is not a protocol</a:t>
            </a:r>
            <a:endParaRPr lang="en-US" sz="1350" dirty="0"/>
          </a:p>
        </p:txBody>
      </p:sp>
      <p:sp>
        <p:nvSpPr>
          <p:cNvPr id="16" name="Text 14"/>
          <p:cNvSpPr/>
          <p:nvPr/>
        </p:nvSpPr>
        <p:spPr>
          <a:xfrm>
            <a:off x="8292389"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Institutional policy and the attending in the room both override anything here.</a:t>
            </a:r>
            <a:endParaRPr lang="en-US" sz="1150" dirty="0"/>
          </a:p>
        </p:txBody>
      </p:sp>
      <p:sp>
        <p:nvSpPr>
          <p:cNvPr id="17" name="Shape 15"/>
          <p:cNvSpPr/>
          <p:nvPr/>
        </p:nvSpPr>
        <p:spPr>
          <a:xfrm>
            <a:off x="566928" y="5376672"/>
            <a:ext cx="11057839" cy="822960"/>
          </a:xfrm>
          <a:prstGeom prst="roundRect">
            <a:avLst>
              <a:gd name="adj" fmla="val 5556"/>
            </a:avLst>
          </a:prstGeom>
          <a:solidFill>
            <a:srgbClr val="12233F"/>
          </a:solidFill>
          <a:ln w="12700">
            <a:solidFill>
              <a:srgbClr val="333333"/>
            </a:solidFill>
            <a:prstDash val="solid"/>
          </a:ln>
        </p:spPr>
      </p:sp>
      <p:sp>
        <p:nvSpPr>
          <p:cNvPr id="18" name="Text 16"/>
          <p:cNvSpPr/>
          <p:nvPr/>
        </p:nvSpPr>
        <p:spPr>
          <a:xfrm>
            <a:off x="841248" y="5468112"/>
            <a:ext cx="10509199" cy="640080"/>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Every point on the following slides resolved to a source that exists. Open any of them.</a:t>
            </a:r>
            <a:endParaRPr lang="en-US" sz="1300" dirty="0"/>
          </a:p>
        </p:txBody>
      </p:sp>
      <p:sp>
        <p:nvSpPr>
          <p:cNvPr id="19" name="Text 17"/>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1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answer</a:t>
            </a:r>
            <a:endParaRPr lang="en-US" sz="2700" dirty="0"/>
          </a:p>
        </p:txBody>
      </p:sp>
      <p:sp>
        <p:nvSpPr>
          <p:cNvPr id="4" name="Shape 2"/>
          <p:cNvSpPr/>
          <p:nvPr/>
        </p:nvSpPr>
        <p:spPr>
          <a:xfrm>
            <a:off x="566928" y="1463040"/>
            <a:ext cx="11057839" cy="3163824"/>
          </a:xfrm>
          <a:prstGeom prst="roundRect">
            <a:avLst>
              <a:gd name="adj" fmla="val 1445"/>
            </a:avLst>
          </a:prstGeom>
          <a:solidFill>
            <a:srgbClr val="DCE9EF"/>
          </a:solidFill>
          <a:ln w="12700">
            <a:solidFill>
              <a:srgbClr val="333333"/>
            </a:solidFill>
            <a:prstDash val="solid"/>
          </a:ln>
        </p:spPr>
      </p:sp>
      <p:sp>
        <p:nvSpPr>
          <p:cNvPr id="5" name="Shape 3"/>
          <p:cNvSpPr/>
          <p:nvPr/>
        </p:nvSpPr>
        <p:spPr>
          <a:xfrm>
            <a:off x="566928" y="1536192"/>
            <a:ext cx="45720" cy="3017520"/>
          </a:xfrm>
          <a:prstGeom prst="rect">
            <a:avLst/>
          </a:prstGeom>
          <a:solidFill>
            <a:srgbClr val="1C7293"/>
          </a:solidFill>
          <a:ln w="12700">
            <a:solidFill>
              <a:srgbClr val="333333"/>
            </a:solidFill>
            <a:prstDash val="solid"/>
          </a:ln>
        </p:spPr>
      </p:sp>
      <p:sp>
        <p:nvSpPr>
          <p:cNvPr id="6" name="Text 4"/>
          <p:cNvSpPr/>
          <p:nvPr/>
        </p:nvSpPr>
        <p:spPr>
          <a:xfrm>
            <a:off x="950976" y="1609344"/>
            <a:ext cx="10289743" cy="2871216"/>
          </a:xfrm>
          <a:prstGeom prst="rect">
            <a:avLst/>
          </a:prstGeom>
          <a:noFill/>
          <a:ln/>
        </p:spPr>
        <p:txBody>
          <a:bodyPr wrap="square" rtlCol="0" anchor="t">
            <a:normAutofit/>
            <a:normAutofit/>
          </a:bodyPr>
          <a:lstStyle/>
          <a:p>
            <a:pPr indent="0" marL="0">
              <a:lnSpc>
                <a:spcPct val="110000"/>
              </a:lnSpc>
              <a:buNone/>
            </a:pPr>
            <a:r>
              <a:rPr lang="en-US" sz="1500" dirty="0">
                <a:solidFill>
                  <a:srgbClr val="12233F"/>
                </a:solidFill>
                <a:latin typeface="Calibri" pitchFamily="34" charset="0"/>
                <a:ea typeface="Calibri" pitchFamily="34" charset="-122"/>
                <a:cs typeface="Calibri" pitchFamily="34" charset="-120"/>
              </a:rPr>
              <a:t>A peak postoperative high-sensitivity troponin T of 20 to under 65 ng/L accompanied by a rise of at least 5 ng/L, or a peak of 65 ng/L and above, predicted 30-day mortality — and it did so even when there was no ischaemic symptom and no ECG change. 93% of these patients had no symptom at all.</a:t>
            </a:r>
            <a:endParaRPr lang="en-US" sz="1500" dirty="0"/>
          </a:p>
        </p:txBody>
      </p:sp>
      <p:sp>
        <p:nvSpPr>
          <p:cNvPr id="7" name="Shape 5"/>
          <p:cNvSpPr/>
          <p:nvPr/>
        </p:nvSpPr>
        <p:spPr>
          <a:xfrm>
            <a:off x="566928" y="4736592"/>
            <a:ext cx="11057839" cy="749808"/>
          </a:xfrm>
          <a:prstGeom prst="roundRect">
            <a:avLst>
              <a:gd name="adj" fmla="val 6098"/>
            </a:avLst>
          </a:prstGeom>
          <a:solidFill>
            <a:srgbClr val="12233F"/>
          </a:solidFill>
          <a:ln w="12700">
            <a:solidFill>
              <a:srgbClr val="333333"/>
            </a:solidFill>
            <a:prstDash val="solid"/>
          </a:ln>
        </p:spPr>
      </p:sp>
      <p:sp>
        <p:nvSpPr>
          <p:cNvPr id="8" name="Text 6"/>
          <p:cNvSpPr/>
          <p:nvPr/>
        </p:nvSpPr>
        <p:spPr>
          <a:xfrm>
            <a:off x="841248" y="4828032"/>
            <a:ext cx="10509199" cy="56692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Ninety-three percent of these patients had no symptom at all, which is why the troponin has to be measured rather than waited for.</a:t>
            </a:r>
            <a:endParaRPr lang="en-US" sz="1300" dirty="0"/>
          </a:p>
        </p:txBody>
      </p:sp>
      <p:sp>
        <p:nvSpPr>
          <p:cNvPr id="9" name="Text 7"/>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Association of Postoperative High-Sensitivity Troponin Levels With Myocardial Injury and 30-Day Mortality Among Patients Undergoing Noncardiac Surgery, JAMA 2017 · PMID 28444280</a:t>
            </a:r>
            <a:endParaRPr lang="en-US" sz="95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2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4114800"/>
          </a:xfrm>
          <a:prstGeom prst="roundRect">
            <a:avLst>
              <a:gd name="adj" fmla="val 1111"/>
            </a:avLst>
          </a:prstGeom>
          <a:solidFill>
            <a:srgbClr val="DCE9EF"/>
          </a:solidFill>
          <a:ln w="12700">
            <a:solidFill>
              <a:srgbClr val="333333"/>
            </a:solidFill>
            <a:prstDash val="solid"/>
          </a:ln>
        </p:spPr>
      </p:sp>
      <p:sp>
        <p:nvSpPr>
          <p:cNvPr id="6" name="Shape 4"/>
          <p:cNvSpPr/>
          <p:nvPr/>
        </p:nvSpPr>
        <p:spPr>
          <a:xfrm>
            <a:off x="566928" y="2011680"/>
            <a:ext cx="45720" cy="3968496"/>
          </a:xfrm>
          <a:prstGeom prst="rect">
            <a:avLst/>
          </a:prstGeom>
          <a:solidFill>
            <a:srgbClr val="1C7293"/>
          </a:solidFill>
          <a:ln w="12700">
            <a:solidFill>
              <a:srgbClr val="333333"/>
            </a:solidFill>
            <a:prstDash val="solid"/>
          </a:ln>
        </p:spPr>
      </p:sp>
      <p:sp>
        <p:nvSpPr>
          <p:cNvPr id="7" name="Text 5"/>
          <p:cNvSpPr/>
          <p:nvPr/>
        </p:nvSpPr>
        <p:spPr>
          <a:xfrm>
            <a:off x="950976" y="2084832"/>
            <a:ext cx="10289743" cy="382219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In the prospective international multicentre VISION cohort of intraoperative haemodynamics, what maximum intraoperative heart rate threshold was linked to myocardial injury, myocardial infarction and mortality after noncardiac surgery? State how strong that link can be claimed to be.</a:t>
            </a:r>
            <a:endParaRPr lang="en-US" sz="180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2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answer</a:t>
            </a:r>
            <a:endParaRPr lang="en-US" sz="2700" dirty="0"/>
          </a:p>
        </p:txBody>
      </p:sp>
      <p:sp>
        <p:nvSpPr>
          <p:cNvPr id="4" name="Shape 2"/>
          <p:cNvSpPr/>
          <p:nvPr/>
        </p:nvSpPr>
        <p:spPr>
          <a:xfrm>
            <a:off x="566928" y="1463040"/>
            <a:ext cx="11057839" cy="3163824"/>
          </a:xfrm>
          <a:prstGeom prst="roundRect">
            <a:avLst>
              <a:gd name="adj" fmla="val 1445"/>
            </a:avLst>
          </a:prstGeom>
          <a:solidFill>
            <a:srgbClr val="DCE9EF"/>
          </a:solidFill>
          <a:ln w="12700">
            <a:solidFill>
              <a:srgbClr val="333333"/>
            </a:solidFill>
            <a:prstDash val="solid"/>
          </a:ln>
        </p:spPr>
      </p:sp>
      <p:sp>
        <p:nvSpPr>
          <p:cNvPr id="5" name="Shape 3"/>
          <p:cNvSpPr/>
          <p:nvPr/>
        </p:nvSpPr>
        <p:spPr>
          <a:xfrm>
            <a:off x="566928" y="1536192"/>
            <a:ext cx="45720" cy="3017520"/>
          </a:xfrm>
          <a:prstGeom prst="rect">
            <a:avLst/>
          </a:prstGeom>
          <a:solidFill>
            <a:srgbClr val="1C7293"/>
          </a:solidFill>
          <a:ln w="12700">
            <a:solidFill>
              <a:srgbClr val="333333"/>
            </a:solidFill>
            <a:prstDash val="solid"/>
          </a:ln>
        </p:spPr>
      </p:sp>
      <p:sp>
        <p:nvSpPr>
          <p:cNvPr id="6" name="Text 4"/>
          <p:cNvSpPr/>
          <p:nvPr/>
        </p:nvSpPr>
        <p:spPr>
          <a:xfrm>
            <a:off x="950976" y="1609344"/>
            <a:ext cx="10289743" cy="2871216"/>
          </a:xfrm>
          <a:prstGeom prst="rect">
            <a:avLst/>
          </a:prstGeom>
          <a:noFill/>
          <a:ln/>
        </p:spPr>
        <p:txBody>
          <a:bodyPr wrap="square" rtlCol="0" anchor="t">
            <a:normAutofit/>
            <a:normAutofit/>
          </a:bodyPr>
          <a:lstStyle/>
          <a:p>
            <a:pPr indent="0" marL="0">
              <a:lnSpc>
                <a:spcPct val="110000"/>
              </a:lnSpc>
              <a:buNone/>
            </a:pPr>
            <a:r>
              <a:rPr lang="en-US" sz="1500" dirty="0">
                <a:solidFill>
                  <a:srgbClr val="12233F"/>
                </a:solidFill>
                <a:latin typeface="Calibri" pitchFamily="34" charset="0"/>
                <a:ea typeface="Calibri" pitchFamily="34" charset="-122"/>
                <a:cs typeface="Calibri" pitchFamily="34" charset="-120"/>
              </a:rPr>
              <a:t>A maximum intraoperative heart rate above 100 bpm was associated with increased risk of myocardial injury, myocardial infarction, and mortality after noncardiac surgery. Because this is a prospective cohort study, the finding is an association only — it does not establish that the tachycardia caused the injury, nor that treating heart rate down below 100 prevents it.</a:t>
            </a:r>
            <a:endParaRPr lang="en-US" sz="1500" dirty="0"/>
          </a:p>
        </p:txBody>
      </p:sp>
      <p:sp>
        <p:nvSpPr>
          <p:cNvPr id="7" name="Shape 5"/>
          <p:cNvSpPr/>
          <p:nvPr/>
        </p:nvSpPr>
        <p:spPr>
          <a:xfrm>
            <a:off x="566928" y="4736592"/>
            <a:ext cx="11057839" cy="749808"/>
          </a:xfrm>
          <a:prstGeom prst="roundRect">
            <a:avLst>
              <a:gd name="adj" fmla="val 6098"/>
            </a:avLst>
          </a:prstGeom>
          <a:solidFill>
            <a:srgbClr val="12233F"/>
          </a:solidFill>
          <a:ln w="12700">
            <a:solidFill>
              <a:srgbClr val="333333"/>
            </a:solidFill>
            <a:prstDash val="solid"/>
          </a:ln>
        </p:spPr>
      </p:sp>
      <p:sp>
        <p:nvSpPr>
          <p:cNvPr id="8" name="Text 6"/>
          <p:cNvSpPr/>
          <p:nvPr/>
        </p:nvSpPr>
        <p:spPr>
          <a:xfrm>
            <a:off x="841248" y="4828032"/>
            <a:ext cx="10509199" cy="56692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A maximum intraoperative heart rate over 100 is associated with myocardial injury, infarction and death — an observed association in a cohort, not proof that treating the number changes the outcome.</a:t>
            </a:r>
            <a:endParaRPr lang="en-US" sz="1300" dirty="0"/>
          </a:p>
        </p:txBody>
      </p:sp>
      <p:sp>
        <p:nvSpPr>
          <p:cNvPr id="9" name="Text 7"/>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A Prospective International Multicentre Cohort Study of Intraoperative Heart Rate and Systolic Blood Pressure and Myocardial Injury After Noncardiac Surgery: Results of the VISION Study, Anesthesia and analgesia 2018 · PMID 29077608</a:t>
            </a:r>
            <a:endParaRPr lang="en-US" sz="95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3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4114800"/>
          </a:xfrm>
          <a:prstGeom prst="roundRect">
            <a:avLst>
              <a:gd name="adj" fmla="val 1111"/>
            </a:avLst>
          </a:prstGeom>
          <a:solidFill>
            <a:srgbClr val="DCE9EF"/>
          </a:solidFill>
          <a:ln w="12700">
            <a:solidFill>
              <a:srgbClr val="333333"/>
            </a:solidFill>
            <a:prstDash val="solid"/>
          </a:ln>
        </p:spPr>
      </p:sp>
      <p:sp>
        <p:nvSpPr>
          <p:cNvPr id="6" name="Shape 4"/>
          <p:cNvSpPr/>
          <p:nvPr/>
        </p:nvSpPr>
        <p:spPr>
          <a:xfrm>
            <a:off x="566928" y="2011680"/>
            <a:ext cx="45720" cy="3968496"/>
          </a:xfrm>
          <a:prstGeom prst="rect">
            <a:avLst/>
          </a:prstGeom>
          <a:solidFill>
            <a:srgbClr val="1C7293"/>
          </a:solidFill>
          <a:ln w="12700">
            <a:solidFill>
              <a:srgbClr val="333333"/>
            </a:solidFill>
            <a:prstDash val="solid"/>
          </a:ln>
        </p:spPr>
      </p:sp>
      <p:sp>
        <p:nvSpPr>
          <p:cNvPr id="7" name="Text 5"/>
          <p:cNvSpPr/>
          <p:nvPr/>
        </p:nvSpPr>
        <p:spPr>
          <a:xfrm>
            <a:off x="950976" y="2084832"/>
            <a:ext cx="10289743" cy="382219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A resident asks for the single troponin number that defines myocardial injury after noncardiac surgery. Explain why one number cannot be given, and state what the cohort study using the Abbott high-sensitivity troponin I assay found at its threshold.</a:t>
            </a:r>
            <a:endParaRPr lang="en-US" sz="180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3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answer</a:t>
            </a:r>
            <a:endParaRPr lang="en-US" sz="2700" dirty="0"/>
          </a:p>
        </p:txBody>
      </p:sp>
      <p:sp>
        <p:nvSpPr>
          <p:cNvPr id="4" name="Shape 2"/>
          <p:cNvSpPr/>
          <p:nvPr/>
        </p:nvSpPr>
        <p:spPr>
          <a:xfrm>
            <a:off x="566928" y="1463040"/>
            <a:ext cx="11057839" cy="3163824"/>
          </a:xfrm>
          <a:prstGeom prst="roundRect">
            <a:avLst>
              <a:gd name="adj" fmla="val 1445"/>
            </a:avLst>
          </a:prstGeom>
          <a:solidFill>
            <a:srgbClr val="DCE9EF"/>
          </a:solidFill>
          <a:ln w="12700">
            <a:solidFill>
              <a:srgbClr val="333333"/>
            </a:solidFill>
            <a:prstDash val="solid"/>
          </a:ln>
        </p:spPr>
      </p:sp>
      <p:sp>
        <p:nvSpPr>
          <p:cNvPr id="5" name="Shape 3"/>
          <p:cNvSpPr/>
          <p:nvPr/>
        </p:nvSpPr>
        <p:spPr>
          <a:xfrm>
            <a:off x="566928" y="1536192"/>
            <a:ext cx="45720" cy="3017520"/>
          </a:xfrm>
          <a:prstGeom prst="rect">
            <a:avLst/>
          </a:prstGeom>
          <a:solidFill>
            <a:srgbClr val="1C7293"/>
          </a:solidFill>
          <a:ln w="12700">
            <a:solidFill>
              <a:srgbClr val="333333"/>
            </a:solidFill>
            <a:prstDash val="solid"/>
          </a:ln>
        </p:spPr>
      </p:sp>
      <p:sp>
        <p:nvSpPr>
          <p:cNvPr id="6" name="Text 4"/>
          <p:cNvSpPr/>
          <p:nvPr/>
        </p:nvSpPr>
        <p:spPr>
          <a:xfrm>
            <a:off x="950976" y="1609344"/>
            <a:ext cx="10289743" cy="2871216"/>
          </a:xfrm>
          <a:prstGeom prst="rect">
            <a:avLst/>
          </a:prstGeom>
          <a:noFill/>
          <a:ln/>
        </p:spPr>
        <p:txBody>
          <a:bodyPr wrap="square" rtlCol="0" anchor="t">
            <a:normAutofit/>
            <a:normAutofit/>
          </a:bodyPr>
          <a:lstStyle/>
          <a:p>
            <a:pPr indent="0" marL="0">
              <a:lnSpc>
                <a:spcPct val="110000"/>
              </a:lnSpc>
              <a:buNone/>
            </a:pPr>
            <a:r>
              <a:rPr lang="en-US" sz="1500" dirty="0">
                <a:solidFill>
                  <a:srgbClr val="12233F"/>
                </a:solidFill>
                <a:latin typeface="Calibri" pitchFamily="34" charset="0"/>
                <a:ea typeface="Calibri" pitchFamily="34" charset="-122"/>
                <a:cs typeface="Calibri" pitchFamily="34" charset="-120"/>
              </a:rPr>
              <a:t>Diagnostic thresholds are assay-specific, so no single number transfers between laboratories. With the Abbott high-sensitivity troponin I assay specifically, a peak of 60 ng/L or above carried more than a seven-fold increase in major cardiac events and death at 30 days. That figure is a cohort association tied to that one assay and that 30-day endpoint, not a universal cut-off.</a:t>
            </a:r>
            <a:endParaRPr lang="en-US" sz="1500" dirty="0"/>
          </a:p>
        </p:txBody>
      </p:sp>
      <p:sp>
        <p:nvSpPr>
          <p:cNvPr id="7" name="Shape 5"/>
          <p:cNvSpPr/>
          <p:nvPr/>
        </p:nvSpPr>
        <p:spPr>
          <a:xfrm>
            <a:off x="566928" y="4736592"/>
            <a:ext cx="11057839" cy="749808"/>
          </a:xfrm>
          <a:prstGeom prst="roundRect">
            <a:avLst>
              <a:gd name="adj" fmla="val 6098"/>
            </a:avLst>
          </a:prstGeom>
          <a:solidFill>
            <a:srgbClr val="12233F"/>
          </a:solidFill>
          <a:ln w="12700">
            <a:solidFill>
              <a:srgbClr val="333333"/>
            </a:solidFill>
            <a:prstDash val="solid"/>
          </a:ln>
        </p:spPr>
      </p:sp>
      <p:sp>
        <p:nvSpPr>
          <p:cNvPr id="8" name="Text 6"/>
          <p:cNvSpPr/>
          <p:nvPr/>
        </p:nvSpPr>
        <p:spPr>
          <a:xfrm>
            <a:off x="841248" y="4828032"/>
            <a:ext cx="10509199" cy="56692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Sixty ng/L means something on the Abbott high-sensitivity troponin I assay and nothing on anyone else's — the threshold belongs to the assay, not to the diagnosis.</a:t>
            </a:r>
            <a:endParaRPr lang="en-US" sz="1300" dirty="0"/>
          </a:p>
        </p:txBody>
      </p:sp>
      <p:sp>
        <p:nvSpPr>
          <p:cNvPr id="9" name="Text 7"/>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High-Sensitivity Cardiac Troponin I Thresholds to Identify Myocardial Injury After Noncardiac Surgery: A Cohort Study, The Canadian journal of cardiology 2023 · PMID 36682485</a:t>
            </a:r>
            <a:endParaRPr lang="en-US" sz="95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4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4114800"/>
          </a:xfrm>
          <a:prstGeom prst="roundRect">
            <a:avLst>
              <a:gd name="adj" fmla="val 1111"/>
            </a:avLst>
          </a:prstGeom>
          <a:solidFill>
            <a:srgbClr val="DCE9EF"/>
          </a:solidFill>
          <a:ln w="12700">
            <a:solidFill>
              <a:srgbClr val="333333"/>
            </a:solidFill>
            <a:prstDash val="solid"/>
          </a:ln>
        </p:spPr>
      </p:sp>
      <p:sp>
        <p:nvSpPr>
          <p:cNvPr id="6" name="Shape 4"/>
          <p:cNvSpPr/>
          <p:nvPr/>
        </p:nvSpPr>
        <p:spPr>
          <a:xfrm>
            <a:off x="566928" y="2011680"/>
            <a:ext cx="45720" cy="3968496"/>
          </a:xfrm>
          <a:prstGeom prst="rect">
            <a:avLst/>
          </a:prstGeom>
          <a:solidFill>
            <a:srgbClr val="1C7293"/>
          </a:solidFill>
          <a:ln w="12700">
            <a:solidFill>
              <a:srgbClr val="333333"/>
            </a:solidFill>
            <a:prstDash val="solid"/>
          </a:ln>
        </p:spPr>
      </p:sp>
      <p:sp>
        <p:nvSpPr>
          <p:cNvPr id="7" name="Text 5"/>
          <p:cNvSpPr/>
          <p:nvPr/>
        </p:nvSpPr>
        <p:spPr>
          <a:xfrm>
            <a:off x="950976" y="2084832"/>
            <a:ext cx="10289743" cy="382219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The MANAGE trial studied dabigatran in patients with myocardial injury after noncardiac surgery. State the dose, the effect on major vascular complications with the actual event rates, and what happened to major bleeding. Then state what this evidence does and does not establish.</a:t>
            </a:r>
            <a:endParaRPr lang="en-US" sz="180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4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answer</a:t>
            </a:r>
            <a:endParaRPr lang="en-US" sz="2700" dirty="0"/>
          </a:p>
        </p:txBody>
      </p:sp>
      <p:sp>
        <p:nvSpPr>
          <p:cNvPr id="4" name="Shape 2"/>
          <p:cNvSpPr/>
          <p:nvPr/>
        </p:nvSpPr>
        <p:spPr>
          <a:xfrm>
            <a:off x="566928" y="1463040"/>
            <a:ext cx="11057839" cy="3163824"/>
          </a:xfrm>
          <a:prstGeom prst="roundRect">
            <a:avLst>
              <a:gd name="adj" fmla="val 1445"/>
            </a:avLst>
          </a:prstGeom>
          <a:solidFill>
            <a:srgbClr val="DCE9EF"/>
          </a:solidFill>
          <a:ln w="12700">
            <a:solidFill>
              <a:srgbClr val="333333"/>
            </a:solidFill>
            <a:prstDash val="solid"/>
          </a:ln>
        </p:spPr>
      </p:sp>
      <p:sp>
        <p:nvSpPr>
          <p:cNvPr id="5" name="Shape 3"/>
          <p:cNvSpPr/>
          <p:nvPr/>
        </p:nvSpPr>
        <p:spPr>
          <a:xfrm>
            <a:off x="566928" y="1536192"/>
            <a:ext cx="45720" cy="3017520"/>
          </a:xfrm>
          <a:prstGeom prst="rect">
            <a:avLst/>
          </a:prstGeom>
          <a:solidFill>
            <a:srgbClr val="1C7293"/>
          </a:solidFill>
          <a:ln w="12700">
            <a:solidFill>
              <a:srgbClr val="333333"/>
            </a:solidFill>
            <a:prstDash val="solid"/>
          </a:ln>
        </p:spPr>
      </p:sp>
      <p:sp>
        <p:nvSpPr>
          <p:cNvPr id="6" name="Text 4"/>
          <p:cNvSpPr/>
          <p:nvPr/>
        </p:nvSpPr>
        <p:spPr>
          <a:xfrm>
            <a:off x="950976" y="1609344"/>
            <a:ext cx="10289743" cy="2871216"/>
          </a:xfrm>
          <a:prstGeom prst="rect">
            <a:avLst/>
          </a:prstGeom>
          <a:noFill/>
          <a:ln/>
        </p:spPr>
        <p:txBody>
          <a:bodyPr wrap="square" rtlCol="0" anchor="t">
            <a:normAutofit/>
            <a:normAutofit/>
          </a:bodyPr>
          <a:lstStyle/>
          <a:p>
            <a:pPr indent="0" marL="0">
              <a:lnSpc>
                <a:spcPct val="110000"/>
              </a:lnSpc>
              <a:buNone/>
            </a:pPr>
            <a:r>
              <a:rPr lang="en-US" sz="1500" dirty="0">
                <a:solidFill>
                  <a:srgbClr val="12233F"/>
                </a:solidFill>
                <a:latin typeface="Calibri" pitchFamily="34" charset="0"/>
                <a:ea typeface="Calibri" pitchFamily="34" charset="-122"/>
                <a:cs typeface="Calibri" pitchFamily="34" charset="-120"/>
              </a:rPr>
              <a:t>Dabigatran 110 mg twice daily reduced major vascular complications from 15% to 11% with no significant increase in major bleeding. This is a single international randomised placebo-controlled trial: it demonstrates that effect within that trial, but on its own a four-percentage-point reduction in one trial is a trial result, not a recommendation to anticoagulate these patients as a matter of course.</a:t>
            </a:r>
            <a:endParaRPr lang="en-US" sz="1500" dirty="0"/>
          </a:p>
        </p:txBody>
      </p:sp>
      <p:sp>
        <p:nvSpPr>
          <p:cNvPr id="7" name="Shape 5"/>
          <p:cNvSpPr/>
          <p:nvPr/>
        </p:nvSpPr>
        <p:spPr>
          <a:xfrm>
            <a:off x="566928" y="4736592"/>
            <a:ext cx="11057839" cy="749808"/>
          </a:xfrm>
          <a:prstGeom prst="roundRect">
            <a:avLst>
              <a:gd name="adj" fmla="val 6098"/>
            </a:avLst>
          </a:prstGeom>
          <a:solidFill>
            <a:srgbClr val="12233F"/>
          </a:solidFill>
          <a:ln w="12700">
            <a:solidFill>
              <a:srgbClr val="333333"/>
            </a:solidFill>
            <a:prstDash val="solid"/>
          </a:ln>
        </p:spPr>
      </p:sp>
      <p:sp>
        <p:nvSpPr>
          <p:cNvPr id="8" name="Text 6"/>
          <p:cNvSpPr/>
          <p:nvPr/>
        </p:nvSpPr>
        <p:spPr>
          <a:xfrm>
            <a:off x="841248" y="4828032"/>
            <a:ext cx="10509199" cy="56692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One randomised trial moved major vascular complications from 15% to 11% without significantly more major bleeding — that is a trial result, not yet a standing instruction.</a:t>
            </a:r>
            <a:endParaRPr lang="en-US" sz="1300" dirty="0"/>
          </a:p>
        </p:txBody>
      </p:sp>
      <p:sp>
        <p:nvSpPr>
          <p:cNvPr id="9" name="Text 7"/>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Dabigatran in Patients With Myocardial Injury After Non-Cardiac Surgery (MANAGE): An International, Randomised, Placebo-Controlled Trial, Lancet (London, England) 2018 · PMID 29900874</a:t>
            </a:r>
            <a:endParaRPr lang="en-US" sz="95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EVIDENCE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Sources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Each was resolved against PubMed or a DOI resolver before reaching this deck.</a:t>
            </a:r>
            <a:endParaRPr lang="en-US" sz="1400" dirty="0"/>
          </a:p>
        </p:txBody>
      </p:sp>
      <p:graphicFrame>
        <p:nvGraphicFramePr>
          <p:cNvPr id="28" name="Table 0"/>
          <p:cNvGraphicFramePr>
            <a:graphicFrameLocks noGrp="1"/>
          </p:cNvGraphicFramePr>
          <p:nvPr>
            <p:extLst>
              <p:ext uri="{D42A27DB-BD31-4B8C-83A1-F6EECF244321}">
                <p14:modId xmlns:p14="http://schemas.microsoft.com/office/powerpoint/2010/main" val="1579011935"/>
              </p:ext>
            </p:extLst>
          </p:nvPr>
        </p:nvGraphicFramePr>
        <p:xfrm>
          <a:off x="566928" y="1938528"/>
          <a:ext cx="11057839" cy="914400"/>
        </p:xfrm>
        <a:graphic>
          <a:graphicData uri="http://schemas.openxmlformats.org/drawingml/2006/table">
            <a:tbl>
              <a:tblPr/>
              <a:tblGrid>
                <a:gridCol w="411480"/>
                <a:gridCol w="8726119"/>
                <a:gridCol w="1920240"/>
              </a:tblGrid>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Dabigatran in Patients With Myocardial Injury After Non-Cardiac Surgery (MANAGE): An International, Randomised, Placebo-Controlled Trial, Lancet (London, England) 2018</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29900874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Association of Postoperative High-Sensitivity Troponin Levels With Myocardial Injury and 30-Day Mortality Among Patients Undergoing Noncardiac Surgery, JAMA 2017</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28444280</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A Prospective International Multicentre Cohort Study of Intraoperative Heart Rate and Systolic Blood Pressure and Myocardial Injury After Noncardiac Surgery: Results of the VISION Study, Anesthesia and analgesia 2018</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29077608</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Perioperative Strategies to Reduce Risk of Myocardial Injury After Non-Cardiac Surgery (MINS): A Narrative Review, Journal of clinical anesthesia 2023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36931053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High-Sensitivity Cardiac Troponin I Thresholds to Identify Myocardial Injury After Noncardiac Surgery: A Cohort Study, The Canadian journal of cardiology 2023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36682485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[6]</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High-Sensitivity Troponin I Predicts Major Cardiovascular Events After Non-Cardiac Surgery: A Vascular Events in Non-Cardiac Surgery Patients Cohort Evaluation (VISION) Substudy, Clinical chemistry 2023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36762424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bl>
          </a:graphicData>
        </a:graphic>
      </p:graphicFrame>
      <p:sp>
        <p:nvSpPr>
          <p:cNvPr id="6" name="Shape 3"/>
          <p:cNvSpPr/>
          <p:nvPr/>
        </p:nvSpPr>
        <p:spPr>
          <a:xfrm>
            <a:off x="566928" y="5632704"/>
            <a:ext cx="11057839" cy="566928"/>
          </a:xfrm>
          <a:prstGeom prst="roundRect">
            <a:avLst>
              <a:gd name="adj" fmla="val 8065"/>
            </a:avLst>
          </a:prstGeom>
          <a:solidFill>
            <a:srgbClr val="12233F"/>
          </a:solidFill>
          <a:ln w="12700">
            <a:solidFill>
              <a:srgbClr val="333333"/>
            </a:solidFill>
            <a:prstDash val="solid"/>
          </a:ln>
        </p:spPr>
      </p:sp>
      <p:sp>
        <p:nvSpPr>
          <p:cNvPr id="7" name="Text 4"/>
          <p:cNvSpPr/>
          <p:nvPr/>
        </p:nvSpPr>
        <p:spPr>
          <a:xfrm>
            <a:off x="841248" y="5724144"/>
            <a:ext cx="10509199" cy="38404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Nothing was removed at the citation check for this topic.</a:t>
            </a:r>
            <a:endParaRPr lang="en-US" sz="1300" dirty="0"/>
          </a:p>
        </p:txBody>
      </p:sp>
      <p:sp>
        <p:nvSpPr>
          <p:cNvPr id="8" name="Text 5"/>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solidFill>
          <a:srgbClr val="12233F"/>
        </a:solidFill>
      </p:bgPr>
    </p:bg>
    <p:spTree>
      <p:nvGrpSpPr>
        <p:cNvPr id="1" name=""/>
        <p:cNvGrpSpPr/>
        <p:nvPr/>
      </p:nvGrpSpPr>
      <p:grpSpPr>
        <a:xfrm>
          <a:off x="0" y="0"/>
          <a:ext cx="0" cy="0"/>
          <a:chOff x="0" y="0"/>
          <a:chExt cx="0" cy="0"/>
        </a:xfrm>
      </p:grpSpPr>
      <p:sp>
        <p:nvSpPr>
          <p:cNvPr id="2" name="Text 0"/>
          <p:cNvSpPr/>
          <p:nvPr/>
        </p:nvSpPr>
        <p:spPr>
          <a:xfrm>
            <a:off x="566928" y="2103120"/>
            <a:ext cx="11057839" cy="237744"/>
          </a:xfrm>
          <a:prstGeom prst="rect">
            <a:avLst/>
          </a:prstGeom>
          <a:noFill/>
          <a:ln/>
        </p:spPr>
        <p:txBody>
          <a:bodyPr wrap="square" rtlCol="0" anchor="ctr"/>
          <a:lstStyle/>
          <a:p>
            <a:pPr indent="0" marL="0">
              <a:buNone/>
            </a:pPr>
            <a:r>
              <a:rPr lang="en-US" sz="1050" b="1" spc="220" kern="0" dirty="0">
                <a:solidFill>
                  <a:srgbClr val="8FA9C9"/>
                </a:solidFill>
                <a:latin typeface="Calibri" pitchFamily="34" charset="0"/>
                <a:ea typeface="Calibri" pitchFamily="34" charset="-122"/>
                <a:cs typeface="Calibri" pitchFamily="34" charset="-120"/>
              </a:rPr>
              <a:t>THE ONE THING</a:t>
            </a:r>
            <a:endParaRPr lang="en-US" sz="1050" dirty="0"/>
          </a:p>
        </p:txBody>
      </p:sp>
      <p:sp>
        <p:nvSpPr>
          <p:cNvPr id="3" name="Text 1"/>
          <p:cNvSpPr/>
          <p:nvPr/>
        </p:nvSpPr>
        <p:spPr>
          <a:xfrm>
            <a:off x="566928" y="2468880"/>
            <a:ext cx="9777679" cy="1828800"/>
          </a:xfrm>
          <a:prstGeom prst="rect">
            <a:avLst/>
          </a:prstGeom>
          <a:noFill/>
          <a:ln/>
        </p:spPr>
        <p:txBody>
          <a:bodyPr wrap="square" rtlCol="0" anchor="t"/>
          <a:lstStyle/>
          <a:p>
            <a:pPr indent="0" marL="0">
              <a:buNone/>
            </a:pPr>
            <a:r>
              <a:rPr lang="en-US" sz="2800" b="1" dirty="0">
                <a:solidFill>
                  <a:srgbClr val="FFFFFF"/>
                </a:solidFill>
                <a:latin typeface="Cambria" pitchFamily="34" charset="0"/>
                <a:ea typeface="Cambria" pitchFamily="34" charset="-122"/>
                <a:cs typeface="Cambria" pitchFamily="34" charset="-120"/>
              </a:rPr>
              <a:t>In patients with myocardial injury after noncardiac surgery, dabigatran 110 mg twice</a:t>
            </a:r>
            <a:endParaRPr lang="en-US" sz="2800" dirty="0"/>
          </a:p>
        </p:txBody>
      </p:sp>
      <p:sp>
        <p:nvSpPr>
          <p:cNvPr id="4" name="Text 2"/>
          <p:cNvSpPr/>
          <p:nvPr/>
        </p:nvSpPr>
        <p:spPr>
          <a:xfrm>
            <a:off x="566928" y="6400800"/>
            <a:ext cx="11057839" cy="228600"/>
          </a:xfrm>
          <a:prstGeom prst="rect">
            <a:avLst/>
          </a:prstGeom>
          <a:noFill/>
          <a:ln/>
        </p:spPr>
        <p:txBody>
          <a:bodyPr wrap="square" rtlCol="0" anchor="ctr"/>
          <a:lstStyle/>
          <a:p>
            <a:pPr indent="0" marL="0">
              <a:buNone/>
            </a:pPr>
            <a:r>
              <a:rPr lang="en-US" sz="800" i="1" dirty="0">
                <a:solidFill>
                  <a:srgbClr val="5E739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12233F"/>
        </a:solidFill>
      </p:bgPr>
    </p:bg>
    <p:spTree>
      <p:nvGrpSpPr>
        <p:cNvPr id="1" name=""/>
        <p:cNvGrpSpPr/>
        <p:nvPr/>
      </p:nvGrpSpPr>
      <p:grpSpPr>
        <a:xfrm>
          <a:off x="0" y="0"/>
          <a:ext cx="0" cy="0"/>
          <a:chOff x="0" y="0"/>
          <a:chExt cx="0" cy="0"/>
        </a:xfrm>
      </p:grpSpPr>
      <p:sp>
        <p:nvSpPr>
          <p:cNvPr id="2" name="Text 0"/>
          <p:cNvSpPr/>
          <p:nvPr/>
        </p:nvSpPr>
        <p:spPr>
          <a:xfrm>
            <a:off x="566928" y="1371600"/>
            <a:ext cx="11057839" cy="274320"/>
          </a:xfrm>
          <a:prstGeom prst="rect">
            <a:avLst/>
          </a:prstGeom>
          <a:noFill/>
          <a:ln/>
        </p:spPr>
        <p:txBody>
          <a:bodyPr wrap="square" rtlCol="0" anchor="ctr"/>
          <a:lstStyle/>
          <a:p>
            <a:pPr indent="0" marL="0">
              <a:buNone/>
            </a:pPr>
            <a:r>
              <a:rPr lang="en-US" sz="1050" b="1" spc="220" kern="0" dirty="0">
                <a:solidFill>
                  <a:srgbClr val="DCE9EF"/>
                </a:solidFill>
                <a:latin typeface="Calibri" pitchFamily="34" charset="0"/>
                <a:ea typeface="Calibri" pitchFamily="34" charset="-122"/>
                <a:cs typeface="Calibri" pitchFamily="34" charset="-120"/>
              </a:rPr>
              <a:t>THE QUESTION</a:t>
            </a:r>
            <a:endParaRPr lang="en-US" sz="1050" dirty="0"/>
          </a:p>
        </p:txBody>
      </p:sp>
      <p:sp>
        <p:nvSpPr>
          <p:cNvPr id="3" name="Text 1"/>
          <p:cNvSpPr/>
          <p:nvPr/>
        </p:nvSpPr>
        <p:spPr>
          <a:xfrm>
            <a:off x="566928" y="1737360"/>
            <a:ext cx="11057839" cy="1005840"/>
          </a:xfrm>
          <a:prstGeom prst="rect">
            <a:avLst/>
          </a:prstGeom>
          <a:noFill/>
          <a:ln/>
        </p:spPr>
        <p:txBody>
          <a:bodyPr wrap="square" rtlCol="0" anchor="t"/>
          <a:lstStyle/>
          <a:p>
            <a:pPr indent="0" marL="0">
              <a:buNone/>
            </a:pPr>
            <a:r>
              <a:rPr lang="en-US" sz="3400" b="1" dirty="0">
                <a:solidFill>
                  <a:srgbClr val="FFFFFF"/>
                </a:solidFill>
                <a:latin typeface="Cambria" pitchFamily="34" charset="0"/>
                <a:ea typeface="Cambria" pitchFamily="34" charset="-122"/>
                <a:cs typeface="Cambria" pitchFamily="34" charset="-120"/>
              </a:rPr>
              <a:t>Where the evidence disagrees</a:t>
            </a:r>
            <a:endParaRPr lang="en-US" sz="3400" dirty="0"/>
          </a:p>
        </p:txBody>
      </p:sp>
      <p:sp>
        <p:nvSpPr>
          <p:cNvPr id="4" name="Shape 2"/>
          <p:cNvSpPr/>
          <p:nvPr/>
        </p:nvSpPr>
        <p:spPr>
          <a:xfrm>
            <a:off x="566928" y="2834640"/>
            <a:ext cx="1463040" cy="45720"/>
          </a:xfrm>
          <a:prstGeom prst="rect">
            <a:avLst/>
          </a:prstGeom>
          <a:solidFill>
            <a:srgbClr val="1C7293"/>
          </a:solidFill>
          <a:ln w="12700">
            <a:solidFill>
              <a:srgbClr val="333333"/>
            </a:solidFill>
            <a:prstDash val="solid"/>
          </a:ln>
        </p:spPr>
      </p:sp>
      <p:sp>
        <p:nvSpPr>
          <p:cNvPr id="5" name="Text 3"/>
          <p:cNvSpPr/>
          <p:nvPr/>
        </p:nvSpPr>
        <p:spPr>
          <a:xfrm>
            <a:off x="566928" y="3108960"/>
            <a:ext cx="9509742" cy="2011680"/>
          </a:xfrm>
          <a:prstGeom prst="rect">
            <a:avLst/>
          </a:prstGeom>
          <a:noFill/>
          <a:ln/>
        </p:spPr>
        <p:txBody>
          <a:bodyPr wrap="square" rtlCol="0" anchor="t"/>
          <a:lstStyle/>
          <a:p>
            <a:pPr indent="0" marL="0">
              <a:lnSpc>
                <a:spcPct val="120000"/>
              </a:lnSpc>
              <a:buNone/>
            </a:pPr>
            <a:r>
              <a:rPr lang="en-US" sz="1500" dirty="0">
                <a:solidFill>
                  <a:srgbClr val="DCE9EF"/>
                </a:solidFill>
                <a:latin typeface="Calibri" pitchFamily="34" charset="0"/>
                <a:ea typeface="Calibri" pitchFamily="34" charset="-122"/>
                <a:cs typeface="Calibri" pitchFamily="34" charset="-120"/>
              </a:rPr>
              <a:t>This topic was selected because an evidence synthesis beats a textbook on it: the trials disagree, or the guidance has moved recently.</a:t>
            </a:r>
            <a:endParaRPr lang="en-US" sz="1500" dirty="0"/>
          </a:p>
        </p:txBody>
      </p:sp>
      <p:sp>
        <p:nvSpPr>
          <p:cNvPr id="6" name="Text 4"/>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THE EVIDENCE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each source contributes, and how strong it is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Study design first — a cohort and a randomised trial do not carry the same weight.</a:t>
            </a:r>
            <a:endParaRPr lang="en-US" sz="14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566928" y="1938528"/>
          <a:ext cx="11057839" cy="3749040"/>
        </p:xfrm>
        <a:graphic>
          <a:graphicData uri="http://schemas.openxmlformats.org/drawingml/2006/table">
            <a:tbl>
              <a:tblPr/>
              <a:tblGrid>
                <a:gridCol w="1371600"/>
                <a:gridCol w="640080"/>
                <a:gridCol w="2103120"/>
                <a:gridCol w="6943039"/>
              </a:tblGrid>
              <a:tr h="535577">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Design</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Year</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Journal</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What it found</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Randomised trial</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2018</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England)</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In patients with myocardial injury after noncardiac surgery, dabigatran 110 mg twice</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Cohort</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2017</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JAMA</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A peak postoperative high-sensitivity troponin T of 20 to under 65 ng/L with a rise</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Cohort</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2018</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Anesthesia and analgesia</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Maximum intraoperative heart rate &gt;100 bpm is associated with increased risk of</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Review</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2023</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Journal of clinical anesthesia</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Many determinants of myocardial injury after noncardiac surgery, such as</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Cohort</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2023</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The Canadian journal of cardiology</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Diagnostic thresholds are assay-specific</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Cohort</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2023</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Clinical chemistry</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With the ADVIA Centaur high-sensitivity troponin I assay a peak of 75 ng/L or above</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bl>
          </a:graphicData>
        </a:graphic>
      </p:graphicFrame>
      <p:sp>
        <p:nvSpPr>
          <p:cNvPr id="6" name="Text 3"/>
          <p:cNvSpPr/>
          <p:nvPr/>
        </p:nvSpPr>
        <p:spPr>
          <a:xfrm>
            <a:off x="566928" y="5779008"/>
            <a:ext cx="11057839" cy="310896"/>
          </a:xfrm>
          <a:prstGeom prst="rect">
            <a:avLst/>
          </a:prstGeom>
          <a:noFill/>
          <a:ln/>
        </p:spPr>
        <p:txBody>
          <a:bodyPr wrap="square" rtlCol="0" anchor="ctr"/>
          <a:lstStyle/>
          <a:p>
            <a:pPr indent="0" marL="0">
              <a:buNone/>
            </a:pPr>
            <a:r>
              <a:rPr lang="en-US" sz="900" i="1" dirty="0">
                <a:solidFill>
                  <a:srgbClr val="9AA5B1"/>
                </a:solidFill>
                <a:latin typeface="Calibri" pitchFamily="34" charset="0"/>
                <a:ea typeface="Calibri" pitchFamily="34" charset="-122"/>
                <a:cs typeface="Calibri" pitchFamily="34" charset="-120"/>
              </a:rPr>
              <a:t>6 resolved citations behind this deck; every point above traces to one of them.</a:t>
            </a:r>
            <a:endParaRPr lang="en-US" sz="900" dirty="0"/>
          </a:p>
        </p:txBody>
      </p:sp>
      <p:sp>
        <p:nvSpPr>
          <p:cNvPr id="7" name="Text 4"/>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WHAT THE TRIALS FOUND</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In patients with myocardial injury after noncardiac surgery, dabigatran 110 mg twice</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Randomised trial · England)</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In patients with myocardial injury after noncardiac surgery, dabigatran 110 mg twice daily reduced major vascular complications from 15% to 11% with no significant increase in major bleeding.</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Dabigatran in Patients With Myocardial Injury After Non-Cardiac Surgery (MANAGE): An International, Randomised, Placebo-Controlled Trial, Lancet (London, England) 2018 · PMID 29900874</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THE NUMBERS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MANAGE: dabigatran lowered vascular complications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1,754 patients with myocardial injury after noncardiac surgery.</a:t>
            </a:r>
            <a:endParaRPr lang="en-US" sz="1400" dirty="0"/>
          </a:p>
        </p:txBody>
      </p:sp>
      <p:graphicFrame>
        <p:nvGraphicFramePr>
          <p:cNvPr id="5" name="Chart 0" descr=""/>
          <p:cNvGraphicFramePr/>
          <p:nvPr/>
        </p:nvGraphicFramePr>
        <p:xfrm>
          <a:off x="566928" y="1938528"/>
          <a:ext cx="11057839" cy="2871216"/>
        </p:xfrm>
        <a:graphic xmlns:a="http://schemas.openxmlformats.org/drawingml/2006/main">
          <a:graphicData uri="http://schemas.openxmlformats.org/drawingml/2006/chart">
            <c:chart xmlns:c="http://schemas.openxmlformats.org/drawingml/2006/chart" r:id="rId1"/>
          </a:graphicData>
        </a:graphic>
      </p:graphicFrame>
      <p:sp>
        <p:nvSpPr>
          <p:cNvPr id="6" name="Shape 3"/>
          <p:cNvSpPr/>
          <p:nvPr/>
        </p:nvSpPr>
        <p:spPr>
          <a:xfrm>
            <a:off x="566928" y="4956048"/>
            <a:ext cx="11057839" cy="658368"/>
          </a:xfrm>
          <a:prstGeom prst="roundRect">
            <a:avLst>
              <a:gd name="adj" fmla="val 6944"/>
            </a:avLst>
          </a:prstGeom>
          <a:solidFill>
            <a:srgbClr val="12233F"/>
          </a:solidFill>
          <a:ln w="12700">
            <a:solidFill>
              <a:srgbClr val="333333"/>
            </a:solidFill>
            <a:prstDash val="solid"/>
          </a:ln>
        </p:spPr>
      </p:sp>
      <p:sp>
        <p:nvSpPr>
          <p:cNvPr id="7" name="Text 4"/>
          <p:cNvSpPr/>
          <p:nvPr/>
        </p:nvSpPr>
        <p:spPr>
          <a:xfrm>
            <a:off x="841248" y="5047488"/>
            <a:ext cx="10509199" cy="47548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The only trial showing a treatment that changes the course of MINS, without a significant bleeding penalty.</a:t>
            </a:r>
            <a:endParaRPr lang="en-US" sz="1300" dirty="0"/>
          </a:p>
        </p:txBody>
      </p:sp>
      <p:sp>
        <p:nvSpPr>
          <p:cNvPr id="8" name="Text 5"/>
          <p:cNvSpPr/>
          <p:nvPr/>
        </p:nvSpPr>
        <p:spPr>
          <a:xfrm>
            <a:off x="566928" y="5760720"/>
            <a:ext cx="11057839" cy="329184"/>
          </a:xfrm>
          <a:prstGeom prst="rect">
            <a:avLst/>
          </a:prstGeom>
          <a:noFill/>
          <a:ln/>
        </p:spPr>
        <p:txBody>
          <a:bodyPr wrap="square" rtlCol="0" anchor="ctr"/>
          <a:lstStyle/>
          <a:p>
            <a:pPr indent="0" marL="0">
              <a:buNone/>
            </a:pPr>
            <a:r>
              <a:rPr lang="en-US" sz="950" dirty="0">
                <a:solidFill>
                  <a:srgbClr val="5A6673"/>
                </a:solidFill>
                <a:latin typeface="Calibri" pitchFamily="34" charset="0"/>
                <a:ea typeface="Calibri" pitchFamily="34" charset="-122"/>
                <a:cs typeface="Calibri" pitchFamily="34" charset="-120"/>
              </a:rPr>
              <a:t>[1] Dabigatran in Patients With Myocardial Injury After Non-Cardiac Surgery (MANAGE): An International, Randomised, Placebo-Controlled Trial, Lancet (London, England) 2018 · PMID 29900874</a:t>
            </a:r>
            <a:endParaRPr lang="en-US" sz="95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the cohorts and reviews add</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5 findings, each on the slide that follows.</a:t>
            </a:r>
            <a:endParaRPr lang="en-US" sz="1400" dirty="0"/>
          </a:p>
        </p:txBody>
      </p:sp>
      <p:sp>
        <p:nvSpPr>
          <p:cNvPr id="5" name="Shape 3"/>
          <p:cNvSpPr/>
          <p:nvPr/>
        </p:nvSpPr>
        <p:spPr>
          <a:xfrm>
            <a:off x="566928" y="1938528"/>
            <a:ext cx="2613584" cy="4206240"/>
          </a:xfrm>
          <a:prstGeom prst="roundRect">
            <a:avLst>
              <a:gd name="adj" fmla="val 2099"/>
            </a:avLst>
          </a:prstGeom>
          <a:solidFill>
            <a:srgbClr val="FBF3E6"/>
          </a:solidFill>
          <a:ln w="12700">
            <a:solidFill>
              <a:srgbClr val="FBF3E6"/>
            </a:solidFill>
            <a:prstDash val="solid"/>
          </a:ln>
        </p:spPr>
      </p:sp>
      <p:sp>
        <p:nvSpPr>
          <p:cNvPr id="6" name="Shape 4"/>
          <p:cNvSpPr/>
          <p:nvPr/>
        </p:nvSpPr>
        <p:spPr>
          <a:xfrm>
            <a:off x="566928" y="1938528"/>
            <a:ext cx="2613584" cy="54864"/>
          </a:xfrm>
          <a:prstGeom prst="rect">
            <a:avLst/>
          </a:prstGeom>
          <a:solidFill>
            <a:srgbClr val="C8892B"/>
          </a:solidFill>
          <a:ln w="12700">
            <a:solidFill>
              <a:srgbClr val="333333"/>
            </a:solidFill>
            <a:prstDash val="solid"/>
          </a:ln>
        </p:spPr>
      </p:sp>
      <p:sp>
        <p:nvSpPr>
          <p:cNvPr id="7" name="Text 5"/>
          <p:cNvSpPr/>
          <p:nvPr/>
        </p:nvSpPr>
        <p:spPr>
          <a:xfrm>
            <a:off x="749808" y="2157984"/>
            <a:ext cx="2247824" cy="139446"/>
          </a:xfrm>
          <a:prstGeom prst="rect">
            <a:avLst/>
          </a:prstGeom>
          <a:noFill/>
          <a:ln/>
        </p:spPr>
        <p:txBody>
          <a:bodyPr wrap="square" rtlCol="0" anchor="ctr">
            <a:normAutofit/>
          </a:bodyPr>
          <a:lstStyle/>
          <a:p>
            <a:pPr indent="0" marL="0">
              <a:buNone/>
            </a:pPr>
            <a:r>
              <a:rPr lang="en-US" sz="900" b="1" spc="220" kern="0" dirty="0">
                <a:solidFill>
                  <a:srgbClr val="C8892B"/>
                </a:solidFill>
                <a:latin typeface="Calibri" pitchFamily="34" charset="0"/>
                <a:ea typeface="Calibri" pitchFamily="34" charset="-122"/>
                <a:cs typeface="Calibri" pitchFamily="34" charset="-120"/>
              </a:rPr>
              <a:t>JAMA 2017</a:t>
            </a:r>
            <a:endParaRPr lang="en-US" sz="900" dirty="0"/>
          </a:p>
        </p:txBody>
      </p:sp>
      <p:sp>
        <p:nvSpPr>
          <p:cNvPr id="8" name="Text 6"/>
          <p:cNvSpPr/>
          <p:nvPr/>
        </p:nvSpPr>
        <p:spPr>
          <a:xfrm>
            <a:off x="749808" y="2352294"/>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A peak postoperative high-sensitivity troponin T of 20 to under 65 ng/L with a rise</a:t>
            </a:r>
            <a:endParaRPr lang="en-US" sz="1400" dirty="0"/>
          </a:p>
        </p:txBody>
      </p:sp>
      <p:sp>
        <p:nvSpPr>
          <p:cNvPr id="9" name="Text 7"/>
          <p:cNvSpPr/>
          <p:nvPr/>
        </p:nvSpPr>
        <p:spPr>
          <a:xfrm>
            <a:off x="749808" y="3274822"/>
            <a:ext cx="2247824" cy="265049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 peak postoperative high-sensitivity troponin T of 20 to under 65 ng/L with a rise of at least 5 ng/L, or 65 ng/L and above, predicts 30-day…</a:t>
            </a:r>
            <a:endParaRPr lang="en-US" sz="1150" dirty="0"/>
          </a:p>
        </p:txBody>
      </p:sp>
      <p:sp>
        <p:nvSpPr>
          <p:cNvPr id="10" name="Shape 8"/>
          <p:cNvSpPr/>
          <p:nvPr/>
        </p:nvSpPr>
        <p:spPr>
          <a:xfrm>
            <a:off x="3381680" y="1938528"/>
            <a:ext cx="2613584" cy="4206240"/>
          </a:xfrm>
          <a:prstGeom prst="roundRect">
            <a:avLst>
              <a:gd name="adj" fmla="val 2099"/>
            </a:avLst>
          </a:prstGeom>
          <a:solidFill>
            <a:srgbClr val="FBF3E6"/>
          </a:solidFill>
          <a:ln w="12700">
            <a:solidFill>
              <a:srgbClr val="FBF3E6"/>
            </a:solidFill>
            <a:prstDash val="solid"/>
          </a:ln>
        </p:spPr>
      </p:sp>
      <p:sp>
        <p:nvSpPr>
          <p:cNvPr id="11" name="Shape 9"/>
          <p:cNvSpPr/>
          <p:nvPr/>
        </p:nvSpPr>
        <p:spPr>
          <a:xfrm>
            <a:off x="3381680" y="1938528"/>
            <a:ext cx="2613584" cy="54864"/>
          </a:xfrm>
          <a:prstGeom prst="rect">
            <a:avLst/>
          </a:prstGeom>
          <a:solidFill>
            <a:srgbClr val="C8892B"/>
          </a:solidFill>
          <a:ln w="12700">
            <a:solidFill>
              <a:srgbClr val="333333"/>
            </a:solidFill>
            <a:prstDash val="solid"/>
          </a:ln>
        </p:spPr>
      </p:sp>
      <p:sp>
        <p:nvSpPr>
          <p:cNvPr id="12" name="Text 10"/>
          <p:cNvSpPr/>
          <p:nvPr/>
        </p:nvSpPr>
        <p:spPr>
          <a:xfrm>
            <a:off x="3564560" y="2157984"/>
            <a:ext cx="2247824" cy="139446"/>
          </a:xfrm>
          <a:prstGeom prst="rect">
            <a:avLst/>
          </a:prstGeom>
          <a:noFill/>
          <a:ln/>
        </p:spPr>
        <p:txBody>
          <a:bodyPr wrap="square" rtlCol="0" anchor="ctr">
            <a:normAutofit/>
          </a:bodyPr>
          <a:lstStyle/>
          <a:p>
            <a:pPr indent="0" marL="0">
              <a:buNone/>
            </a:pPr>
            <a:r>
              <a:rPr lang="en-US" sz="900" b="1" spc="220" kern="0" dirty="0">
                <a:solidFill>
                  <a:srgbClr val="C8892B"/>
                </a:solidFill>
                <a:latin typeface="Calibri" pitchFamily="34" charset="0"/>
                <a:ea typeface="Calibri" pitchFamily="34" charset="-122"/>
                <a:cs typeface="Calibri" pitchFamily="34" charset="-120"/>
              </a:rPr>
              <a:t>ANESTHESIA AND ANALGESIA 2018</a:t>
            </a:r>
            <a:endParaRPr lang="en-US" sz="900" dirty="0"/>
          </a:p>
        </p:txBody>
      </p:sp>
      <p:sp>
        <p:nvSpPr>
          <p:cNvPr id="13" name="Text 11"/>
          <p:cNvSpPr/>
          <p:nvPr/>
        </p:nvSpPr>
        <p:spPr>
          <a:xfrm>
            <a:off x="3564560" y="2352294"/>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Maximum intraoperative heart rate &gt;100 bpm is associated with increased risk of</a:t>
            </a:r>
            <a:endParaRPr lang="en-US" sz="1400" dirty="0"/>
          </a:p>
        </p:txBody>
      </p:sp>
      <p:sp>
        <p:nvSpPr>
          <p:cNvPr id="14" name="Text 12"/>
          <p:cNvSpPr/>
          <p:nvPr/>
        </p:nvSpPr>
        <p:spPr>
          <a:xfrm>
            <a:off x="3564560" y="3274822"/>
            <a:ext cx="2247824" cy="265049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Maximum intraoperative heart rate &gt;100 bpm is associated with increased risk of myocardial injury, myocardial infarction</a:t>
            </a:r>
            <a:endParaRPr lang="en-US" sz="1150" dirty="0"/>
          </a:p>
        </p:txBody>
      </p:sp>
      <p:sp>
        <p:nvSpPr>
          <p:cNvPr id="15" name="Shape 13"/>
          <p:cNvSpPr/>
          <p:nvPr/>
        </p:nvSpPr>
        <p:spPr>
          <a:xfrm>
            <a:off x="6196432" y="1938528"/>
            <a:ext cx="2613584" cy="4206240"/>
          </a:xfrm>
          <a:prstGeom prst="roundRect">
            <a:avLst>
              <a:gd name="adj" fmla="val 2099"/>
            </a:avLst>
          </a:prstGeom>
          <a:solidFill>
            <a:srgbClr val="FBF3E6"/>
          </a:solidFill>
          <a:ln w="12700">
            <a:solidFill>
              <a:srgbClr val="FBF3E6"/>
            </a:solidFill>
            <a:prstDash val="solid"/>
          </a:ln>
        </p:spPr>
      </p:sp>
      <p:sp>
        <p:nvSpPr>
          <p:cNvPr id="16" name="Shape 14"/>
          <p:cNvSpPr/>
          <p:nvPr/>
        </p:nvSpPr>
        <p:spPr>
          <a:xfrm>
            <a:off x="6196432" y="1938528"/>
            <a:ext cx="2613584" cy="54864"/>
          </a:xfrm>
          <a:prstGeom prst="rect">
            <a:avLst/>
          </a:prstGeom>
          <a:solidFill>
            <a:srgbClr val="C8892B"/>
          </a:solidFill>
          <a:ln w="12700">
            <a:solidFill>
              <a:srgbClr val="333333"/>
            </a:solidFill>
            <a:prstDash val="solid"/>
          </a:ln>
        </p:spPr>
      </p:sp>
      <p:sp>
        <p:nvSpPr>
          <p:cNvPr id="17" name="Text 15"/>
          <p:cNvSpPr/>
          <p:nvPr/>
        </p:nvSpPr>
        <p:spPr>
          <a:xfrm>
            <a:off x="6379312" y="2157984"/>
            <a:ext cx="2247824" cy="139446"/>
          </a:xfrm>
          <a:prstGeom prst="rect">
            <a:avLst/>
          </a:prstGeom>
          <a:noFill/>
          <a:ln/>
        </p:spPr>
        <p:txBody>
          <a:bodyPr wrap="square" rtlCol="0" anchor="ctr">
            <a:normAutofit/>
          </a:bodyPr>
          <a:lstStyle/>
          <a:p>
            <a:pPr indent="0" marL="0">
              <a:buNone/>
            </a:pPr>
            <a:r>
              <a:rPr lang="en-US" sz="900" b="1" spc="220" kern="0" dirty="0">
                <a:solidFill>
                  <a:srgbClr val="C8892B"/>
                </a:solidFill>
                <a:latin typeface="Calibri" pitchFamily="34" charset="0"/>
                <a:ea typeface="Calibri" pitchFamily="34" charset="-122"/>
                <a:cs typeface="Calibri" pitchFamily="34" charset="-120"/>
              </a:rPr>
              <a:t>JOURNAL OF CLINICAL ANESTHESIA 2023</a:t>
            </a:r>
            <a:endParaRPr lang="en-US" sz="900" dirty="0"/>
          </a:p>
        </p:txBody>
      </p:sp>
      <p:sp>
        <p:nvSpPr>
          <p:cNvPr id="18" name="Text 16"/>
          <p:cNvSpPr/>
          <p:nvPr/>
        </p:nvSpPr>
        <p:spPr>
          <a:xfrm>
            <a:off x="6379312" y="2352294"/>
            <a:ext cx="224782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Many determinants of myocardial injury after noncardiac surgery, such as</a:t>
            </a:r>
            <a:endParaRPr lang="en-US" sz="1400" dirty="0"/>
          </a:p>
        </p:txBody>
      </p:sp>
      <p:sp>
        <p:nvSpPr>
          <p:cNvPr id="19" name="Text 17"/>
          <p:cNvSpPr/>
          <p:nvPr/>
        </p:nvSpPr>
        <p:spPr>
          <a:xfrm>
            <a:off x="6379312" y="3057906"/>
            <a:ext cx="2247824" cy="2867406"/>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Many determinants of myocardial injury after noncardiac surgery, such as pre-existing coronary disease, cannot be changed; haemodynamic control,…</a:t>
            </a:r>
            <a:endParaRPr lang="en-US" sz="1150" dirty="0"/>
          </a:p>
        </p:txBody>
      </p:sp>
      <p:sp>
        <p:nvSpPr>
          <p:cNvPr id="20" name="Shape 18"/>
          <p:cNvSpPr/>
          <p:nvPr/>
        </p:nvSpPr>
        <p:spPr>
          <a:xfrm>
            <a:off x="9011183" y="1938528"/>
            <a:ext cx="2613584" cy="4206240"/>
          </a:xfrm>
          <a:prstGeom prst="roundRect">
            <a:avLst>
              <a:gd name="adj" fmla="val 2099"/>
            </a:avLst>
          </a:prstGeom>
          <a:solidFill>
            <a:srgbClr val="FBF3E6"/>
          </a:solidFill>
          <a:ln w="12700">
            <a:solidFill>
              <a:srgbClr val="FBF3E6"/>
            </a:solidFill>
            <a:prstDash val="solid"/>
          </a:ln>
        </p:spPr>
      </p:sp>
      <p:sp>
        <p:nvSpPr>
          <p:cNvPr id="21" name="Shape 19"/>
          <p:cNvSpPr/>
          <p:nvPr/>
        </p:nvSpPr>
        <p:spPr>
          <a:xfrm>
            <a:off x="9011183" y="1938528"/>
            <a:ext cx="2613584" cy="54864"/>
          </a:xfrm>
          <a:prstGeom prst="rect">
            <a:avLst/>
          </a:prstGeom>
          <a:solidFill>
            <a:srgbClr val="C8892B"/>
          </a:solidFill>
          <a:ln w="12700">
            <a:solidFill>
              <a:srgbClr val="333333"/>
            </a:solidFill>
            <a:prstDash val="solid"/>
          </a:ln>
        </p:spPr>
      </p:sp>
      <p:sp>
        <p:nvSpPr>
          <p:cNvPr id="22" name="Text 20"/>
          <p:cNvSpPr/>
          <p:nvPr/>
        </p:nvSpPr>
        <p:spPr>
          <a:xfrm>
            <a:off x="9194063" y="2157984"/>
            <a:ext cx="2247824" cy="139446"/>
          </a:xfrm>
          <a:prstGeom prst="rect">
            <a:avLst/>
          </a:prstGeom>
          <a:noFill/>
          <a:ln/>
        </p:spPr>
        <p:txBody>
          <a:bodyPr wrap="square" rtlCol="0" anchor="ctr">
            <a:normAutofit/>
          </a:bodyPr>
          <a:lstStyle/>
          <a:p>
            <a:pPr indent="0" marL="0">
              <a:buNone/>
            </a:pPr>
            <a:r>
              <a:rPr lang="en-US" sz="900" b="1" spc="220" kern="0" dirty="0">
                <a:solidFill>
                  <a:srgbClr val="C8892B"/>
                </a:solidFill>
                <a:latin typeface="Calibri" pitchFamily="34" charset="0"/>
                <a:ea typeface="Calibri" pitchFamily="34" charset="-122"/>
                <a:cs typeface="Calibri" pitchFamily="34" charset="-120"/>
              </a:rPr>
              <a:t>THE CANADIAN JOURNAL OF CARDIOLOGY 2023</a:t>
            </a:r>
            <a:endParaRPr lang="en-US" sz="900" dirty="0"/>
          </a:p>
        </p:txBody>
      </p:sp>
      <p:sp>
        <p:nvSpPr>
          <p:cNvPr id="23" name="Text 21"/>
          <p:cNvSpPr/>
          <p:nvPr/>
        </p:nvSpPr>
        <p:spPr>
          <a:xfrm>
            <a:off x="9194063" y="2352294"/>
            <a:ext cx="2247824"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Diagnostic thresholds are assay-specific</a:t>
            </a:r>
            <a:endParaRPr lang="en-US" sz="1400" dirty="0"/>
          </a:p>
        </p:txBody>
      </p:sp>
      <p:sp>
        <p:nvSpPr>
          <p:cNvPr id="24" name="Text 22"/>
          <p:cNvSpPr/>
          <p:nvPr/>
        </p:nvSpPr>
        <p:spPr>
          <a:xfrm>
            <a:off x="9194063" y="2840990"/>
            <a:ext cx="2247824" cy="308432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Diagnostic thresholds are assay-specific: with the Abbott high-sensitivity troponin I assay, a peak of 60 ng/L or above carried more than a…</a:t>
            </a:r>
            <a:endParaRPr lang="en-US" sz="1150" dirty="0"/>
          </a:p>
        </p:txBody>
      </p:sp>
      <p:sp>
        <p:nvSpPr>
          <p:cNvPr id="25" name="Text 23"/>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A peak postoperative high-sensitivity troponin T of 20 to under 65 ng/L with a rise</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Cohort · JAMA</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A peak postoperative high-sensitivity troponin T of 20 to under 65 ng/L with a rise of at least 5 ng/L, or 65 ng/L and above, predicts 30-day mortality even with no ischaemic symptom or ECG change — and 93% of these patients had no symptom at all.</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Association of Postoperative High-Sensitivity Troponin Levels With Myocardial Injury and 30-Day Mortality Among Patients Undergoing Noncardiac Surgery, JAMA 2017 · PMID 28444280</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THE NUMBERS</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450" b="1" dirty="0">
                <a:solidFill>
                  <a:srgbClr val="12233F"/>
                </a:solidFill>
                <a:latin typeface="Cambria" pitchFamily="34" charset="0"/>
                <a:ea typeface="Cambria" pitchFamily="34" charset="-122"/>
                <a:cs typeface="Cambria" pitchFamily="34" charset="-120"/>
              </a:rPr>
              <a:t>Troponin predicts death without any ischaemic symptom</a:t>
            </a:r>
            <a:endParaRPr lang="en-US" sz="245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30-day mortality by peak postoperative high-sensitivity troponin T.</a:t>
            </a:r>
            <a:endParaRPr lang="en-US" sz="1400" dirty="0"/>
          </a:p>
        </p:txBody>
      </p:sp>
      <p:graphicFrame>
        <p:nvGraphicFramePr>
          <p:cNvPr id="5" name="Chart 0" descr=""/>
          <p:cNvGraphicFramePr/>
          <p:nvPr/>
        </p:nvGraphicFramePr>
        <p:xfrm>
          <a:off x="566928" y="2194560"/>
          <a:ext cx="11057839" cy="2615184"/>
        </p:xfrm>
        <a:graphic xmlns:a="http://schemas.openxmlformats.org/drawingml/2006/main">
          <a:graphicData uri="http://schemas.openxmlformats.org/drawingml/2006/chart">
            <c:chart xmlns:c="http://schemas.openxmlformats.org/drawingml/2006/chart" r:id="rId1"/>
          </a:graphicData>
        </a:graphic>
      </p:graphicFrame>
      <p:sp>
        <p:nvSpPr>
          <p:cNvPr id="6" name="Shape 3"/>
          <p:cNvSpPr/>
          <p:nvPr/>
        </p:nvSpPr>
        <p:spPr>
          <a:xfrm>
            <a:off x="566928" y="4956048"/>
            <a:ext cx="11057839" cy="658368"/>
          </a:xfrm>
          <a:prstGeom prst="roundRect">
            <a:avLst>
              <a:gd name="adj" fmla="val 6944"/>
            </a:avLst>
          </a:prstGeom>
          <a:solidFill>
            <a:srgbClr val="12233F"/>
          </a:solidFill>
          <a:ln w="12700">
            <a:solidFill>
              <a:srgbClr val="333333"/>
            </a:solidFill>
            <a:prstDash val="solid"/>
          </a:ln>
        </p:spPr>
      </p:sp>
      <p:sp>
        <p:nvSpPr>
          <p:cNvPr id="7" name="Text 4"/>
          <p:cNvSpPr/>
          <p:nvPr/>
        </p:nvSpPr>
        <p:spPr>
          <a:xfrm>
            <a:off x="841248" y="5047488"/>
            <a:ext cx="10509199" cy="47548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93% of these patients had no ischaemic symptom at all — without routine measurement they are invisible.</a:t>
            </a:r>
            <a:endParaRPr lang="en-US" sz="1300" dirty="0"/>
          </a:p>
        </p:txBody>
      </p:sp>
      <p:sp>
        <p:nvSpPr>
          <p:cNvPr id="8" name="Text 5"/>
          <p:cNvSpPr/>
          <p:nvPr/>
        </p:nvSpPr>
        <p:spPr>
          <a:xfrm>
            <a:off x="566928" y="5760720"/>
            <a:ext cx="11057839" cy="329184"/>
          </a:xfrm>
          <a:prstGeom prst="rect">
            <a:avLst/>
          </a:prstGeom>
          <a:noFill/>
          <a:ln/>
        </p:spPr>
        <p:txBody>
          <a:bodyPr wrap="square" rtlCol="0" anchor="ctr"/>
          <a:lstStyle/>
          <a:p>
            <a:pPr indent="0" marL="0">
              <a:buNone/>
            </a:pPr>
            <a:r>
              <a:rPr lang="en-US" sz="950" dirty="0">
                <a:solidFill>
                  <a:srgbClr val="5A6673"/>
                </a:solidFill>
                <a:latin typeface="Calibri" pitchFamily="34" charset="0"/>
                <a:ea typeface="Calibri" pitchFamily="34" charset="-122"/>
                <a:cs typeface="Calibri" pitchFamily="34" charset="-120"/>
              </a:rPr>
              <a:t>[1] Association of Postoperative High-Sensitivity Troponin Levels With Myocardial Injury and 30-Day Mortality Among Patients Undergoing Noncardiac Surgery, JAMA 2017 · PMID 28444280</a:t>
            </a:r>
            <a:endParaRPr lang="en-US" sz="95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28</Slides>
  <Notes>28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28</vt:i4>
      </vt:variant>
    </vt:vector>
  </HeadingPairs>
  <TitlesOfParts>
    <vt:vector size="31"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Myocardial Injury After Noncardiac Surgery</dc:title>
  <dc:subject>Intraoperative teaching</dc:subject>
  <dc:creator>Intraop Teaching Companion</dc:creator>
  <cp:lastModifiedBy>Intraop Teaching Companion</cp:lastModifiedBy>
  <cp:revision>1</cp:revision>
  <dcterms:created xsi:type="dcterms:W3CDTF">2026-07-29T06:02:38Z</dcterms:created>
  <dcterms:modified xsi:type="dcterms:W3CDTF">2026-07-29T06:02:38Z</dcterms:modified>
</cp:coreProperties>
</file>