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charts/chart121.xml" ContentType="application/vnd.openxmlformats-officedocument.drawingml.chart+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charts/chart122.xml" ContentType="application/vnd.openxmlformats-officedocument.drawingml.chart+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charts/chart123.xml" ContentType="application/vnd.openxmlformats-officedocument.drawingml.chart+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notesMasterIdLst>
    <p:notesMasterId r:id="rId32"/>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s>
</file>

<file path=ppt/charts/_rels/chart121.xml.rels><?xml version="1.0" encoding="UTF-8" standalone="yes"?><Relationships xmlns="http://schemas.openxmlformats.org/package/2006/relationships"><Relationship Id="rId1" Type="http://schemas.openxmlformats.org/officeDocument/2006/relationships/package" Target="../embeddings/Microsoft_Excel_Worksheet121.xlsx"/></Relationships>
</file>

<file path=ppt/charts/_rels/chart122.xml.rels><?xml version="1.0" encoding="UTF-8" standalone="yes"?><Relationships xmlns="http://schemas.openxmlformats.org/package/2006/relationships"><Relationship Id="rId1" Type="http://schemas.openxmlformats.org/officeDocument/2006/relationships/package" Target="../embeddings/Microsoft_Excel_Worksheet122.xlsx"/></Relationships>
</file>

<file path=ppt/charts/_rels/chart123.xml.rels><?xml version="1.0" encoding="UTF-8" standalone="yes"?><Relationships xmlns="http://schemas.openxmlformats.org/package/2006/relationships"><Relationship Id="rId1" Type="http://schemas.openxmlformats.org/officeDocument/2006/relationships/package" Target="../embeddings/Microsoft_Excel_Worksheet123.xlsx"/></Relationships>
</file>

<file path=ppt/charts/chart12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Residual block (%)</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Sheet1!$A$2:$A$4</c:f>
              <c:multiLvlStrCache>
                <c:ptCount val="3"/>
                <c:lvl>
                  <c:pt idx="0">
                    <c:v>This centre</c:v>
                  </c:pt>
                  <c:pt idx="1">
                    <c:v>Published range since 2000 (low)</c:v>
                  </c:pt>
                  <c:pt idx="2">
                    <c:v>Published range since 2000 (high)</c:v>
                  </c:pt>
                </c:lvl>
              </c:multiLvlStrCache>
            </c:multiLvlStrRef>
          </c:cat>
          <c:val>
            <c:numRef>
              <c:f>Sheet1!$B$2:$B$4</c:f>
              <c:numCache>
                <c:formatCode>General</c:formatCode>
                <c:ptCount val="3"/>
                <c:pt idx="0">
                  <c:v>2.2</c:v>
                </c:pt>
                <c:pt idx="1">
                  <c:v>3.5</c:v>
                </c:pt>
                <c:pt idx="2">
                  <c:v>53.3</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patients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charts/chart122.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Acceleromyography</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Sheet1!$A$2:$A$4</c:f>
              <c:multiLvlStrCache>
                <c:ptCount val="3"/>
                <c:lvl>
                  <c:pt idx="0">
                    <c:v>Residual block in recovery</c:v>
                  </c:pt>
                  <c:pt idx="1">
                    <c:v>Desaturation below 90% in transport</c:v>
                  </c:pt>
                  <c:pt idx="2">
                    <c:v>Airway obstruction</c:v>
                  </c:pt>
                </c:lvl>
              </c:multiLvlStrCache>
            </c:multiLvlStrRef>
          </c:cat>
          <c:val>
            <c:numRef>
              <c:f>Sheet1!$B$2:$B$4</c:f>
              <c:numCache>
                <c:formatCode>General</c:formatCode>
                <c:ptCount val="3"/>
                <c:pt idx="0">
                  <c:v>4.5</c:v>
                </c:pt>
                <c:pt idx="1">
                  <c:v>0</c:v>
                </c:pt>
                <c:pt idx="2">
                  <c:v>0</c:v>
                </c:pt>
              </c:numCache>
            </c:numRef>
          </c:val>
        </c:ser>
        <c:ser>
          <c:idx val="1"/>
          <c:order val="1"/>
          <c:tx>
            <c:strRef>
              <c:f>Sheet1!$C$1</c:f>
              <c:strCache>
                <c:ptCount val="1"/>
                <c:pt idx="0">
                  <c:v>Qualitative train-of-four</c:v>
                </c:pt>
              </c:strCache>
            </c:strRef>
          </c:tx>
          <c:spPr>
            <a:solidFill>
              <a:srgbClr val="12233F"/>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Sheet1!$A$2:$A$4</c:f>
              <c:multiLvlStrCache>
                <c:ptCount val="3"/>
                <c:lvl>
                  <c:pt idx="0">
                    <c:v>Residual block in recovery</c:v>
                  </c:pt>
                  <c:pt idx="1">
                    <c:v>Desaturation below 90% in transport</c:v>
                  </c:pt>
                  <c:pt idx="2">
                    <c:v>Airway obstruction</c:v>
                  </c:pt>
                </c:lvl>
              </c:multiLvlStrCache>
            </c:multiLvlStrRef>
          </c:cat>
          <c:val>
            <c:numRef>
              <c:f>Sheet1!$C$2:$C$4</c:f>
              <c:numCache>
                <c:formatCode>General</c:formatCode>
                <c:ptCount val="3"/>
                <c:pt idx="0">
                  <c:v>30</c:v>
                </c:pt>
                <c:pt idx="1">
                  <c:v>21.1</c:v>
                </c:pt>
                <c:pt idx="2">
                  <c:v>11.1</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patients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charts/chart123.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 with train-of-four ratio &lt;0.9</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Residual block at extubation</c:v>
                  </c:pt>
                  <c:pt idx="1">
                    <c:v>Residual block at recovery arrival</c:v>
                  </c:pt>
                </c:lvl>
              </c:multiLvlStrCache>
            </c:multiLvlStrRef>
          </c:cat>
          <c:val>
            <c:numRef>
              <c:f>Sheet1!$B$2:$B$3</c:f>
              <c:numCache>
                <c:formatCode>General</c:formatCode>
                <c:ptCount val="2"/>
                <c:pt idx="0">
                  <c:v>63.5</c:v>
                </c:pt>
                <c:pt idx="1">
                  <c:v>56.5</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patients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Whenever a neuromuscular blocker is given, monitor at the hand with a quantitative device; documenting a train-of-four ratio of at least 0.90 is the only way to confirm satisfactory recovery, and the 5-second head lift should be abandoned.. The consensus is unambiguous: any neuromuscular blocker means a quantitative device at the hand and a documented train-of-four ratio of at least 0.90, and the 5-second head lift is no longer acceptable as proof. [Consensus Statement on Perioperative Use of Neuromuscular Monitoring, Anesthesia and analgesia 2018]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The conclusion does not hold: absence of fade on a peripheral nerve stimulator does not exclude residual block, because train-of-four ratios as low as 0.4 to 0.6 can be present when no fade is visible.. Your eye saturates well before the neuromuscular junction recovers, so a ratio anywhere from 0.4 to 0.6 can hide behind a train-of-four that looks fade-free. [Neuromuscular Monitoring in the Perioperative Period, Anesthesia and analgesia 2018]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Despite qualitative monitoring and neostigmine, 63.5% of patients still had a train-of-four ratio under 0.9 at extubation, which shows that clinical judgement plus a nerve stimulator does not detect residual block.. Nearly two thirds of RECITE patients reached extubation with a train-of-four ratio under 0.9, which is why judgement plus a qualitative stimulator cannot be your detection strategy. [The RECITE Study: A Canadian Prospective, Multicenter Study of the Incidence and Severity of Residual Neuromuscular Blockade, Anesthesia and analgesia 2015]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It establishes that in a setting where quantitative monitoring and sugammadex were readily available the observed incidence of residual block in recovery was 2.2%, at or below the bottom of the 3.5% to 53.3% range published since 2000. It does not establish that those two practices caused the low rate: the comparator is a wide range of incidences from other studies over 25 years rather than a concurrent randomized control group.. This is an observed incidence in one setting benchmarked against a very wide historical range, so treat it as consistent with the practice, not as proof that the monitor and sugammadex produced the number. [Residual Neuromuscular Block in the Postanaesthesia Care Unit: A Single-Centre Prospective Observational Study and Systematic Review, British journal of anaesthesia 2025]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chart" Target="/ppt/charts/chart122.xml"/><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chart" Target="/ppt/charts/chart123.xml"/><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chart" Target="/ppt/charts/chart121.xml"/><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PHYSICS, MONITORING, AND ANESTHESIA DELIVERY DEVICES</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Quantitative Neuromuscular Monitoring</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CA-2</a:t>
            </a:r>
            <a:endParaRPr lang="en-US" sz="1500" dirty="0"/>
          </a:p>
        </p:txBody>
      </p:sp>
      <p:sp>
        <p:nvSpPr>
          <p:cNvPr id="7" name="Text 5"/>
          <p:cNvSpPr/>
          <p:nvPr/>
        </p:nvSpPr>
        <p:spPr>
          <a:xfrm>
            <a:off x="566928" y="4041648"/>
            <a:ext cx="7680960" cy="219456"/>
          </a:xfrm>
          <a:prstGeom prst="rect">
            <a:avLst/>
          </a:prstGeom>
          <a:noFill/>
          <a:ln/>
        </p:spPr>
        <p:txBody>
          <a:bodyPr wrap="square" rtlCol="0" anchor="ctr"/>
          <a:lstStyle/>
          <a:p>
            <a:pPr indent="0" marL="0">
              <a:buNone/>
            </a:pPr>
            <a:r>
              <a:rPr lang="en-US" sz="900" b="1" spc="220" kern="0" dirty="0">
                <a:solidFill>
                  <a:srgbClr val="8FA9C9"/>
                </a:solidFill>
                <a:latin typeface="Calibri" pitchFamily="34" charset="0"/>
                <a:ea typeface="Calibri" pitchFamily="34" charset="-122"/>
                <a:cs typeface="Calibri" pitchFamily="34" charset="-120"/>
              </a:rPr>
              <a:t>ABA CONTENT OUTLINE</a:t>
            </a:r>
            <a:endParaRPr lang="en-US" sz="900" dirty="0"/>
          </a:p>
        </p:txBody>
      </p:sp>
      <p:sp>
        <p:nvSpPr>
          <p:cNvPr id="8" name="Text 6"/>
          <p:cNvSpPr/>
          <p:nvPr/>
        </p:nvSpPr>
        <p:spPr>
          <a:xfrm>
            <a:off x="566928" y="4315968"/>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I.A.2.h.1</a:t>
            </a:r>
            <a:endParaRPr lang="en-US" sz="1050" dirty="0"/>
          </a:p>
        </p:txBody>
      </p:sp>
      <p:sp>
        <p:nvSpPr>
          <p:cNvPr id="9" name="Text 7"/>
          <p:cNvSpPr/>
          <p:nvPr/>
        </p:nvSpPr>
        <p:spPr>
          <a:xfrm>
            <a:off x="1984248" y="4315968"/>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Neuromuscular Function</a:t>
            </a:r>
            <a:endParaRPr lang="en-US" sz="1000" dirty="0"/>
          </a:p>
        </p:txBody>
      </p:sp>
      <p:sp>
        <p:nvSpPr>
          <p:cNvPr id="10" name="Text 8"/>
          <p:cNvSpPr/>
          <p:nvPr/>
        </p:nvSpPr>
        <p:spPr>
          <a:xfrm>
            <a:off x="566928" y="4626864"/>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I.A.4.b.6</a:t>
            </a:r>
            <a:endParaRPr lang="en-US" sz="1050" dirty="0"/>
          </a:p>
        </p:txBody>
      </p:sp>
      <p:sp>
        <p:nvSpPr>
          <p:cNvPr id="11" name="Text 9"/>
          <p:cNvSpPr/>
          <p:nvPr/>
        </p:nvSpPr>
        <p:spPr>
          <a:xfrm>
            <a:off x="1984248" y="4626864"/>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Effects on Neuromuscular Function</a:t>
            </a:r>
            <a:endParaRPr lang="en-US" sz="1000" dirty="0"/>
          </a:p>
        </p:txBody>
      </p:sp>
      <p:sp>
        <p:nvSpPr>
          <p:cNvPr id="12" name="Text 10"/>
          <p:cNvSpPr/>
          <p:nvPr/>
        </p:nvSpPr>
        <p:spPr>
          <a:xfrm>
            <a:off x="566928" y="4937760"/>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I.C.8.a</a:t>
            </a:r>
            <a:endParaRPr lang="en-US" sz="1050" dirty="0"/>
          </a:p>
        </p:txBody>
      </p:sp>
      <p:sp>
        <p:nvSpPr>
          <p:cNvPr id="13" name="Text 11"/>
          <p:cNvSpPr/>
          <p:nvPr/>
        </p:nvSpPr>
        <p:spPr>
          <a:xfrm>
            <a:off x="1984248" y="4937760"/>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Physiology of Neuromuscular Transmission</a:t>
            </a:r>
            <a:endParaRPr lang="en-US" sz="1000" dirty="0"/>
          </a:p>
        </p:txBody>
      </p:sp>
      <p:sp>
        <p:nvSpPr>
          <p:cNvPr id="14" name="Text 1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Randomising to acceleromyography rather than qualitative train-of-four cut residual</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Randomising to acceleromyography rather than qualitative train-of-four cut residual blockade in recovery from 30% to 4.5%, and no acceleromyography patient desaturated below 90% or obstructed during transport.</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Intraoperative Acceleromyographic Monitoring Reduces the Risk of Residual Neuromuscular Blockade and Adverse Respiratory Events in the Postanesthesia Care Unit, Anesthesiology 2008 · PMID 18719436</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Acceleromyography cut residual block sevenfold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185 patients randomised to quantitative or qualitative monitoring.</a:t>
            </a:r>
            <a:endParaRPr lang="en-US" sz="1400" dirty="0"/>
          </a:p>
        </p:txBody>
      </p:sp>
      <p:graphicFrame>
        <p:nvGraphicFramePr>
          <p:cNvPr id="5" name="Chart 0" descr=""/>
          <p:cNvGraphicFramePr/>
          <p:nvPr/>
        </p:nvGraphicFramePr>
        <p:xfrm>
          <a:off x="566928" y="1938528"/>
          <a:ext cx="11057839" cy="28712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 acceleromyography patient desaturated or obstructed during transport. None.</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Intraoperative Acceleromyographic Monitoring Reduces the Risk of Residual Neuromuscular Blockade and Adverse Respiratory Events in the Postanesthesia Care Unit, Anesthesiology 2008 · PMID 18719436</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Acceleromyography reduced residual block from 50% to 14.5% and left patients with</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Acceleromyography reduced residual block from 50% to 14.5% and left patients with fewer symptoms of weakness, even though visible signs of weakness were rare in both groups.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Intraoperative Acceleromyography Monitoring Reduces Symptoms of Muscle Weakness and Improves Quality of Recovery in the Early Postoperative Period, Anesthesiology 2011 · PMID 21946094</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BF3E6"/>
          </a:solidFill>
          <a:ln w="12700">
            <a:solidFill>
              <a:srgbClr val="FBF3E6"/>
            </a:solidFill>
            <a:prstDash val="solid"/>
          </a:ln>
        </p:spPr>
      </p:sp>
      <p:sp>
        <p:nvSpPr>
          <p:cNvPr id="6" name="Shape 4"/>
          <p:cNvSpPr/>
          <p:nvPr/>
        </p:nvSpPr>
        <p:spPr>
          <a:xfrm>
            <a:off x="566928" y="1938528"/>
            <a:ext cx="5428336" cy="54864"/>
          </a:xfrm>
          <a:prstGeom prst="rect">
            <a:avLst/>
          </a:prstGeom>
          <a:solidFill>
            <a:srgbClr val="C8892B"/>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ANESTHESIA AND ANALGESIA 2015</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Despite qualitative monitoring and neostigmine, 63.5% of patients still had a</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Despite qualitative monitoring and neostigmine, 63.5% of patients still had a train-of-four ratio under 0.9 at extubation — clinical judgement plus a…</a:t>
            </a:r>
            <a:endParaRPr lang="en-US" sz="1150" dirty="0"/>
          </a:p>
        </p:txBody>
      </p:sp>
      <p:sp>
        <p:nvSpPr>
          <p:cNvPr id="10" name="Shape 8"/>
          <p:cNvSpPr/>
          <p:nvPr/>
        </p:nvSpPr>
        <p:spPr>
          <a:xfrm>
            <a:off x="6196432" y="1938528"/>
            <a:ext cx="5428336" cy="4206240"/>
          </a:xfrm>
          <a:prstGeom prst="roundRect">
            <a:avLst>
              <a:gd name="adj" fmla="val 1304"/>
            </a:avLst>
          </a:prstGeom>
          <a:solidFill>
            <a:srgbClr val="FBF3E6"/>
          </a:solidFill>
          <a:ln w="12700">
            <a:solidFill>
              <a:srgbClr val="FBF3E6"/>
            </a:solidFill>
            <a:prstDash val="solid"/>
          </a:ln>
        </p:spPr>
      </p:sp>
      <p:sp>
        <p:nvSpPr>
          <p:cNvPr id="11" name="Shape 9"/>
          <p:cNvSpPr/>
          <p:nvPr/>
        </p:nvSpPr>
        <p:spPr>
          <a:xfrm>
            <a:off x="6196432" y="1938528"/>
            <a:ext cx="5428336" cy="54864"/>
          </a:xfrm>
          <a:prstGeom prst="rect">
            <a:avLst/>
          </a:prstGeom>
          <a:solidFill>
            <a:srgbClr val="C8892B"/>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ANESTHESIA AND ANALGESIA 2018</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Absence of fade on a peripheral nerve stimulator does not exclude residual block —</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Absence of fade on a peripheral nerve stimulator does not exclude residual block — train-of-four ratios as low as 0.4 to 0.6 can be present when no…</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Despite qualitative monitoring and neostigmine, 63.5% of patients still had a</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Cohort · Anesthesia and analgesia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Despite qualitative monitoring and neostigmine, 63.5% of patients still had a train-of-four ratio under 0.9 at extubation — clinical judgement plus a nerve stimulator does not detect residual block.</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The RECITE Study: A Canadian Prospective, Multicenter Study of the Incidence and Severity of Residual Neuromuscular Blockade, Anesthesia and analgesia 2015 · PMID 25902322</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Neostigmine plus a nerve stimulator is not enough</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RECITE, 302 patients, blinded acceleromyography.</a:t>
            </a:r>
            <a:endParaRPr lang="en-US" sz="1400" dirty="0"/>
          </a:p>
        </p:txBody>
      </p:sp>
      <p:graphicFrame>
        <p:nvGraphicFramePr>
          <p:cNvPr id="5" name="Chart 0" descr=""/>
          <p:cNvGraphicFramePr/>
          <p:nvPr/>
        </p:nvGraphicFramePr>
        <p:xfrm>
          <a:off x="566928" y="1938528"/>
          <a:ext cx="11057839" cy="28712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Two-thirds still had residual block at extubation despite routine reversal and qualitative monitoring.</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The RECITE Study: A Canadian Prospective, Multicenter Study of the Incidence and Severity of Residual Neuromuscular Blockade, Anesthesia and analgesia 2015 · PMID 25902322</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Absence of fade on a peripheral nerve stimulator does not exclude residual block —</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Review · Anesthesia and analgesia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Absence of fade on a peripheral nerve stimulator does not exclude residual block — train-of-four ratios as low as 0.4 to 0.6 can be present when no fade is visible.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Neuromuscular Monitoring in the Perioperative Period, Anesthesia and analgesia 2018 · PMID 28795964</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647395"/>
          </a:xfrm>
          <a:prstGeom prst="roundRect">
            <a:avLst>
              <a:gd name="adj" fmla="val 8475"/>
            </a:avLst>
          </a:prstGeom>
          <a:solidFill>
            <a:srgbClr val="EDF4EF"/>
          </a:solidFill>
          <a:ln w="12700">
            <a:solidFill>
              <a:srgbClr val="EDF4EF"/>
            </a:solidFill>
            <a:prstDash val="solid"/>
          </a:ln>
        </p:spPr>
      </p:sp>
      <p:sp>
        <p:nvSpPr>
          <p:cNvPr id="6" name="Shape 4"/>
          <p:cNvSpPr/>
          <p:nvPr/>
        </p:nvSpPr>
        <p:spPr>
          <a:xfrm>
            <a:off x="566928" y="1993392"/>
            <a:ext cx="41148" cy="537667"/>
          </a:xfrm>
          <a:prstGeom prst="rect">
            <a:avLst/>
          </a:prstGeom>
          <a:solidFill>
            <a:srgbClr val="3E7C59"/>
          </a:solidFill>
          <a:ln w="12700">
            <a:solidFill>
              <a:srgbClr val="333333"/>
            </a:solidFill>
            <a:prstDash val="solid"/>
          </a:ln>
        </p:spPr>
      </p:sp>
      <p:sp>
        <p:nvSpPr>
          <p:cNvPr id="7" name="Shape 5"/>
          <p:cNvSpPr/>
          <p:nvPr/>
        </p:nvSpPr>
        <p:spPr>
          <a:xfrm>
            <a:off x="768096" y="2106778"/>
            <a:ext cx="310896" cy="310896"/>
          </a:xfrm>
          <a:prstGeom prst="ellipse">
            <a:avLst/>
          </a:prstGeom>
          <a:solidFill>
            <a:srgbClr val="3E7C59"/>
          </a:solidFill>
          <a:ln w="12700">
            <a:solidFill>
              <a:srgbClr val="333333"/>
            </a:solidFill>
            <a:prstDash val="solid"/>
          </a:ln>
        </p:spPr>
      </p:sp>
      <p:sp>
        <p:nvSpPr>
          <p:cNvPr id="8" name="Text 6"/>
          <p:cNvSpPr/>
          <p:nvPr/>
        </p:nvSpPr>
        <p:spPr>
          <a:xfrm>
            <a:off x="768096" y="210677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Whenever a neuromuscular blocker is given, monitor at the hand with a quantitative device: documenting a train-of-four ratio of at least 0.90 is the only way to confirm satisfactory recovery, and the 5-second head lift should be abandoned.</a:t>
            </a:r>
            <a:endParaRPr lang="en-US" sz="1150" dirty="0"/>
          </a:p>
        </p:txBody>
      </p:sp>
      <p:sp>
        <p:nvSpPr>
          <p:cNvPr id="10" name="Shape 8"/>
          <p:cNvSpPr/>
          <p:nvPr/>
        </p:nvSpPr>
        <p:spPr>
          <a:xfrm>
            <a:off x="566928" y="2713939"/>
            <a:ext cx="11057839" cy="647395"/>
          </a:xfrm>
          <a:prstGeom prst="roundRect">
            <a:avLst>
              <a:gd name="adj" fmla="val 8475"/>
            </a:avLst>
          </a:prstGeom>
          <a:solidFill>
            <a:srgbClr val="F4F6F8"/>
          </a:solidFill>
          <a:ln w="12700">
            <a:solidFill>
              <a:srgbClr val="F4F6F8"/>
            </a:solidFill>
            <a:prstDash val="solid"/>
          </a:ln>
        </p:spPr>
      </p:sp>
      <p:sp>
        <p:nvSpPr>
          <p:cNvPr id="11" name="Shape 9"/>
          <p:cNvSpPr/>
          <p:nvPr/>
        </p:nvSpPr>
        <p:spPr>
          <a:xfrm>
            <a:off x="566928" y="2768803"/>
            <a:ext cx="41148" cy="537667"/>
          </a:xfrm>
          <a:prstGeom prst="rect">
            <a:avLst/>
          </a:prstGeom>
          <a:solidFill>
            <a:srgbClr val="1C7293"/>
          </a:solidFill>
          <a:ln w="12700">
            <a:solidFill>
              <a:srgbClr val="333333"/>
            </a:solidFill>
            <a:prstDash val="solid"/>
          </a:ln>
        </p:spPr>
      </p:sp>
      <p:sp>
        <p:nvSpPr>
          <p:cNvPr id="12" name="Shape 10"/>
          <p:cNvSpPr/>
          <p:nvPr/>
        </p:nvSpPr>
        <p:spPr>
          <a:xfrm>
            <a:off x="768096" y="288218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288218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05379"/>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Where quantitative monitoring and sugammadex are readily available, residual block in recovery fell to 2.2%, against published incidences ranging from 3.5% to 53.3% since 2000.</a:t>
            </a:r>
            <a:endParaRPr lang="en-US" sz="1150" dirty="0"/>
          </a:p>
        </p:txBody>
      </p:sp>
      <p:sp>
        <p:nvSpPr>
          <p:cNvPr id="15" name="Shape 13"/>
          <p:cNvSpPr/>
          <p:nvPr/>
        </p:nvSpPr>
        <p:spPr>
          <a:xfrm>
            <a:off x="566928" y="3489350"/>
            <a:ext cx="11057839" cy="647395"/>
          </a:xfrm>
          <a:prstGeom prst="roundRect">
            <a:avLst>
              <a:gd name="adj" fmla="val 8475"/>
            </a:avLst>
          </a:prstGeom>
          <a:solidFill>
            <a:srgbClr val="F4F6F8"/>
          </a:solidFill>
          <a:ln w="12700">
            <a:solidFill>
              <a:srgbClr val="F4F6F8"/>
            </a:solidFill>
            <a:prstDash val="solid"/>
          </a:ln>
        </p:spPr>
      </p:sp>
      <p:sp>
        <p:nvSpPr>
          <p:cNvPr id="16" name="Shape 14"/>
          <p:cNvSpPr/>
          <p:nvPr/>
        </p:nvSpPr>
        <p:spPr>
          <a:xfrm>
            <a:off x="566928" y="3544214"/>
            <a:ext cx="41148" cy="537667"/>
          </a:xfrm>
          <a:prstGeom prst="rect">
            <a:avLst/>
          </a:prstGeom>
          <a:solidFill>
            <a:srgbClr val="1C7293"/>
          </a:solidFill>
          <a:ln w="12700">
            <a:solidFill>
              <a:srgbClr val="333333"/>
            </a:solidFill>
            <a:prstDash val="solid"/>
          </a:ln>
        </p:spPr>
      </p:sp>
      <p:sp>
        <p:nvSpPr>
          <p:cNvPr id="17" name="Shape 15"/>
          <p:cNvSpPr/>
          <p:nvPr/>
        </p:nvSpPr>
        <p:spPr>
          <a:xfrm>
            <a:off x="768096" y="36576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6576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580790"/>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Randomising to acceleromyography rather than qualitative train-of-four cut residual blockade in recovery from 30% to 4.5%, and no acceleromyography patient desaturated below 90% or obstructed during transport.</a:t>
            </a:r>
            <a:endParaRPr lang="en-US" sz="1150" dirty="0"/>
          </a:p>
        </p:txBody>
      </p:sp>
      <p:sp>
        <p:nvSpPr>
          <p:cNvPr id="20" name="Shape 18"/>
          <p:cNvSpPr/>
          <p:nvPr/>
        </p:nvSpPr>
        <p:spPr>
          <a:xfrm>
            <a:off x="566928" y="4264762"/>
            <a:ext cx="11057839" cy="647395"/>
          </a:xfrm>
          <a:prstGeom prst="roundRect">
            <a:avLst>
              <a:gd name="adj" fmla="val 8475"/>
            </a:avLst>
          </a:prstGeom>
          <a:solidFill>
            <a:srgbClr val="F4F6F8"/>
          </a:solidFill>
          <a:ln w="12700">
            <a:solidFill>
              <a:srgbClr val="F4F6F8"/>
            </a:solidFill>
            <a:prstDash val="solid"/>
          </a:ln>
        </p:spPr>
      </p:sp>
      <p:sp>
        <p:nvSpPr>
          <p:cNvPr id="21" name="Shape 19"/>
          <p:cNvSpPr/>
          <p:nvPr/>
        </p:nvSpPr>
        <p:spPr>
          <a:xfrm>
            <a:off x="566928" y="4319626"/>
            <a:ext cx="41148" cy="537667"/>
          </a:xfrm>
          <a:prstGeom prst="rect">
            <a:avLst/>
          </a:prstGeom>
          <a:solidFill>
            <a:srgbClr val="1C7293"/>
          </a:solidFill>
          <a:ln w="12700">
            <a:solidFill>
              <a:srgbClr val="333333"/>
            </a:solidFill>
            <a:prstDash val="solid"/>
          </a:ln>
        </p:spPr>
      </p:sp>
      <p:sp>
        <p:nvSpPr>
          <p:cNvPr id="22" name="Shape 20"/>
          <p:cNvSpPr/>
          <p:nvPr/>
        </p:nvSpPr>
        <p:spPr>
          <a:xfrm>
            <a:off x="768096" y="443301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43301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356202"/>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Acceleromyography reduced residual block from 50% to 14.5% and left patients with fewer symptoms of weakness, even though visible signs of weakness were rare in both groups.</a:t>
            </a:r>
            <a:endParaRPr lang="en-US" sz="1150" dirty="0"/>
          </a:p>
        </p:txBody>
      </p:sp>
      <p:sp>
        <p:nvSpPr>
          <p:cNvPr id="25" name="Shape 23"/>
          <p:cNvSpPr/>
          <p:nvPr/>
        </p:nvSpPr>
        <p:spPr>
          <a:xfrm>
            <a:off x="566928" y="5040173"/>
            <a:ext cx="11057839" cy="647395"/>
          </a:xfrm>
          <a:prstGeom prst="roundRect">
            <a:avLst>
              <a:gd name="adj" fmla="val 8475"/>
            </a:avLst>
          </a:prstGeom>
          <a:solidFill>
            <a:srgbClr val="FBF3E6"/>
          </a:solidFill>
          <a:ln w="12700">
            <a:solidFill>
              <a:srgbClr val="FBF3E6"/>
            </a:solidFill>
            <a:prstDash val="solid"/>
          </a:ln>
        </p:spPr>
      </p:sp>
      <p:sp>
        <p:nvSpPr>
          <p:cNvPr id="26" name="Shape 24"/>
          <p:cNvSpPr/>
          <p:nvPr/>
        </p:nvSpPr>
        <p:spPr>
          <a:xfrm>
            <a:off x="566928" y="5095037"/>
            <a:ext cx="41148" cy="537667"/>
          </a:xfrm>
          <a:prstGeom prst="rect">
            <a:avLst/>
          </a:prstGeom>
          <a:solidFill>
            <a:srgbClr val="C8892B"/>
          </a:solidFill>
          <a:ln w="12700">
            <a:solidFill>
              <a:srgbClr val="333333"/>
            </a:solidFill>
            <a:prstDash val="solid"/>
          </a:ln>
        </p:spPr>
      </p:sp>
      <p:sp>
        <p:nvSpPr>
          <p:cNvPr id="27" name="Shape 25"/>
          <p:cNvSpPr/>
          <p:nvPr/>
        </p:nvSpPr>
        <p:spPr>
          <a:xfrm>
            <a:off x="768096" y="5208422"/>
            <a:ext cx="310896" cy="310896"/>
          </a:xfrm>
          <a:prstGeom prst="ellipse">
            <a:avLst/>
          </a:prstGeom>
          <a:solidFill>
            <a:srgbClr val="C8892B"/>
          </a:solidFill>
          <a:ln w="12700">
            <a:solidFill>
              <a:srgbClr val="333333"/>
            </a:solidFill>
            <a:prstDash val="solid"/>
          </a:ln>
        </p:spPr>
      </p:sp>
      <p:sp>
        <p:nvSpPr>
          <p:cNvPr id="28" name="Text 26"/>
          <p:cNvSpPr/>
          <p:nvPr/>
        </p:nvSpPr>
        <p:spPr>
          <a:xfrm>
            <a:off x="768096" y="520842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131613"/>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Despite qualitative monitoring and neostigmine, 63.5% of patients still had a train-of-four ratio under 0.9 at extubation — clinical judgement plus a nerve stimulator does not detect residual block.</a:t>
            </a:r>
            <a:endParaRPr lang="en-US" sz="1150" dirty="0"/>
          </a:p>
        </p:txBody>
      </p:sp>
      <p:sp>
        <p:nvSpPr>
          <p:cNvPr id="30" name="Text 28"/>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31" name="Text 29"/>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Where quantitative monitoring and sugammadex are readily available, residual block</a:t>
            </a:r>
            <a:endParaRPr lang="en-US" sz="1400" dirty="0"/>
          </a:p>
        </p:txBody>
      </p:sp>
      <p:sp>
        <p:nvSpPr>
          <p:cNvPr id="7" name="Text 5"/>
          <p:cNvSpPr/>
          <p:nvPr/>
        </p:nvSpPr>
        <p:spPr>
          <a:xfrm>
            <a:off x="749808"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British journal of anaesthesia 2025</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Randomising to acceleromyography rather than qualitative train-of-four cut residual</a:t>
            </a:r>
            <a:endParaRPr lang="en-US" sz="1400" dirty="0"/>
          </a:p>
        </p:txBody>
      </p:sp>
      <p:sp>
        <p:nvSpPr>
          <p:cNvPr id="11" name="Text 9"/>
          <p:cNvSpPr/>
          <p:nvPr/>
        </p:nvSpPr>
        <p:spPr>
          <a:xfrm>
            <a:off x="3564560"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Anesthesiology 2008</a:t>
            </a: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Despite qualitative monitoring and neostigmine, 63.5% of patients still had a</a:t>
            </a:r>
            <a:endParaRPr lang="en-US" sz="1400" dirty="0"/>
          </a:p>
        </p:txBody>
      </p:sp>
      <p:sp>
        <p:nvSpPr>
          <p:cNvPr id="15" name="Text 13"/>
          <p:cNvSpPr/>
          <p:nvPr/>
        </p:nvSpPr>
        <p:spPr>
          <a:xfrm>
            <a:off x="6379312"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Anesthesia and analgesia 2015</a:t>
            </a: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Absence of fade on a peripheral nerve stimulator does not exclude residual block —</a:t>
            </a:r>
            <a:endParaRPr lang="en-US" sz="1400" dirty="0"/>
          </a:p>
        </p:txBody>
      </p:sp>
      <p:sp>
        <p:nvSpPr>
          <p:cNvPr id="19" name="Text 17"/>
          <p:cNvSpPr/>
          <p:nvPr/>
        </p:nvSpPr>
        <p:spPr>
          <a:xfrm>
            <a:off x="9194063"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Anesthesia and analgesia 2018</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Where quantitative monitoring and sugammadex are readily available, residual block</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does your plan change if the patient is not optimised?</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the physiology behind what we just did?</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Talk me through the trade-off you made there.</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make you abandon this plan and do something else?</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A CA-1 has judged reversal adequate on a peripheral nerve stimulator by eye and wants to extubate. The quantitative monitor is in the drawer and would take a minute to set up.</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State the core recommendations of the 2018 consensus statement on perioperative use of neuromuscular monitoring: when monitoring is indicated, where on the body and with what type of device, the numeric endpoint that confirms satisfactory recovery, and which traditional bedside test the statement says to abandon.</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Whenever a neuromuscular blocker is given, monitor at the hand with a quantitative device; documenting a train-of-four ratio of at least 0.90 is the only way to confirm satisfactory recovery, and the 5-second head lift should be abandoned.</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consensus is unambiguous: any neuromuscular blocker means a quantitative device at the hand and a documented train-of-four ratio of at least 0.90, and the 5-second head lift is no longer acceptable as proof.</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Consensus Statement on Perioperative Use of Neuromuscular Monitoring, Anesthesia and analgesia 2018 · PMID 29200077</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resident sees no fade in the train-of-four response on a peripheral nerve stimulator and concludes that residual neuromuscular block has been excluded. State what range of train-of-four ratios can be present when no fade is visible, and say whether the resident's conclusion holds.</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The conclusion does not hold: absence of fade on a peripheral nerve stimulator does not exclude residual block, because train-of-four ratios as low as 0.4 to 0.6 can be present when no fade is visible.</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Your eye saturates well before the neuromuscular junction recovers, so a ratio anywhere from 0.4 to 0.6 can hide behind a train-of-four that looks fade-free.</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Neuromuscular Monitoring in the Perioperative Period, Anesthesia and analgesia 2018 · PMID 28795964</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the RECITE study, patients were managed with qualitative neuromuscular monitoring and neostigmine reversal. State the proportion who still had a train-of-four ratio under 0.9 at extubation, and what the study establishes about clinical judgement combined with a nerve stimulator.</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Despite qualitative monitoring and neostigmine, 63.5% of patients still had a train-of-four ratio under 0.9 at extubation, which shows that clinical judgement plus a nerve stimulator does not detect residual block.</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Nearly two thirds of RECITE patients reached extubation with a train-of-four ratio under 0.9, which is why judgement plus a qualitative stimulator cannot be your detection strategy.</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The RECITE Study: A Canadian Prospective, Multicenter Study of the Incidence and Severity of Residual Neuromuscular Blockade, Anesthesia and analgesia 2015 · PMID 25902322</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single-centre prospective observational study, published alongside a systematic review, found residual neuromuscular block in the recovery unit in 2.2% of patients in a setting where quantitative monitoring and sugammadex were readily available, against published incidences ranging from 3.5% to 53.3% since 2000. State what this comparison does and does not establish.</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It establishes that in a setting where quantitative monitoring and sugammadex were readily available the observed incidence of residual block in recovery was 2.2%, at or below the bottom of the 3.5% to 53.3% range published since 2000. It does not establish that those two practices caused the low rate: the comparator is a wide range of incidences from other studies over 25 years rather than a concurrent randomized control group.</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This is an observed incidence in one setting benchmarked against a very wide historical range, so treat it as consistent with the practice, not as proof that the monitor and sugammadex produced the number.</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Residual Neuromuscular Block in the Postanaesthesia Care Unit: A Single-Centre Prospective Observational Study and Systematic Review, British journal of anaesthesia 2025 · PMID 39443187</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30"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Residual Neuromuscular Block in the Postanaesthesia Care Unit: A Single-Centre Prospective Observational Study and Systematic Review, British journal of anaesthesia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39443187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Intraoperative Acceleromyographic Monitoring Reduces the Risk of Residual Neuromuscular Blockade and Adverse Respiratory Events in the Postanesthesia Care Unit, Anesthesiology 2008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18719436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The RECITE Study: A Canadian Prospective, Multicenter Study of the Incidence and Severity of Residual Neuromuscular Blockade, Anesthesia and analgesia 2015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25902322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Neuromuscular Monitoring in the Perioperative Period, Anesthesia and analgesia 2018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28795964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Consensus Statement on Perioperative Use of Neuromuscular Monitoring, Anesthesia and analgesia 2018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29200077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Intraoperative Acceleromyography Monitoring Reduces Symptoms of Muscle Weakness and Improves Quality of Recovery in the Early Postoperative Period, Anesthesiology 2011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21946094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Where quantitative monitoring and sugammadex are readily available, residual block</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British journal of 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Where quantitative monitoring and sugammadex are readily available, residual block</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2008</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Randomising to acceleromyography rather than qualitative train-of-four cut residual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Cohort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Anesthesia and analgesia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Despite qualitative monitoring and neostigmine, 63.5% of patients still had 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Review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2018</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Anesthesia and analgesia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Absence of fade on a peripheral nerve stimulator does not exclude residual block —</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Guideline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2018</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Anesthesia and analgesia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Whenever a neuromuscular blocker is given, monitor at the hand with a quantitative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2011</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Acceleromyography reduced residual block from 50% to 14.5% and left patients with</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6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guidelines and pooled evidence say</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4F6F8"/>
          </a:solidFill>
          <a:ln w="12700">
            <a:solidFill>
              <a:srgbClr val="F4F6F8"/>
            </a:solidFill>
            <a:prstDash val="solid"/>
          </a:ln>
        </p:spPr>
      </p:sp>
      <p:sp>
        <p:nvSpPr>
          <p:cNvPr id="6" name="Shape 4"/>
          <p:cNvSpPr/>
          <p:nvPr/>
        </p:nvSpPr>
        <p:spPr>
          <a:xfrm>
            <a:off x="566928" y="1938528"/>
            <a:ext cx="5428336" cy="54864"/>
          </a:xfrm>
          <a:prstGeom prst="rect">
            <a:avLst/>
          </a:prstGeom>
          <a:solidFill>
            <a:srgbClr val="1C7293"/>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BRITISH JOURNAL OF ANAESTHESIA 2025</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Where quantitative monitoring and sugammadex are readily available, residual block</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Where quantitative monitoring and sugammadex are readily available, residual block in recovery fell to 2.2%, against published incidences ranging…</a:t>
            </a:r>
            <a:endParaRPr lang="en-US" sz="1150" dirty="0"/>
          </a:p>
        </p:txBody>
      </p:sp>
      <p:sp>
        <p:nvSpPr>
          <p:cNvPr id="10" name="Shape 8"/>
          <p:cNvSpPr/>
          <p:nvPr/>
        </p:nvSpPr>
        <p:spPr>
          <a:xfrm>
            <a:off x="6196432" y="1938528"/>
            <a:ext cx="5428336" cy="4206240"/>
          </a:xfrm>
          <a:prstGeom prst="roundRect">
            <a:avLst>
              <a:gd name="adj" fmla="val 1304"/>
            </a:avLst>
          </a:prstGeom>
          <a:solidFill>
            <a:srgbClr val="EDF4EF"/>
          </a:solidFill>
          <a:ln w="12700">
            <a:solidFill>
              <a:srgbClr val="EDF4EF"/>
            </a:solidFill>
            <a:prstDash val="solid"/>
          </a:ln>
        </p:spPr>
      </p:sp>
      <p:sp>
        <p:nvSpPr>
          <p:cNvPr id="11" name="Shape 9"/>
          <p:cNvSpPr/>
          <p:nvPr/>
        </p:nvSpPr>
        <p:spPr>
          <a:xfrm>
            <a:off x="6196432" y="1938528"/>
            <a:ext cx="5428336" cy="54864"/>
          </a:xfrm>
          <a:prstGeom prst="rect">
            <a:avLst/>
          </a:prstGeom>
          <a:solidFill>
            <a:srgbClr val="3E7C59"/>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ANESTHESIA AND ANALGESIA 2018</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Whenever a neuromuscular blocker is given, monitor at the hand with a quantitative</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Whenever a neuromuscular blocker is given, monitor at the hand with a quantitative device: documenting a train-of-four ratio of at least 0.90 is the…</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Where quantitative monitoring and sugammadex are readily available, residual block</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British journal of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Where quantitative monitoring and sugammadex are readily available, residual block in recovery fell to 2.2%, against published incidences ranging from 3.5% to 53.3% since 2000.</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Residual Neuromuscular Block in the Postanaesthesia Care Unit: A Single-Centre Prospective Observational Study and Systematic Review, British journal of anaesthesia 2025 · PMID 39443187</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Where quantitative monitoring is routine, the problem nearly disappears</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500 patients, Dutch centre with monitors and sugammadex available.</a:t>
            </a:r>
            <a:endParaRPr lang="en-US" sz="1400" dirty="0"/>
          </a:p>
        </p:txBody>
      </p:sp>
      <p:graphicFrame>
        <p:nvGraphicFramePr>
          <p:cNvPr id="5" name="Chart 0" descr=""/>
          <p:cNvGraphicFramePr/>
          <p:nvPr/>
        </p:nvGraphicFramePr>
        <p:xfrm>
          <a:off x="566928" y="2194560"/>
          <a:ext cx="11057839" cy="26151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2.2% in a centre where quantitative monitoring and sugammadex were routinely available, against published incidences up to 53%. Cross-study comparison, not a controlled one.</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Residual Neuromuscular Block in the Postanaesthesia Care Unit: A Single-Centre Prospective Observational Study and Systematic Review, British journal of anaesthesia 2025 · PMID 39443187</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Whenever a neuromuscular blocker is given, monitor at the hand with a quantitative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Guideline · Anesthesia and analgesia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Whenever a neuromuscular blocker is given, monitor at the hand with a quantitative device: documenting a train-of-four ratio of at least 0.90 is the only way to confirm satisfactory recovery, and the 5-second head lift should be abandoned.</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Consensus Statement on Perioperative Use of Neuromuscular Monitoring, Anesthesia and analgesia 2018 · PMID 29200077</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Where randomised evidence moved the question</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4F6F8"/>
          </a:solidFill>
          <a:ln w="12700">
            <a:solidFill>
              <a:srgbClr val="F4F6F8"/>
            </a:solidFill>
            <a:prstDash val="solid"/>
          </a:ln>
        </p:spPr>
      </p:sp>
      <p:sp>
        <p:nvSpPr>
          <p:cNvPr id="6" name="Shape 4"/>
          <p:cNvSpPr/>
          <p:nvPr/>
        </p:nvSpPr>
        <p:spPr>
          <a:xfrm>
            <a:off x="566928" y="1938528"/>
            <a:ext cx="5428336" cy="54864"/>
          </a:xfrm>
          <a:prstGeom prst="rect">
            <a:avLst/>
          </a:prstGeom>
          <a:solidFill>
            <a:srgbClr val="1C7293"/>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ANESTHESIOLOGY 2008</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Randomising to acceleromyography rather than qualitative train-of-four cut residual</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Randomising to acceleromyography rather than qualitative train-of-four cut residual blockade in recovery from 30% to 4.5%</a:t>
            </a:r>
            <a:endParaRPr lang="en-US" sz="1150" dirty="0"/>
          </a:p>
        </p:txBody>
      </p:sp>
      <p:sp>
        <p:nvSpPr>
          <p:cNvPr id="10" name="Shape 8"/>
          <p:cNvSpPr/>
          <p:nvPr/>
        </p:nvSpPr>
        <p:spPr>
          <a:xfrm>
            <a:off x="6196432" y="1938528"/>
            <a:ext cx="5428336" cy="4206240"/>
          </a:xfrm>
          <a:prstGeom prst="roundRect">
            <a:avLst>
              <a:gd name="adj" fmla="val 1304"/>
            </a:avLst>
          </a:prstGeom>
          <a:solidFill>
            <a:srgbClr val="F4F6F8"/>
          </a:solidFill>
          <a:ln w="12700">
            <a:solidFill>
              <a:srgbClr val="F4F6F8"/>
            </a:solidFill>
            <a:prstDash val="solid"/>
          </a:ln>
        </p:spPr>
      </p:sp>
      <p:sp>
        <p:nvSpPr>
          <p:cNvPr id="11" name="Shape 9"/>
          <p:cNvSpPr/>
          <p:nvPr/>
        </p:nvSpPr>
        <p:spPr>
          <a:xfrm>
            <a:off x="6196432" y="1938528"/>
            <a:ext cx="5428336" cy="54864"/>
          </a:xfrm>
          <a:prstGeom prst="rect">
            <a:avLst/>
          </a:prstGeom>
          <a:solidFill>
            <a:srgbClr val="1C7293"/>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ANESTHESIOLOGY 2011</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Acceleromyography reduced residual block from 50% to 14.5% and left patients with</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Acceleromyography reduced residual block from 50% to 14.5% and left patients with fewer symptoms of weakness, even though visible signs of weakness…</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30</Slides>
  <Notes>30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30</vt:i4>
      </vt:variant>
    </vt:vector>
  </HeadingPairs>
  <TitlesOfParts>
    <vt:vector size="3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Quantitative Neuromuscular Monitoring</dc:title>
  <dc:subject>Intraoperative teaching</dc:subject>
  <dc:creator>Intraop Teaching Companion</dc:creator>
  <cp:lastModifiedBy>Intraop Teaching Companion</cp:lastModifiedBy>
  <cp:revision>1</cp:revision>
  <dcterms:created xsi:type="dcterms:W3CDTF">2026-07-29T06:02:13Z</dcterms:created>
  <dcterms:modified xsi:type="dcterms:W3CDTF">2026-07-29T06:02:13Z</dcterms:modified>
</cp:coreProperties>
</file>