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92.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93.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charts/chart94.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92.xml.rels><?xml version="1.0" encoding="UTF-8" standalone="yes"?><Relationships xmlns="http://schemas.openxmlformats.org/package/2006/relationships"><Relationship Id="rId1" Type="http://schemas.openxmlformats.org/officeDocument/2006/relationships/package" Target="../embeddings/Microsoft_Excel_Worksheet92.xlsx"/></Relationships>
</file>

<file path=ppt/charts/_rels/chart93.xml.rels><?xml version="1.0" encoding="UTF-8" standalone="yes"?><Relationships xmlns="http://schemas.openxmlformats.org/package/2006/relationships"><Relationship Id="rId1" Type="http://schemas.openxmlformats.org/officeDocument/2006/relationships/package" Target="../embeddings/Microsoft_Excel_Worksheet93.xlsx"/></Relationships>
</file>

<file path=ppt/charts/_rels/chart94.xml.rels><?xml version="1.0" encoding="UTF-8" standalone="yes"?><Relationships xmlns="http://schemas.openxmlformats.org/package/2006/relationships"><Relationship Id="rId1" Type="http://schemas.openxmlformats.org/officeDocument/2006/relationships/package" Target="../embeddings/Microsoft_Excel_Worksheet94.xlsx"/></Relationships>
</file>

<file path=ppt/charts/chart9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BIS-guided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Confirmed awareness events</c:v>
                  </c:pt>
                </c:lvl>
              </c:multiLvlStrCache>
            </c:multiLvlStrRef>
          </c:cat>
          <c:val>
            <c:numRef>
              <c:f>Sheet1!$B$2:$B$2</c:f>
              <c:numCache>
                <c:formatCode>General</c:formatCode>
                <c:ptCount val="1"/>
                <c:pt idx="0">
                  <c:v>2</c:v>
                </c:pt>
              </c:numCache>
            </c:numRef>
          </c:val>
        </c:ser>
        <c:ser>
          <c:idx val="1"/>
          <c:order val="1"/>
          <c:tx>
            <c:strRef>
              <c:f>Sheet1!$C$1</c:f>
              <c:strCache>
                <c:ptCount val="1"/>
                <c:pt idx="0">
                  <c:v>Routine care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Confirmed awareness events</c:v>
                  </c:pt>
                </c:lvl>
              </c:multiLvlStrCache>
            </c:multiLvlStrRef>
          </c:cat>
          <c:val>
            <c:numRef>
              <c:f>Sheet1!$C$2:$C$2</c:f>
              <c:numCache>
                <c:formatCode>General</c:formatCode>
                <c:ptCount val="1"/>
                <c:pt idx="0">
                  <c:v>11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cases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Risk ratio with processed EEG</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Delirium within 7 days</c:v>
                  </c:pt>
                  <c:pt idx="1">
                    <c:v>Cognitive dysfunction at 12 weeks</c:v>
                  </c:pt>
                  <c:pt idx="2">
                    <c:v>Cognitive dysfunction at 1 week</c:v>
                  </c:pt>
                </c:lvl>
              </c:multiLvlStrCache>
            </c:multiLvlStrRef>
          </c:cat>
          <c:val>
            <c:numRef>
              <c:f>Sheet1!$B$2:$B$4</c:f>
              <c:numCache>
                <c:formatCode>General</c:formatCode>
                <c:ptCount val="3"/>
                <c:pt idx="0">
                  <c:v>0.71</c:v>
                </c:pt>
                <c:pt idx="1">
                  <c:v>0.71</c:v>
                </c:pt>
                <c:pt idx="2">
                  <c:v>0.84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risk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BIS-guided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Postoperative delirium</c:v>
                  </c:pt>
                </c:lvl>
              </c:multiLvlStrCache>
            </c:multiLvlStrRef>
          </c:cat>
          <c:val>
            <c:numRef>
              <c:f>Sheet1!$B$2:$B$2</c:f>
              <c:numCache>
                <c:formatCode>General</c:formatCode>
                <c:ptCount val="1"/>
                <c:pt idx="0">
                  <c:v>16.7</c:v>
                </c:pt>
              </c:numCache>
            </c:numRef>
          </c:val>
        </c:ser>
        <c:ser>
          <c:idx val="1"/>
          <c:order val="1"/>
          <c:tx>
            <c:strRef>
              <c:f>Sheet1!$C$1</c:f>
              <c:strCache>
                <c:ptCount val="1"/>
                <c:pt idx="0">
                  <c:v>BIS blinded</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Postoperative delirium</c:v>
                  </c:pt>
                </c:lvl>
              </c:multiLvlStrCache>
            </c:multiLvlStrRef>
          </c:cat>
          <c:val>
            <c:numRef>
              <c:f>Sheet1!$C$2:$C$2</c:f>
              <c:numCache>
                <c:formatCode>General</c:formatCode>
                <c:ptCount val="1"/>
                <c:pt idx="0">
                  <c:v>21.4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Processed EEG indices may not reliably reflect hypnotic state in neonates and infants, so read the raw waveform, spectral edge frequency and density spectral array rather than trusting the index alone.. In the youngest patients the single index number may not reflect hypnotic state at all, so look at the raw waveform, the spectral edge frequency and the density spectral array. [The Utility of Electroencephalography in Guiding General Anesthesia in Children, Anesthesia and analgesia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BIS-guided anaesthesia cut confirmed awareness from 11 cases to 2, a relative risk reduction of 82%.. B-Aware is the awareness trial, not a delirium or outcome trial: in high-risk adults receiving a relaxant, BIS guidance took confirmed awareness from 11 cases down to 2. [Bispectral Index Monitoring to Prevent Awareness During Anaesthesia: The B-Aware Randomised Controlled Trial, Lancet (London, England) 2004]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Isoelectric EEG occurred in 32% of children aged three years or under during anaesthesia, varied from 9% to 88% between hospitals, and was associated with moderate and severe hypotension.. Nearly a third of these young children went isoelectric at some point, and the nine-to-eighty-eight percent spread between hospitals tells you this is a practice variable, not an unavoidable one. [Isoelectric Electroencephalography in Infants and Toddlers During Anesthesia for Surgery: An International Observational Study, Anesthesiology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POQI consensus recommends EEG monitoring as part of the vital organ monitors, while finding insufficient evidence to recommend it for preventing delirium, neurocognitive disorder or postoperative mortality.. Use the EEG as a vital organ monitor, which is what POQI endorses, but do not claim it prevents delirium, neurocognitive disorder or death, because POQI found the evidence insufficient for that. [American Society for Enhanced Recovery and Perioperative Quality Initiative Joint Consensus Statement on the Role of Neuromonitoring in Perioperative Outcomes: Electroencephalography, Anesthesia and analgesia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92.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93.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94.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EVALUATION OF THE PATIENT AND PREOPERATIVE PREPARATION</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Processed EEG and Anesthetic Depth</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II.A.1.a.3</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Brain and Spinal Cord Function</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II.C.1.a.3.c</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Depth of Anesthesia</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Stages and Signs of Anesthesia</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B-Aware: BIS cut confirmed awareness by 82%</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2,463 adults at high risk, relaxant general anaesthesia.</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awareness benefit is the strongest thing processed EEG does, and it is separate from delirium.</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Bispectral Index Monitoring to Prevent Awareness During Anaesthesia: The B-Aware Randomised Controlled Trial, Lancet (London, England) 2004 · PMID 15172773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2022</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Isoelectric EEG occurred in 32% of children aged three years or under during</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Isoelectric EEG occurred in 32% of children aged three years or under during anaesthesia, varied from 9% to 88% between hospitals</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ANESTHESIA AND ANALGESIA 2026</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Processed EEG indices may not reliably reflect hypnotic state in neonates and infants</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Processed EEG indices may not reliably reflect hypnotic state in neonates and infants, so read the raw waveform, spectral edge frequency and density…</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Isoelectric EEG occurred in 32% of children aged three years or under during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Isoelectric EEG occurred in 32% of children aged three years or under during anaesthesia, varied from 9% to 88% between hospitals, and was associated with moderate and severe hypotension.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Isoelectric Electroencephalography in Infants and Toddlers During Anesthesia for Surgery: An International Observational Study, Anesthesiology 2022 · PMID 35503999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Processed EEG indices may not reliably reflect hypnotic state in neonates and infants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Processed EEG indices may not reliably reflect hypnotic state in neonates and infants, so read the raw waveform, spectral edge frequency and density spectral array rather than trusting the index alone.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Utility of Electroencephalography in Guiding General Anesthesia in Children, Anesthesia and analgesia 2026 · PMID 39475857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Delirium and cognitive dysfunction, pooled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Cochrane review, six trials, 2,929 participants.</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Moderate-quality evidence for delirium and 12-week cognition; the one-week effect is uncertain.</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Depth monitoring lowered delirium in older patients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1,155 patients over 60 analysed.</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Time spent with BIS under 20 independently predicted delirium — the depth, not the monitor, is the exposure.</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An international expert panel judged frontal processed EEG adequate for monitoring sedation depth in ICU patients unfit for clinical evaluation, but only after staff complete specific training.</a:t>
            </a:r>
            <a:endParaRPr lang="en-US" sz="1150" dirty="0"/>
          </a:p>
        </p:txBody>
      </p:sp>
      <p:sp>
        <p:nvSpPr>
          <p:cNvPr id="10" name="Shape 8"/>
          <p:cNvSpPr/>
          <p:nvPr/>
        </p:nvSpPr>
        <p:spPr>
          <a:xfrm>
            <a:off x="566928" y="2713939"/>
            <a:ext cx="11057839" cy="647395"/>
          </a:xfrm>
          <a:prstGeom prst="roundRect">
            <a:avLst>
              <a:gd name="adj" fmla="val 8475"/>
            </a:avLst>
          </a:prstGeom>
          <a:solidFill>
            <a:srgbClr val="EDF4EF"/>
          </a:solidFill>
          <a:ln w="12700">
            <a:solidFill>
              <a:srgbClr val="EDF4EF"/>
            </a:solidFill>
            <a:prstDash val="solid"/>
          </a:ln>
        </p:spPr>
      </p:sp>
      <p:sp>
        <p:nvSpPr>
          <p:cNvPr id="11" name="Shape 9"/>
          <p:cNvSpPr/>
          <p:nvPr/>
        </p:nvSpPr>
        <p:spPr>
          <a:xfrm>
            <a:off x="566928" y="2768803"/>
            <a:ext cx="41148" cy="537667"/>
          </a:xfrm>
          <a:prstGeom prst="rect">
            <a:avLst/>
          </a:prstGeom>
          <a:solidFill>
            <a:srgbClr val="3E7C59"/>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3E7C59"/>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POQI consensus recommends EEG monitoring as part of the vital organ monitors, while finding insufficient evidence to recommend it for preventing delirium, neurocognitive disorder or postoperative mortality.</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nine trials and 4,648 patients, processed EEG guidance gave a pooled odds ratio for delirium of 0.78 that did not reach significance, with substantial heterogeneity.</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adults at high risk of awareness having relaxant general anaesthesia, BIS-guided anaesthesia cut confirmed awareness from 11 cases to 2, a relative risk reduction of 82%.</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Isoelectric EEG occurred in 32% of children aged three years or under during anaesthesia, varied from 9% to 88% between hospitals, and was associated with moderate and severe hypotension.</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 international expert panel judged frontal processed EEG adequate for monitoring</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Neurocritical care 2023</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nine trials and 4,648 patients, processed EEG guidance gave a pooled odds</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2023</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adults at high risk of awareness having relaxant general anaesthesia, BIS-guided</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2004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Isoelectric EEG occurred in 32% of children aged three years or under during</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2022</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 international expert panel judged frontal processed EEG adequate for monitoring</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74-year-old is having a long open aortic case under total intravenous anaesthesia. The processed EEG index sits at 32 for long stretches and the resident asks whether to titrate to it.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You are anaesthetizing a neonate and the processed EEG index is displayed. According to a review of EEG use in children, why should the index alone not be trusted in neonates and infants, and which three elements of the EEG display should you read instead?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Processed EEG indices may not reliably reflect hypnotic state in neonates and infants, so read the raw waveform, spectral edge frequency and density spectral array rather than trusting the index alone.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the youngest patients the single index number may not reflect hypnotic state at all, so look at the raw waveform, the spectral edge frequency and the density spectral array.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The Utility of Electroencephalography in Guiding General Anesthesia in Children, Anesthesia and analgesia 2026 · PMID 39475857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B-Aware randomised controlled trial studied adults at high risk of awareness having general anaesthesia with neuromuscular blockade. State what BIS-guided anaesthesia did to confirmed awareness in that trial, giving the number of cases in each group and the relative risk reduction.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BIS-guided anaesthesia cut confirmed awareness from 11 cases to 2, a relative risk reduction of 82%.</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B-Aware is the awareness trial, not a delirium or outcome trial: in high-risk adults receiving a relaxant, BIS guidance took confirmed awareness from 11 cases down to 2.</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Bispectral Index Monitoring to Prevent Awareness During Anaesthesia: The B-Aware Randomised Controlled Trial, Lancet (London, England) 2004 · PMID 15172773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An international observational study recorded intraoperative EEG in children aged three years or under. State how often isoelectric EEG occurred overall, how much the rate varied between hospitals, and what clinical finding it was associated with.</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Isoelectric EEG occurred in 32% of children aged three years or under during anaesthesia, varied from 9% to 88% between hospitals, and was associated with moderate and severe hypotension.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Nearly a third of these young children went isoelectric at some point, and the nine-to-eighty-eight percent spread between hospitals tells you this is a practice variable, not an unavoidable one.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Isoelectric Electroencephalography in Infants and Toddlers During Anesthesia for Surgery: An International Observational Study, Anesthesiology 2022 · PMID 35503999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ASER/POQI joint consensus statement on neuromonitoring addressed electroencephalography. State both halves of its position: what it recommends about EEG monitoring, and the specific outcomes for which it found the evidence insufficient to recommend EEG.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POQI consensus recommends EEG monitoring as part of the vital organ monitors, while finding insufficient evidence to recommend it for preventing delirium, neurocognitive disorder or postoperative mortality.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Use the EEG as a vital organ monitor, which is what POQI endorses, but do not claim it prevents delirium, neurocognitive disorder or death, because POQI found the evidence insufficient for that.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American Society for Enhanced Recovery and Perioperative Quality Initiative Joint Consensus Statement on the Role of Neuromonitoring in Perioperative Outcomes: Electroencephalography, Anesthesia and analgesia 2020 · PMID 31764163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Processed Electroencephalogram-Based Monitoring to Guide Sedation in Critically Ill Adult Patients: Recommendations From an International Expert Panel-Based Consensus, Neurocritical care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35896766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Processed Electroencephalography-Guided General Anaesthesia to Reduce Postoperative Delirium: A Systematic Review and Meta-Analysis, British journal of anaesthesia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35183345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Bispectral Index Monitoring to Prevent Awareness During Anaesthesia: The B-Aware Randomised Controlled Trial, Lancet (London, England) 2004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15172773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Isoelectric Electroencephalography in Infants and Toddlers During Anesthesia for Surgery: An International Observational Study, Anesthesiology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35503999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Utility of Electroencephalography in Guiding General Anesthesia in Children, Anesthesia and analgesia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39475857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American Society for Enhanced Recovery and Perioperative Quality Initiative Joint Consensus Statement on the Role of Neuromonitoring in Perioperative Outcomes: Electroencephalography, Anesthesia and analgesia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31764163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An international expert panel judged frontal processed EEG adequate for monitoring</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Neurocritical care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 international expert panel judged frontal processed EEG adequate for monitoring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nine trials and 4,648 patients, processed EEG guidance gave a pooled odds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adults at high risk of awareness having relaxant general anaesthesia, BIS-guided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Isoelectric EEG occurred in 32% of children aged three years or under during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Processed EEG indices may not reliably reflect hypnotic state in neonates and infants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POQI consensus recommends EEG monitoring as part of the vital organ monitors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NEUROCRITICAL CARE 2023</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 international expert panel judged frontal processed EEG adequate for monitoring</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 international expert panel judged frontal processed EEG adequate for monitoring sedation depth in ICU patients unfit for clinical evaluation</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2023</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nine trials and 4,648 patients, processed EEG guidance gave a pooled odds</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nine trials and 4,648 patients, processed EEG guidance gave a pooled odds ratio for delirium of 0.78 that did not reach significance, with…</a:t>
            </a:r>
            <a:endParaRPr lang="en-US" sz="1150" dirty="0"/>
          </a:p>
        </p:txBody>
      </p:sp>
      <p:sp>
        <p:nvSpPr>
          <p:cNvPr id="15" name="Shape 13"/>
          <p:cNvSpPr/>
          <p:nvPr/>
        </p:nvSpPr>
        <p:spPr>
          <a:xfrm>
            <a:off x="8072933" y="1938528"/>
            <a:ext cx="3551834" cy="4206240"/>
          </a:xfrm>
          <a:prstGeom prst="roundRect">
            <a:avLst>
              <a:gd name="adj" fmla="val 1545"/>
            </a:avLst>
          </a:prstGeom>
          <a:solidFill>
            <a:srgbClr val="EDF4EF"/>
          </a:solidFill>
          <a:ln w="12700">
            <a:solidFill>
              <a:srgbClr val="EDF4EF"/>
            </a:solidFill>
            <a:prstDash val="solid"/>
          </a:ln>
        </p:spPr>
      </p:sp>
      <p:sp>
        <p:nvSpPr>
          <p:cNvPr id="16" name="Shape 14"/>
          <p:cNvSpPr/>
          <p:nvPr/>
        </p:nvSpPr>
        <p:spPr>
          <a:xfrm>
            <a:off x="8072933" y="1938528"/>
            <a:ext cx="3551834" cy="54864"/>
          </a:xfrm>
          <a:prstGeom prst="rect">
            <a:avLst/>
          </a:prstGeom>
          <a:solidFill>
            <a:srgbClr val="3E7C59"/>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ANESTHESIA AND ANALGESIA 2020</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POQI consensus recommends EEG monitoring as part of the vital organ monitors</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POQI consensus recommends EEG monitoring as part of the vital organ monitors</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An international expert panel judged frontal processed EEG adequate for monitoring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Neurocritical care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An international expert panel judged frontal processed EEG adequate for monitoring sedation depth in ICU patients unfit for clinical evaluation, but only after staff complete specific training.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Processed Electroencephalogram-Based Monitoring to Guide Sedation in Critically Ill Adult Patients: Recommendations From an International Expert Panel-Based Consensus, Neurocritical care 2023 · PMID 35896766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nine trials and 4,648 patients, processed EEG guidance gave a pooled odds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nine trials and 4,648 patients, processed EEG guidance gave a pooled odds ratio for delirium of 0.78 that did not reach significance, with substantial heterogeneity.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Processed Electroencephalography-Guided General Anaesthesia to Reduce Postoperative Delirium: A Systematic Review and Meta-Analysis, British journal of anaesthesia 2023 · PMID 35183345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POQI consensus recommends EEG monitoring as part of the vital organ monitors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POQI consensus recommends EEG monitoring as part of the vital organ monitors, while finding insufficient evidence to recommend it for preventing delirium, neurocognitive disorder or postoperative mortality.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American Society for Enhanced Recovery and Perioperative Quality Initiative Joint Consensus Statement on the Role of Neuromonitoring in Perioperative Outcomes: Electroencephalography, Anesthesia and analgesia 2020 · PMID 31764163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adults at high risk of awareness having relaxant general anaesthesia, BIS-guided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adults at high risk of awareness having relaxant general anaesthesia, BIS-guided anaesthesia cut confirmed awareness from 11 cases to 2, a relative risk reduction of 82%.</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Bispectral Index Monitoring to Prevent Awareness During Anaesthesia: The B-Aware Randomised Controlled Trial, Lancet (London, England) 2004 · PMID 15172773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Processed EEG and Anesthetic Depth</dc:title>
  <dc:subject>Intraoperative teaching</dc:subject>
  <dc:creator>Intraop Teaching Companion</dc:creator>
  <cp:lastModifiedBy>Intraop Teaching Companion</cp:lastModifiedBy>
  <cp:revision>1</cp:revision>
  <dcterms:created xsi:type="dcterms:W3CDTF">2026-07-29T06:01:48Z</dcterms:created>
  <dcterms:modified xsi:type="dcterms:W3CDTF">2026-07-29T06:01:48Z</dcterms:modified>
</cp:coreProperties>
</file>