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9.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charts/_rels/chart9.xml.rels><?xml version="1.0" encoding="UTF-8" standalone="yes"?><Relationships xmlns="http://schemas.openxmlformats.org/package/2006/relationships"><Relationship Id="rId1" Type="http://schemas.openxmlformats.org/officeDocument/2006/relationships/package" Target="../embeddings/Microsoft_Excel_Worksheet9.xlsx"/></Relationships>
</file>

<file path=ppt/charts/chart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Published cases 1979-2009</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Classic progression</c:v>
                  </c:pt>
                  <c:pt idx="1">
                    <c:v>Atypical: delayed onset or cardiovascular-only</c:v>
                  </c:pt>
                </c:lvl>
              </c:multiLvlStrCache>
            </c:multiLvlStrRef>
          </c:cat>
          <c:val>
            <c:numRef>
              <c:f>Sheet1!$B$2:$B$3</c:f>
              <c:numCache>
                <c:formatCode>General</c:formatCode>
                <c:ptCount val="2"/>
                <c:pt idx="0">
                  <c:v>60</c:v>
                </c:pt>
                <c:pt idx="1">
                  <c:v>40</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93 published cases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About 60%. Sixty percent followed the classic pattern. In the rest, symptoms were substantially delayed after injection, or involved only cardiovascular compromise with no CNS signs at all. Waiting for the textbook march is how the diagnosis gets missed. [Di Gregorio et al., Clinical presentation of local anesthetic systemic toxicity: a review of published cases 1979-2009, Reg Anesth Pain Med 2010]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Each feature on its own is within the reported spectrum. In the 1979-2009 review of 93 cases, roughly 40% did not follow the classic picture: symptoms were either substantially delayed after injection, or consisted only of cardiovascular compromise with no CNS toxicity. So neither the delay nor the absence of a seizure is evidence against LAST, and the LAST protocol including lipid emulsion stays on the table.. Timing and the absence of seizure do not exclude LAST. Anchoring on the classic sequence is the specific error this case series was written to correct. [Di Gregorio et al., Clinical presentation of local anesthetic systemic toxicity: a review of published cases 1979-2009, Reg Anesth Pain Med 2010]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is a retrospective review of published case reports, so it cannot establish incidence, outcomes, or the comparative efficacy of any treatment. It can only characterise the clinical spectrum of reported cases. The authors themselves argue this makes the case for a prospective registry. So the 60/40 split is a statement about what LAST can look like, not about how often LAST happens or what works.. Publication bias runs through every number in a case-report series. Use it to widen your differential, never to quote a rate. [Di Gregorio et al., Clinical presentation of local anesthetic systemic toxicity: a review of published cases 1979-2009, Reg Anesth Pain Med 2010]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9.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PHARMACOLOGY</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Local Anesthetic Systemic Toxicity</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Local Anesthetic Side Effects · LAST</a:t>
            </a:r>
            <a:endParaRPr lang="en-US" sz="1050" dirty="0"/>
          </a:p>
        </p:txBody>
      </p:sp>
      <p:sp>
        <p:nvSpPr>
          <p:cNvPr id="8" name="Text 6"/>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1164336"/>
          </a:xfrm>
          <a:prstGeom prst="roundRect">
            <a:avLst>
              <a:gd name="adj" fmla="val 4712"/>
            </a:avLst>
          </a:prstGeom>
          <a:solidFill>
            <a:srgbClr val="F4F6F8"/>
          </a:solidFill>
          <a:ln w="12700">
            <a:solidFill>
              <a:srgbClr val="F4F6F8"/>
            </a:solidFill>
            <a:prstDash val="solid"/>
          </a:ln>
        </p:spPr>
      </p:sp>
      <p:sp>
        <p:nvSpPr>
          <p:cNvPr id="6" name="Shape 4"/>
          <p:cNvSpPr/>
          <p:nvPr/>
        </p:nvSpPr>
        <p:spPr>
          <a:xfrm>
            <a:off x="566928" y="1993392"/>
            <a:ext cx="41148" cy="1054608"/>
          </a:xfrm>
          <a:prstGeom prst="rect">
            <a:avLst/>
          </a:prstGeom>
          <a:solidFill>
            <a:srgbClr val="1C7293"/>
          </a:solidFill>
          <a:ln w="12700">
            <a:solidFill>
              <a:srgbClr val="333333"/>
            </a:solidFill>
            <a:prstDash val="solid"/>
          </a:ln>
        </p:spPr>
      </p:sp>
      <p:sp>
        <p:nvSpPr>
          <p:cNvPr id="7" name="Shape 5"/>
          <p:cNvSpPr/>
          <p:nvPr/>
        </p:nvSpPr>
        <p:spPr>
          <a:xfrm>
            <a:off x="768096" y="236524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524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981456"/>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Small patient size and sarcopenia are additional factors that increase potential risk for local anesthetic systemic toxicity (LAST).</a:t>
            </a:r>
            <a:endParaRPr lang="en-US" sz="1150" dirty="0"/>
          </a:p>
        </p:txBody>
      </p:sp>
      <p:sp>
        <p:nvSpPr>
          <p:cNvPr id="10" name="Shape 8"/>
          <p:cNvSpPr/>
          <p:nvPr/>
        </p:nvSpPr>
        <p:spPr>
          <a:xfrm>
            <a:off x="566928" y="3230880"/>
            <a:ext cx="11057839" cy="1164336"/>
          </a:xfrm>
          <a:prstGeom prst="roundRect">
            <a:avLst>
              <a:gd name="adj" fmla="val 4712"/>
            </a:avLst>
          </a:prstGeom>
          <a:solidFill>
            <a:srgbClr val="F4F6F8"/>
          </a:solidFill>
          <a:ln w="12700">
            <a:solidFill>
              <a:srgbClr val="F4F6F8"/>
            </a:solidFill>
            <a:prstDash val="solid"/>
          </a:ln>
        </p:spPr>
      </p:sp>
      <p:sp>
        <p:nvSpPr>
          <p:cNvPr id="11" name="Shape 9"/>
          <p:cNvSpPr/>
          <p:nvPr/>
        </p:nvSpPr>
        <p:spPr>
          <a:xfrm>
            <a:off x="566928" y="3285744"/>
            <a:ext cx="41148" cy="1054608"/>
          </a:xfrm>
          <a:prstGeom prst="rect">
            <a:avLst/>
          </a:prstGeom>
          <a:solidFill>
            <a:srgbClr val="1C7293"/>
          </a:solidFill>
          <a:ln w="12700">
            <a:solidFill>
              <a:srgbClr val="333333"/>
            </a:solidFill>
            <a:prstDash val="solid"/>
          </a:ln>
        </p:spPr>
      </p:sp>
      <p:sp>
        <p:nvSpPr>
          <p:cNvPr id="12" name="Shape 10"/>
          <p:cNvSpPr/>
          <p:nvPr/>
        </p:nvSpPr>
        <p:spPr>
          <a:xfrm>
            <a:off x="768096" y="3657600"/>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3322320"/>
            <a:ext cx="10253167" cy="981456"/>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Using ultrasound guidance, aspiration before injection, and using the minimal local anesthetic dose needed can reduce the risk of LAST.</a:t>
            </a:r>
            <a:endParaRPr lang="en-US" sz="1150" dirty="0"/>
          </a:p>
        </p:txBody>
      </p:sp>
      <p:sp>
        <p:nvSpPr>
          <p:cNvPr id="15" name="Shape 13"/>
          <p:cNvSpPr/>
          <p:nvPr/>
        </p:nvSpPr>
        <p:spPr>
          <a:xfrm>
            <a:off x="566928" y="4523232"/>
            <a:ext cx="11057839" cy="1164336"/>
          </a:xfrm>
          <a:prstGeom prst="roundRect">
            <a:avLst>
              <a:gd name="adj" fmla="val 4712"/>
            </a:avLst>
          </a:prstGeom>
          <a:solidFill>
            <a:srgbClr val="F4F6F8"/>
          </a:solidFill>
          <a:ln w="12700">
            <a:solidFill>
              <a:srgbClr val="F4F6F8"/>
            </a:solidFill>
            <a:prstDash val="solid"/>
          </a:ln>
        </p:spPr>
      </p:sp>
      <p:sp>
        <p:nvSpPr>
          <p:cNvPr id="16" name="Shape 14"/>
          <p:cNvSpPr/>
          <p:nvPr/>
        </p:nvSpPr>
        <p:spPr>
          <a:xfrm>
            <a:off x="566928" y="4578096"/>
            <a:ext cx="41148" cy="1054608"/>
          </a:xfrm>
          <a:prstGeom prst="rect">
            <a:avLst/>
          </a:prstGeom>
          <a:solidFill>
            <a:srgbClr val="1C7293"/>
          </a:solidFill>
          <a:ln w="12700">
            <a:solidFill>
              <a:srgbClr val="333333"/>
            </a:solidFill>
            <a:prstDash val="solid"/>
          </a:ln>
        </p:spPr>
      </p:sp>
      <p:sp>
        <p:nvSpPr>
          <p:cNvPr id="17" name="Shape 15"/>
          <p:cNvSpPr/>
          <p:nvPr/>
        </p:nvSpPr>
        <p:spPr>
          <a:xfrm>
            <a:off x="768096" y="4949952"/>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494995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4614672"/>
            <a:ext cx="10253167" cy="981456"/>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LAST can present with isolated cardiovascular disturbance in one-fifth of reported cases.</a:t>
            </a:r>
            <a:endParaRPr lang="en-US" sz="1150" dirty="0"/>
          </a:p>
        </p:txBody>
      </p:sp>
      <p:sp>
        <p:nvSpPr>
          <p:cNvPr id="20" name="Text 1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21" name="Text 1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3551834" cy="4077716"/>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Small size, sarcopenia increase LAST risk</a:t>
            </a:r>
            <a:endParaRPr lang="en-US" sz="1400" dirty="0"/>
          </a:p>
        </p:txBody>
      </p:sp>
      <p:sp>
        <p:nvSpPr>
          <p:cNvPr id="7" name="Text 5"/>
          <p:cNvSpPr/>
          <p:nvPr/>
        </p:nvSpPr>
        <p:spPr>
          <a:xfrm>
            <a:off x="749808" y="2171192"/>
            <a:ext cx="3186074" cy="315010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Regional anesthesia and pain medicine 2018</a:t>
            </a:r>
            <a:endParaRPr lang="en-US" sz="1150" dirty="0"/>
          </a:p>
        </p:txBody>
      </p:sp>
      <p:sp>
        <p:nvSpPr>
          <p:cNvPr id="8" name="Shape 6"/>
          <p:cNvSpPr/>
          <p:nvPr/>
        </p:nvSpPr>
        <p:spPr>
          <a:xfrm>
            <a:off x="4319930" y="1463040"/>
            <a:ext cx="3551834" cy="4077716"/>
          </a:xfrm>
          <a:prstGeom prst="roundRect">
            <a:avLst>
              <a:gd name="adj" fmla="val 1545"/>
            </a:avLst>
          </a:prstGeom>
          <a:solidFill>
            <a:srgbClr val="F4F6F8"/>
          </a:solidFill>
          <a:ln w="12700">
            <a:solidFill>
              <a:srgbClr val="F4F6F8"/>
            </a:solidFill>
            <a:prstDash val="solid"/>
          </a:ln>
        </p:spPr>
      </p:sp>
      <p:sp>
        <p:nvSpPr>
          <p:cNvPr id="9" name="Shape 7"/>
          <p:cNvSpPr/>
          <p:nvPr/>
        </p:nvSpPr>
        <p:spPr>
          <a:xfrm>
            <a:off x="4319930" y="1463040"/>
            <a:ext cx="3551834" cy="54864"/>
          </a:xfrm>
          <a:prstGeom prst="rect">
            <a:avLst/>
          </a:prstGeom>
          <a:solidFill>
            <a:srgbClr val="1C7293"/>
          </a:solidFill>
          <a:ln w="12700">
            <a:solidFill>
              <a:srgbClr val="333333"/>
            </a:solidFill>
            <a:prstDash val="solid"/>
          </a:ln>
        </p:spPr>
      </p:sp>
      <p:sp>
        <p:nvSpPr>
          <p:cNvPr id="10" name="Text 8"/>
          <p:cNvSpPr/>
          <p:nvPr/>
        </p:nvSpPr>
        <p:spPr>
          <a:xfrm>
            <a:off x="4502810"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Ultrasound, Aspiration, Minimal Dose Reduce LAST Risk</a:t>
            </a:r>
            <a:endParaRPr lang="en-US" sz="1400" dirty="0"/>
          </a:p>
        </p:txBody>
      </p:sp>
      <p:sp>
        <p:nvSpPr>
          <p:cNvPr id="11" name="Text 9"/>
          <p:cNvSpPr/>
          <p:nvPr/>
        </p:nvSpPr>
        <p:spPr>
          <a:xfrm>
            <a:off x="4502810" y="2171192"/>
            <a:ext cx="3186074" cy="315010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American journal of emergency medicine 2022</a:t>
            </a:r>
            <a:endParaRPr lang="en-US" sz="1150" dirty="0"/>
          </a:p>
        </p:txBody>
      </p:sp>
      <p:sp>
        <p:nvSpPr>
          <p:cNvPr id="12" name="Shape 10"/>
          <p:cNvSpPr/>
          <p:nvPr/>
        </p:nvSpPr>
        <p:spPr>
          <a:xfrm>
            <a:off x="8072933" y="1463040"/>
            <a:ext cx="3551834" cy="4077716"/>
          </a:xfrm>
          <a:prstGeom prst="roundRect">
            <a:avLst>
              <a:gd name="adj" fmla="val 1545"/>
            </a:avLst>
          </a:prstGeom>
          <a:solidFill>
            <a:srgbClr val="F4F6F8"/>
          </a:solidFill>
          <a:ln w="12700">
            <a:solidFill>
              <a:srgbClr val="F4F6F8"/>
            </a:solidFill>
            <a:prstDash val="solid"/>
          </a:ln>
        </p:spPr>
      </p:sp>
      <p:sp>
        <p:nvSpPr>
          <p:cNvPr id="13" name="Shape 11"/>
          <p:cNvSpPr/>
          <p:nvPr/>
        </p:nvSpPr>
        <p:spPr>
          <a:xfrm>
            <a:off x="8072933" y="1463040"/>
            <a:ext cx="3551834" cy="54864"/>
          </a:xfrm>
          <a:prstGeom prst="rect">
            <a:avLst/>
          </a:prstGeom>
          <a:solidFill>
            <a:srgbClr val="1C7293"/>
          </a:solidFill>
          <a:ln w="12700">
            <a:solidFill>
              <a:srgbClr val="333333"/>
            </a:solidFill>
            <a:prstDash val="solid"/>
          </a:ln>
        </p:spPr>
      </p:sp>
      <p:sp>
        <p:nvSpPr>
          <p:cNvPr id="14" name="Text 12"/>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LAST causes isolated cardiovascular disturbance sometimes</a:t>
            </a:r>
            <a:endParaRPr lang="en-US" sz="1400" dirty="0"/>
          </a:p>
        </p:txBody>
      </p:sp>
      <p:sp>
        <p:nvSpPr>
          <p:cNvPr id="15" name="Text 13"/>
          <p:cNvSpPr/>
          <p:nvPr/>
        </p:nvSpPr>
        <p:spPr>
          <a:xfrm>
            <a:off x="8255813" y="2171192"/>
            <a:ext cx="3186074" cy="315010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Local and regional anesthesia 2018</a:t>
            </a:r>
            <a:endParaRPr lang="en-US" sz="1150" dirty="0"/>
          </a:p>
        </p:txBody>
      </p:sp>
      <p:sp>
        <p:nvSpPr>
          <p:cNvPr id="16" name="Shape 14"/>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17" name="Text 15"/>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Use minimal LA doses, aspirate, consider patient size/sarcopenia, and recognize potential isolated cardiac signs to prevent LAST.</a:t>
            </a:r>
            <a:endParaRPr lang="en-US" sz="130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primary mechanism underlying CNS toxicity from local anesthetics?</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lipid solubility relate to the potential for systemic toxicity?</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the key clinical signs differentiating cardiac versus CNS toxicity?</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Besides epinephrine, what other factors influence the rate of systemic absorption?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Five minutes after an interscalene block with 20 mL of 0.5% ropivacaine, the patient reports perioral numbness and tinnitus, then becomes confused.</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review of 93 published cases of local anaesthetic systemic toxicity from 1979 to 2009, what proportion followed the classic progression from neurologic prodrome to seizure to cardiovascular collapse?</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60%</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95%</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30%</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of them</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About 60%</a:t>
            </a:r>
            <a:endParaRPr lang="en-US" sz="2700" dirty="0"/>
          </a:p>
        </p:txBody>
      </p:sp>
      <p:sp>
        <p:nvSpPr>
          <p:cNvPr id="4" name="Shape 2"/>
          <p:cNvSpPr/>
          <p:nvPr/>
        </p:nvSpPr>
        <p:spPr>
          <a:xfrm>
            <a:off x="566928" y="1463040"/>
            <a:ext cx="5464912" cy="1563624"/>
          </a:xfrm>
          <a:prstGeom prst="roundRect">
            <a:avLst>
              <a:gd name="adj" fmla="val 3509"/>
            </a:avLst>
          </a:prstGeom>
          <a:solidFill>
            <a:srgbClr val="EDF4EF"/>
          </a:solidFill>
          <a:ln w="12700">
            <a:solidFill>
              <a:srgbClr val="EDF4EF"/>
            </a:solidFill>
            <a:prstDash val="solid"/>
          </a:ln>
        </p:spPr>
      </p:sp>
      <p:sp>
        <p:nvSpPr>
          <p:cNvPr id="5" name="Shape 3"/>
          <p:cNvSpPr/>
          <p:nvPr/>
        </p:nvSpPr>
        <p:spPr>
          <a:xfrm>
            <a:off x="566928" y="1517904"/>
            <a:ext cx="41148" cy="1453896"/>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60%</a:t>
            </a:r>
            <a:endParaRPr lang="en-US" sz="1150" dirty="0"/>
          </a:p>
        </p:txBody>
      </p:sp>
      <p:sp>
        <p:nvSpPr>
          <p:cNvPr id="8" name="Shape 6"/>
          <p:cNvSpPr/>
          <p:nvPr/>
        </p:nvSpPr>
        <p:spPr>
          <a:xfrm>
            <a:off x="6159856" y="1463040"/>
            <a:ext cx="5464912" cy="1563624"/>
          </a:xfrm>
          <a:prstGeom prst="roundRect">
            <a:avLst>
              <a:gd name="adj" fmla="val 3509"/>
            </a:avLst>
          </a:prstGeom>
          <a:solidFill>
            <a:srgbClr val="F4F6F8"/>
          </a:solidFill>
          <a:ln w="12700">
            <a:solidFill>
              <a:srgbClr val="F4F6F8"/>
            </a:solidFill>
            <a:prstDash val="solid"/>
          </a:ln>
        </p:spPr>
      </p:sp>
      <p:sp>
        <p:nvSpPr>
          <p:cNvPr id="9" name="Shape 7"/>
          <p:cNvSpPr/>
          <p:nvPr/>
        </p:nvSpPr>
        <p:spPr>
          <a:xfrm>
            <a:off x="6159856" y="1517904"/>
            <a:ext cx="41148" cy="1453896"/>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95%</a:t>
            </a:r>
            <a:endParaRPr lang="en-US" sz="1150" dirty="0"/>
          </a:p>
        </p:txBody>
      </p:sp>
      <p:sp>
        <p:nvSpPr>
          <p:cNvPr id="12" name="Shape 10"/>
          <p:cNvSpPr/>
          <p:nvPr/>
        </p:nvSpPr>
        <p:spPr>
          <a:xfrm>
            <a:off x="566928" y="3154680"/>
            <a:ext cx="5464912" cy="1563624"/>
          </a:xfrm>
          <a:prstGeom prst="roundRect">
            <a:avLst>
              <a:gd name="adj" fmla="val 3509"/>
            </a:avLst>
          </a:prstGeom>
          <a:solidFill>
            <a:srgbClr val="F4F6F8"/>
          </a:solidFill>
          <a:ln w="12700">
            <a:solidFill>
              <a:srgbClr val="F4F6F8"/>
            </a:solidFill>
            <a:prstDash val="solid"/>
          </a:ln>
        </p:spPr>
      </p:sp>
      <p:sp>
        <p:nvSpPr>
          <p:cNvPr id="13" name="Shape 11"/>
          <p:cNvSpPr/>
          <p:nvPr/>
        </p:nvSpPr>
        <p:spPr>
          <a:xfrm>
            <a:off x="566928" y="3209544"/>
            <a:ext cx="41148" cy="1453896"/>
          </a:xfrm>
          <a:prstGeom prst="rect">
            <a:avLst/>
          </a:prstGeom>
          <a:solidFill>
            <a:srgbClr val="1C7293"/>
          </a:solidFill>
          <a:ln w="12700">
            <a:solidFill>
              <a:srgbClr val="333333"/>
            </a:solidFill>
            <a:prstDash val="solid"/>
          </a:ln>
        </p:spPr>
      </p:sp>
      <p:sp>
        <p:nvSpPr>
          <p:cNvPr id="14" name="Text 12"/>
          <p:cNvSpPr/>
          <p:nvPr/>
        </p:nvSpPr>
        <p:spPr>
          <a:xfrm>
            <a:off x="786384"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30%</a:t>
            </a:r>
            <a:endParaRPr lang="en-US" sz="1150" dirty="0"/>
          </a:p>
        </p:txBody>
      </p:sp>
      <p:sp>
        <p:nvSpPr>
          <p:cNvPr id="16" name="Shape 14"/>
          <p:cNvSpPr/>
          <p:nvPr/>
        </p:nvSpPr>
        <p:spPr>
          <a:xfrm>
            <a:off x="6159856" y="3154680"/>
            <a:ext cx="5464912" cy="1563624"/>
          </a:xfrm>
          <a:prstGeom prst="roundRect">
            <a:avLst>
              <a:gd name="adj" fmla="val 3509"/>
            </a:avLst>
          </a:prstGeom>
          <a:solidFill>
            <a:srgbClr val="F4F6F8"/>
          </a:solidFill>
          <a:ln w="12700">
            <a:solidFill>
              <a:srgbClr val="F4F6F8"/>
            </a:solidFill>
            <a:prstDash val="solid"/>
          </a:ln>
        </p:spPr>
      </p:sp>
      <p:sp>
        <p:nvSpPr>
          <p:cNvPr id="17" name="Shape 15"/>
          <p:cNvSpPr/>
          <p:nvPr/>
        </p:nvSpPr>
        <p:spPr>
          <a:xfrm>
            <a:off x="6159856" y="3209544"/>
            <a:ext cx="41148" cy="1453896"/>
          </a:xfrm>
          <a:prstGeom prst="rect">
            <a:avLst/>
          </a:prstGeom>
          <a:solidFill>
            <a:srgbClr val="1C7293"/>
          </a:solidFill>
          <a:ln w="12700">
            <a:solidFill>
              <a:srgbClr val="333333"/>
            </a:solidFill>
            <a:prstDash val="solid"/>
          </a:ln>
        </p:spPr>
      </p:sp>
      <p:sp>
        <p:nvSpPr>
          <p:cNvPr id="18" name="Text 16"/>
          <p:cNvSpPr/>
          <p:nvPr/>
        </p:nvSpPr>
        <p:spPr>
          <a:xfrm>
            <a:off x="6379312"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of them</a:t>
            </a:r>
            <a:endParaRPr lang="en-US" sz="1150" dirty="0"/>
          </a:p>
        </p:txBody>
      </p:sp>
      <p:sp>
        <p:nvSpPr>
          <p:cNvPr id="20" name="Shape 18"/>
          <p:cNvSpPr/>
          <p:nvPr/>
        </p:nvSpPr>
        <p:spPr>
          <a:xfrm>
            <a:off x="566928" y="4901184"/>
            <a:ext cx="11057839" cy="749808"/>
          </a:xfrm>
          <a:prstGeom prst="roundRect">
            <a:avLst>
              <a:gd name="adj" fmla="val 6098"/>
            </a:avLst>
          </a:prstGeom>
          <a:solidFill>
            <a:srgbClr val="12233F"/>
          </a:solidFill>
          <a:ln w="12700">
            <a:solidFill>
              <a:srgbClr val="333333"/>
            </a:solidFill>
            <a:prstDash val="solid"/>
          </a:ln>
        </p:spPr>
      </p:sp>
      <p:sp>
        <p:nvSpPr>
          <p:cNvPr id="21" name="Text 19"/>
          <p:cNvSpPr/>
          <p:nvPr/>
        </p:nvSpPr>
        <p:spPr>
          <a:xfrm>
            <a:off x="841248" y="4992624"/>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Sixty percent followed the classic pattern. In the rest, symptoms were substantially delayed after injection, or involved only cardiovascular compromise with no CNS signs at all. Waiting for the textbook march is how the diagnosis gets missed.</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Di Gregorio et al., Clinical presentation of local anesthetic systemic toxicity: a review of published cases 1979-2009, Reg Anesth Pain Med 2010 · PMID 20301824</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Forty minutes after an uneventful interscalene block with ropivacaine, a patient becomes progressively hypotensive and bradycardic on the ward. There were no neurologic symptoms at any point. Your colleague says this cannot be LAST because it is too late and there was no seizure. How do you answer, using the published case series?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Each feature on its own is within the reported spectrum. In the 1979-2009 review of 93 cases, roughly 40% did not follow the classic picture: symptoms were either substantially delayed after injection, or consisted only of cardiovascular compromise with no CNS toxicity. So neither the delay nor the absence of a seizure is evidence against LAST, and the LAST protocol including lipid emulsion stays on the table.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Timing and the absence of seizure do not exclude LAST. Anchoring on the classic sequence is the specific error this case series was written to correct.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Di Gregorio et al., Clinical presentation of local anesthetic systemic toxicity: a review of published cases 1979-2009, Reg Anesth Pain Med 2010 · PMID 20301824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What is the main methodological limitation of the 1979-2009 LAST case review, and what does that mean for how you use its numbers when teaching?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is a retrospective review of published case reports, so it cannot establish incidence, outcomes, or the comparative efficacy of any treatment. It can only characterise the clinical spectrum of reported cases. The authors themselves argue this makes the case for a prospective registry. So the 60/40 split is a statement about what LAST can look like, not about how often LAST happens or what works.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Publication bias runs through every number in a case-report series. Use it to widen your differential, never to quote a rate.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Di Gregorio et al., Clinical presentation of local anesthetic systemic toxicity: a review of published cases 1979-2009, Reg Anesth Pain Med 2010 · PMID 20301824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1 draft point was dropped because no citation resolved. Nothing was softened to keep it in.</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Third American Society of Regional Anesthesia and Pain Medicine Practice Advisory on Local Anesthetic Systemic Toxicity: Executive Summary 2017, Regional anesthesia and pain medicine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29356773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Local anesthetic systemic toxicity: A narrative review for emergency clinicians, The American journal of emergency medicine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35777259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Local anesthetic systemic toxicity: current perspectives, Local and regional anesthesia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30122981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Di Gregorio et al., Reg Anesth Pain Med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20301824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1 further draft point did not survive the citation check and were removed.</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Use minimal LA doses, aspirate, consider patient size/sarcopenia, and recognize potential isolated cardiac signs to prevent LAST.</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Small patient size and sarcopenia are additional factors that increase potential risk for local anesthetic systemic toxicity (LAST).</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937260">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93726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Regional anesthesia and pain medic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Small size, sarcopenia increase LAST risk</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93726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American journal of emergency </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Ultrasound, Aspiration, Minimal Dose Reduce LAST Risk</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93726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Local and regional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LAST causes isolated cardiovascular disturbance sometimes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3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Four in ten cases do not follow the textbook progression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The classic march from tinnitus to seizure to arrest is the majority, not the rule.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patient who becomes unstable late, or who arrests with no preceding neurologic signs, is still LAST. Waiting for the classic march is how the diagnosis gets missed.</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Di Gregorio et al., Reg Anesth Pain Med 2010 · PMID 20301824</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REGIONAL ANESTHESIA AND PAIN MEDICINE 2018</a:t>
            </a:r>
            <a:endParaRPr lang="en-US" sz="900" dirty="0"/>
          </a:p>
        </p:txBody>
      </p:sp>
      <p:sp>
        <p:nvSpPr>
          <p:cNvPr id="8" name="Text 6"/>
          <p:cNvSpPr/>
          <p:nvPr/>
        </p:nvSpPr>
        <p:spPr>
          <a:xfrm>
            <a:off x="749808" y="2352294"/>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Small size, sarcopenia increase LAST risk</a:t>
            </a:r>
            <a:endParaRPr lang="en-US" sz="1400" dirty="0"/>
          </a:p>
        </p:txBody>
      </p:sp>
      <p:sp>
        <p:nvSpPr>
          <p:cNvPr id="9" name="Text 7"/>
          <p:cNvSpPr/>
          <p:nvPr/>
        </p:nvSpPr>
        <p:spPr>
          <a:xfrm>
            <a:off x="749808" y="2840990"/>
            <a:ext cx="318607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Small patient size and sarcopenia are additional factors that increase potential risk for local anesthetic systemic toxicity (LAST).</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AMERICAN JOURNAL OF EMERGENCY MEDICINE 2022</a:t>
            </a:r>
            <a:endParaRPr lang="en-US" sz="900" dirty="0"/>
          </a:p>
        </p:txBody>
      </p:sp>
      <p:sp>
        <p:nvSpPr>
          <p:cNvPr id="13" name="Text 11"/>
          <p:cNvSpPr/>
          <p:nvPr/>
        </p:nvSpPr>
        <p:spPr>
          <a:xfrm>
            <a:off x="4502810" y="2352294"/>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Ultrasound, Aspiration, Minimal Dose Reduce LAST Risk</a:t>
            </a:r>
            <a:endParaRPr lang="en-US" sz="1400" dirty="0"/>
          </a:p>
        </p:txBody>
      </p:sp>
      <p:sp>
        <p:nvSpPr>
          <p:cNvPr id="14" name="Text 12"/>
          <p:cNvSpPr/>
          <p:nvPr/>
        </p:nvSpPr>
        <p:spPr>
          <a:xfrm>
            <a:off x="4502810" y="2840990"/>
            <a:ext cx="318607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Using ultrasound guidance, aspiration before injection</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LOCAL AND REGIONAL ANESTHESIA 2018</a:t>
            </a:r>
            <a:endParaRPr lang="en-US" sz="900" dirty="0"/>
          </a:p>
        </p:txBody>
      </p:sp>
      <p:sp>
        <p:nvSpPr>
          <p:cNvPr id="18" name="Text 16"/>
          <p:cNvSpPr/>
          <p:nvPr/>
        </p:nvSpPr>
        <p:spPr>
          <a:xfrm>
            <a:off x="8255813" y="2352294"/>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LAST causes isolated cardiovascular disturbance sometimes</a:t>
            </a:r>
            <a:endParaRPr lang="en-US" sz="1400" dirty="0"/>
          </a:p>
        </p:txBody>
      </p:sp>
      <p:sp>
        <p:nvSpPr>
          <p:cNvPr id="19" name="Text 17"/>
          <p:cNvSpPr/>
          <p:nvPr/>
        </p:nvSpPr>
        <p:spPr>
          <a:xfrm>
            <a:off x="8255813" y="2840990"/>
            <a:ext cx="318607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LAST can present with isolated cardiovascular disturbance in one-fifth of reported cases.</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Small size, sarcopenia increase LAST risk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Regional anesthesia and pain medic</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Small patient size and sarcopenia are additional factors that increase potential risk for local anesthetic systemic toxicity (LAST).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Third American Society of Regional Anesthesia and Pain Medicine Practice Advisory on Local Anesthetic Systemic Toxicity: Executive Summary 2017, Regional anesthesia and pain medicine 2018 · PMID 29356773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Ultrasound, Aspiration, Minimal Dose Reduce LAST Risk</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The American journal of emergency </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Using ultrasound guidance, aspiration before injection, and using the minimal local anesthetic dose needed can reduce the risk of LAST.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Local anesthetic systemic toxicity: A narrative review for emergency clinicians, The American journal of emergency medicine 2022 · PMID 35777259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LAST causes isolated cardiovascular disturbance sometimes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Local and regional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LAST can present with isolated cardiovascular disturbance in one-fifth of reported cases.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Local anesthetic systemic toxicity: current perspectives, Local and regional anesthesia 2018 · PMID 30122981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Anesthetic Systemic Toxicity</dc:title>
  <dc:subject>Intraoperative teaching</dc:subject>
  <dc:creator>Intraop Teaching Companion</dc:creator>
  <cp:lastModifiedBy>Intraop Teaching Companion</cp:lastModifiedBy>
  <cp:revision>1</cp:revision>
  <dcterms:created xsi:type="dcterms:W3CDTF">2026-07-29T07:03:54Z</dcterms:created>
  <dcterms:modified xsi:type="dcterms:W3CDTF">2026-07-29T07:03:54Z</dcterms:modified>
</cp:coreProperties>
</file>