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PHYSIOLOGY</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Recognising and Treating Intraoperative Hypotension</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CA-1</a:t>
            </a:r>
            <a:endParaRPr lang="en-US" sz="1500" dirty="0"/>
          </a:p>
        </p:txBody>
      </p:sp>
      <p:sp>
        <p:nvSpPr>
          <p:cNvPr id="7" name="Text 5"/>
          <p:cNvSpPr/>
          <p:nvPr/>
        </p:nvSpPr>
        <p:spPr>
          <a:xfrm>
            <a:off x="566928" y="3785616"/>
            <a:ext cx="7680960" cy="237744"/>
          </a:xfrm>
          <a:prstGeom prst="rect">
            <a:avLst/>
          </a:prstGeom>
          <a:noFill/>
          <a:ln/>
        </p:spPr>
        <p:txBody>
          <a:bodyPr wrap="square" rtlCol="0" anchor="ctr"/>
          <a:lstStyle/>
          <a:p>
            <a:pPr indent="0" marL="0">
              <a:buNone/>
            </a:pPr>
            <a:r>
              <a:rPr lang="en-US" sz="1000" dirty="0">
                <a:solidFill>
                  <a:srgbClr val="8FA9C9"/>
                </a:solidFill>
                <a:latin typeface="Calibri" pitchFamily="34" charset="0"/>
                <a:ea typeface="Calibri" pitchFamily="34" charset="-122"/>
                <a:cs typeface="Calibri" pitchFamily="34" charset="-120"/>
              </a:rPr>
              <a:t>CA-1 Bootcamp day 3. Authored from cited abstracts; every claim carries a PMID.</a:t>
            </a:r>
            <a:endParaRPr lang="en-US" sz="1000" dirty="0"/>
          </a:p>
        </p:txBody>
      </p:sp>
      <p:sp>
        <p:nvSpPr>
          <p:cNvPr id="8" name="Text 6"/>
          <p:cNvSpPr/>
          <p:nvPr/>
        </p:nvSpPr>
        <p:spPr>
          <a:xfrm>
            <a:off x="566928" y="4297680"/>
            <a:ext cx="7680960" cy="548640"/>
          </a:xfrm>
          <a:prstGeom prst="rect">
            <a:avLst/>
          </a:prstGeom>
          <a:noFill/>
          <a:ln/>
        </p:spPr>
        <p:txBody>
          <a:bodyPr wrap="square" rtlCol="0" anchor="t"/>
          <a:lstStyle/>
          <a:p>
            <a:pPr indent="0" marL="0">
              <a:buNone/>
            </a:pPr>
            <a:r>
              <a:rPr lang="en-US" sz="1050" i="1" dirty="0">
                <a:solidFill>
                  <a:srgbClr val="7C93B3"/>
                </a:solidFill>
                <a:latin typeface="Calibri" pitchFamily="34" charset="0"/>
                <a:ea typeface="Calibri" pitchFamily="34" charset="-122"/>
                <a:cs typeface="Calibri" pitchFamily="34" charset="-120"/>
              </a:rPr>
              <a:t>Physiology · Ventricular Function</a:t>
            </a:r>
            <a:endParaRPr lang="en-US" sz="1050" dirty="0"/>
          </a:p>
        </p:txBody>
      </p:sp>
      <p:sp>
        <p:nvSpPr>
          <p:cNvPr id="9" name="Text 7"/>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Across 42 studies, organ injury was reported after 10 minutes or more below a</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British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Across 42 studies, organ injury was reported after 10 minutes or more below a mean arterial pressure of 80 mmHg, after shorter periods below 70 mmHg, and at any exposure below 55 to 50 mmHg - depth and duration multiply rather than act separately.</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Wesselink et al., British Journal of Anaesthesia 2018 · PMID 30236233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Randomising cardiovascular-risk patients to a mean arterial pressure target of</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Journal of the American College of</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Randomising cardiovascular-risk patients to a mean arterial pressure target of at least 75 mmHg instead of at least 60 mmHg cut time spent below 65 mmHg by about 60% but did not reduce acute myocardial injury or 30-day major cardiac and kidney events, so chasing a higher number is not automatically treatment.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Wanner et al., Journal of the American College of Cardiology 2021 · PMID 34711333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F4F6F8"/>
          </a:solidFill>
          <a:ln w="12700">
            <a:solidFill>
              <a:srgbClr val="F4F6F8"/>
            </a:solidFill>
            <a:prstDash val="solid"/>
          </a:ln>
        </p:spPr>
      </p:sp>
      <p:sp>
        <p:nvSpPr>
          <p:cNvPr id="6" name="Shape 4"/>
          <p:cNvSpPr/>
          <p:nvPr/>
        </p:nvSpPr>
        <p:spPr>
          <a:xfrm>
            <a:off x="566928" y="1993392"/>
            <a:ext cx="41148" cy="537667"/>
          </a:xfrm>
          <a:prstGeom prst="rect">
            <a:avLst/>
          </a:prstGeom>
          <a:solidFill>
            <a:srgbClr val="1C7293"/>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Cardiac output is the product of stroke volume and heart rate, and it can only be altered through heart rate or rhythm, preload, contractility or afterload - which is the whole list you have to walk before you reach for a drug.</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The Perioperative Quality Initiative consensus is that intraoperative mean arterial pressures below 60 to 70 mmHg are associated with myocardial injury, acute kidney injury and death, and that the injury is a function of both how far the pressure falls and how long it stays down.</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Reported definitions of intraoperative hypotension are wildly inconsistent across the literature, and the recommendation from that review is to use the Perioperative Quality Initiative absolute values - a mean arterial pressure below 60 to 70 mmHg or a systolic below 100 mmHg - and to report how long the patient spent there.</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the VISION cohort a minimum systolic pressure below 100 mmHg together with a maximum heart rate above 100 bpm was more strongly associated with myocardial injury (odds ratio 1.42) than a systolic below 100 mmHg on its own (odds ratio 1.20), so the heart rate is part of the problem and not a bystander.</a:t>
            </a:r>
            <a:endParaRPr lang="en-US" sz="1150" dirty="0"/>
          </a:p>
        </p:txBody>
      </p:sp>
      <p:sp>
        <p:nvSpPr>
          <p:cNvPr id="25" name="Shape 23"/>
          <p:cNvSpPr/>
          <p:nvPr/>
        </p:nvSpPr>
        <p:spPr>
          <a:xfrm>
            <a:off x="566928" y="5040173"/>
            <a:ext cx="11057839" cy="647395"/>
          </a:xfrm>
          <a:prstGeom prst="roundRect">
            <a:avLst>
              <a:gd name="adj" fmla="val 8475"/>
            </a:avLst>
          </a:prstGeom>
          <a:solidFill>
            <a:srgbClr val="F4F6F8"/>
          </a:solidFill>
          <a:ln w="12700">
            <a:solidFill>
              <a:srgbClr val="F4F6F8"/>
            </a:solidFill>
            <a:prstDash val="solid"/>
          </a:ln>
        </p:spPr>
      </p:sp>
      <p:sp>
        <p:nvSpPr>
          <p:cNvPr id="26" name="Shape 24"/>
          <p:cNvSpPr/>
          <p:nvPr/>
        </p:nvSpPr>
        <p:spPr>
          <a:xfrm>
            <a:off x="566928" y="5095037"/>
            <a:ext cx="41148" cy="537667"/>
          </a:xfrm>
          <a:prstGeom prst="rect">
            <a:avLst/>
          </a:prstGeom>
          <a:solidFill>
            <a:srgbClr val="1C7293"/>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1C7293"/>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Across 42 studies, organ injury was reported after 10 minutes or more below a mean arterial pressure of 80 mmHg, after shorter periods below 70 mmHg, and at any exposure below 55 to 50 mmHg - depth and duration multiply rather than act separately.</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077716"/>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Cardiac output is the product of stroke volume and heart rate</a:t>
            </a:r>
            <a:endParaRPr lang="en-US" sz="1400" dirty="0"/>
          </a:p>
        </p:txBody>
      </p:sp>
      <p:sp>
        <p:nvSpPr>
          <p:cNvPr id="7" name="Text 5"/>
          <p:cNvSpPr/>
          <p:nvPr/>
        </p:nvSpPr>
        <p:spPr>
          <a:xfrm>
            <a:off x="749808" y="2388108"/>
            <a:ext cx="2247824" cy="293319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World Journal of Cardiology 2014</a:t>
            </a:r>
            <a:endParaRPr lang="en-US" sz="1150" dirty="0"/>
          </a:p>
        </p:txBody>
      </p:sp>
      <p:sp>
        <p:nvSpPr>
          <p:cNvPr id="8" name="Shape 6"/>
          <p:cNvSpPr/>
          <p:nvPr/>
        </p:nvSpPr>
        <p:spPr>
          <a:xfrm>
            <a:off x="3381680" y="1463040"/>
            <a:ext cx="2613584" cy="4077716"/>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Perioperative Quality Initiative consensus is that intraoperative mean art</a:t>
            </a:r>
            <a:endParaRPr lang="en-US" sz="1400" dirty="0"/>
          </a:p>
        </p:txBody>
      </p:sp>
      <p:sp>
        <p:nvSpPr>
          <p:cNvPr id="11" name="Text 9"/>
          <p:cNvSpPr/>
          <p:nvPr/>
        </p:nvSpPr>
        <p:spPr>
          <a:xfrm>
            <a:off x="3564560" y="2605024"/>
            <a:ext cx="2247824" cy="2716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British Journal of Anaesthesia 2019</a:t>
            </a:r>
            <a:endParaRPr lang="en-US" sz="1150" dirty="0"/>
          </a:p>
        </p:txBody>
      </p:sp>
      <p:sp>
        <p:nvSpPr>
          <p:cNvPr id="12" name="Shape 10"/>
          <p:cNvSpPr/>
          <p:nvPr/>
        </p:nvSpPr>
        <p:spPr>
          <a:xfrm>
            <a:off x="6196432" y="1463040"/>
            <a:ext cx="2613584" cy="4077716"/>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Reported definitions of intraoperative hypotension are wildly inconsistent acr</a:t>
            </a:r>
            <a:endParaRPr lang="en-US" sz="1400" dirty="0"/>
          </a:p>
        </p:txBody>
      </p:sp>
      <p:sp>
        <p:nvSpPr>
          <p:cNvPr id="15" name="Text 13"/>
          <p:cNvSpPr/>
          <p:nvPr/>
        </p:nvSpPr>
        <p:spPr>
          <a:xfrm>
            <a:off x="6379312" y="2605024"/>
            <a:ext cx="2247824" cy="2716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BMC Anesthesiology 2022</a:t>
            </a:r>
            <a:endParaRPr lang="en-US" sz="1150" dirty="0"/>
          </a:p>
        </p:txBody>
      </p:sp>
      <p:sp>
        <p:nvSpPr>
          <p:cNvPr id="16" name="Shape 14"/>
          <p:cNvSpPr/>
          <p:nvPr/>
        </p:nvSpPr>
        <p:spPr>
          <a:xfrm>
            <a:off x="9011183" y="1463040"/>
            <a:ext cx="2613584" cy="4077716"/>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the VISION cohort a minimum systolic pressure below 100 mmHg together with</a:t>
            </a:r>
            <a:endParaRPr lang="en-US" sz="1400" dirty="0"/>
          </a:p>
        </p:txBody>
      </p:sp>
      <p:sp>
        <p:nvSpPr>
          <p:cNvPr id="19" name="Text 17"/>
          <p:cNvSpPr/>
          <p:nvPr/>
        </p:nvSpPr>
        <p:spPr>
          <a:xfrm>
            <a:off x="9194063" y="2605024"/>
            <a:ext cx="2247824" cy="2716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Anesthesia and Analgesia 2018</a:t>
            </a:r>
            <a:endParaRPr lang="en-US" sz="1150" dirty="0"/>
          </a:p>
        </p:txBody>
      </p:sp>
      <p:sp>
        <p:nvSpPr>
          <p:cNvPr id="20" name="Shape 18"/>
          <p:cNvSpPr/>
          <p:nvPr/>
        </p:nvSpPr>
        <p:spPr>
          <a:xfrm>
            <a:off x="566928" y="5540756"/>
            <a:ext cx="11057839" cy="604012"/>
          </a:xfrm>
          <a:prstGeom prst="roundRect">
            <a:avLst>
              <a:gd name="adj" fmla="val 7569"/>
            </a:avLst>
          </a:prstGeom>
          <a:solidFill>
            <a:srgbClr val="12233F"/>
          </a:solidFill>
          <a:ln w="12700">
            <a:solidFill>
              <a:srgbClr val="333333"/>
            </a:solidFill>
            <a:prstDash val="solid"/>
          </a:ln>
        </p:spPr>
      </p:sp>
      <p:sp>
        <p:nvSpPr>
          <p:cNvPr id="21" name="Text 19"/>
          <p:cNvSpPr/>
          <p:nvPr/>
        </p:nvSpPr>
        <p:spPr>
          <a:xfrm>
            <a:off x="841248" y="5632196"/>
            <a:ext cx="10509199" cy="421132"/>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Cardiac output is stroke volume times heart rate, so walk the list - rate, rhythm, preload, afterload, contractility - and hold the adult to a mean arterial pressure above 65 and a systolic above 100 while you do it.</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Say the equation out loud - which of its terms has actually changed in this patient?</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Is this rhythm sinus, and at this rate is the rhythm itself the problem?</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would you decide whether he needs volume rather than a pressor?</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your mean arterial pressure target here, and where does that number come from?</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You are at the head of the bed on your own for the first time. Forty minutes into a hemicolectomy in a 70-year-old, the cuff cycles and reads 72/38, mean 49. Your attending walks in, does not touch anything, and asks you to talk out loud through why the pressure is low before you treat it - naming the parts of the equation rather than naming a drug.</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Mehta et al., World Journal of Cardiology 2014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25276302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Sessler et al., British Journal of Anaesthesia 2019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30916004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Weinberg et al., BMC Anesthesiology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35277122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Abbott et al., Anesthesia and Analgesia 2018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29077608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Wesselink et al., British Journal of Anaesthesia 2018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30236233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Wanner et al., Journal of the American College of Cardiology 2021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34711333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Cardiac output is stroke volume times heart rate, so walk the list - rate, rhythm, preload, afterload, contractility - and hold the adult to a mean arterial pressure above 65 and a systolic above 100 while you do it.</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World Journal of Cardiology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Cardiac output is the product of stroke volume and heart rate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2019</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Perioperative Quality Initiative consensus is that intraoperative mean art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2022</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BMC Anesthesiology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Reported definitions of intraoperative hypotension are wildly inconsistent acr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2018</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Anesthesia and Analgesia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the VISION cohort a minimum systolic pressure below 100 mmHg together with</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2018</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British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Across 42 studies, organ injury was reported after 10 minutes or more below 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2021</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Journal of the American College of</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Randomising cardiovascular-risk patients to a mean arterial pressure target of</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findings, each on the slide that follows.</a:t>
            </a:r>
            <a:endParaRPr lang="en-US" sz="1400" dirty="0"/>
          </a:p>
        </p:txBody>
      </p:sp>
      <p:sp>
        <p:nvSpPr>
          <p:cNvPr id="5" name="Shape 3"/>
          <p:cNvSpPr/>
          <p:nvPr/>
        </p:nvSpPr>
        <p:spPr>
          <a:xfrm>
            <a:off x="566928" y="1938528"/>
            <a:ext cx="2613584" cy="4206240"/>
          </a:xfrm>
          <a:prstGeom prst="roundRect">
            <a:avLst>
              <a:gd name="adj" fmla="val 2099"/>
            </a:avLst>
          </a:prstGeom>
          <a:solidFill>
            <a:srgbClr val="F4F6F8"/>
          </a:solidFill>
          <a:ln w="12700">
            <a:solidFill>
              <a:srgbClr val="F4F6F8"/>
            </a:solidFill>
            <a:prstDash val="solid"/>
          </a:ln>
        </p:spPr>
      </p:sp>
      <p:sp>
        <p:nvSpPr>
          <p:cNvPr id="6" name="Shape 4"/>
          <p:cNvSpPr/>
          <p:nvPr/>
        </p:nvSpPr>
        <p:spPr>
          <a:xfrm>
            <a:off x="566928" y="1938528"/>
            <a:ext cx="2613584" cy="54864"/>
          </a:xfrm>
          <a:prstGeom prst="rect">
            <a:avLst/>
          </a:prstGeom>
          <a:solidFill>
            <a:srgbClr val="1C7293"/>
          </a:solidFill>
          <a:ln w="12700">
            <a:solidFill>
              <a:srgbClr val="333333"/>
            </a:solidFill>
            <a:prstDash val="solid"/>
          </a:ln>
        </p:spPr>
      </p:sp>
      <p:sp>
        <p:nvSpPr>
          <p:cNvPr id="7" name="Text 5"/>
          <p:cNvSpPr/>
          <p:nvPr/>
        </p:nvSpPr>
        <p:spPr>
          <a:xfrm>
            <a:off x="749808"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WORLD JOURNAL OF CARDIOLOGY 2014</a:t>
            </a:r>
            <a:endParaRPr lang="en-US" sz="900" dirty="0"/>
          </a:p>
        </p:txBody>
      </p:sp>
      <p:sp>
        <p:nvSpPr>
          <p:cNvPr id="8" name="Text 6"/>
          <p:cNvSpPr/>
          <p:nvPr/>
        </p:nvSpPr>
        <p:spPr>
          <a:xfrm>
            <a:off x="749808" y="2352294"/>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Cardiac output is the product of stroke volume and heart rate</a:t>
            </a:r>
            <a:endParaRPr lang="en-US" sz="1400" dirty="0"/>
          </a:p>
        </p:txBody>
      </p:sp>
      <p:sp>
        <p:nvSpPr>
          <p:cNvPr id="9" name="Text 7"/>
          <p:cNvSpPr/>
          <p:nvPr/>
        </p:nvSpPr>
        <p:spPr>
          <a:xfrm>
            <a:off x="749808" y="3057906"/>
            <a:ext cx="224782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Cardiac output is the product of stroke volume and heart rate</a:t>
            </a:r>
            <a:endParaRPr lang="en-US" sz="1150" dirty="0"/>
          </a:p>
        </p:txBody>
      </p:sp>
      <p:sp>
        <p:nvSpPr>
          <p:cNvPr id="10" name="Shape 8"/>
          <p:cNvSpPr/>
          <p:nvPr/>
        </p:nvSpPr>
        <p:spPr>
          <a:xfrm>
            <a:off x="3381680" y="1938528"/>
            <a:ext cx="2613584" cy="4206240"/>
          </a:xfrm>
          <a:prstGeom prst="roundRect">
            <a:avLst>
              <a:gd name="adj" fmla="val 2099"/>
            </a:avLst>
          </a:prstGeom>
          <a:solidFill>
            <a:srgbClr val="F4F6F8"/>
          </a:solidFill>
          <a:ln w="12700">
            <a:solidFill>
              <a:srgbClr val="F4F6F8"/>
            </a:solidFill>
            <a:prstDash val="solid"/>
          </a:ln>
        </p:spPr>
      </p:sp>
      <p:sp>
        <p:nvSpPr>
          <p:cNvPr id="11" name="Shape 9"/>
          <p:cNvSpPr/>
          <p:nvPr/>
        </p:nvSpPr>
        <p:spPr>
          <a:xfrm>
            <a:off x="3381680" y="1938528"/>
            <a:ext cx="2613584" cy="54864"/>
          </a:xfrm>
          <a:prstGeom prst="rect">
            <a:avLst/>
          </a:prstGeom>
          <a:solidFill>
            <a:srgbClr val="1C7293"/>
          </a:solidFill>
          <a:ln w="12700">
            <a:solidFill>
              <a:srgbClr val="333333"/>
            </a:solidFill>
            <a:prstDash val="solid"/>
          </a:ln>
        </p:spPr>
      </p:sp>
      <p:sp>
        <p:nvSpPr>
          <p:cNvPr id="12" name="Text 10"/>
          <p:cNvSpPr/>
          <p:nvPr/>
        </p:nvSpPr>
        <p:spPr>
          <a:xfrm>
            <a:off x="3564560"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BRITISH JOURNAL OF ANAESTHESIA 2019</a:t>
            </a:r>
            <a:endParaRPr lang="en-US" sz="900" dirty="0"/>
          </a:p>
        </p:txBody>
      </p:sp>
      <p:sp>
        <p:nvSpPr>
          <p:cNvPr id="13" name="Text 11"/>
          <p:cNvSpPr/>
          <p:nvPr/>
        </p:nvSpPr>
        <p:spPr>
          <a:xfrm>
            <a:off x="3564560"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Perioperative Quality Initiative consensus is that intraoperative mean art</a:t>
            </a:r>
            <a:endParaRPr lang="en-US" sz="1400" dirty="0"/>
          </a:p>
        </p:txBody>
      </p:sp>
      <p:sp>
        <p:nvSpPr>
          <p:cNvPr id="14" name="Text 12"/>
          <p:cNvSpPr/>
          <p:nvPr/>
        </p:nvSpPr>
        <p:spPr>
          <a:xfrm>
            <a:off x="3564560"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Perioperative Quality Initiative consensus is that intraoperative mean arterial pressures below 60 to 70 mmHg are associated with myocardial…</a:t>
            </a:r>
            <a:endParaRPr lang="en-US" sz="1150" dirty="0"/>
          </a:p>
        </p:txBody>
      </p:sp>
      <p:sp>
        <p:nvSpPr>
          <p:cNvPr id="15" name="Shape 13"/>
          <p:cNvSpPr/>
          <p:nvPr/>
        </p:nvSpPr>
        <p:spPr>
          <a:xfrm>
            <a:off x="6196432" y="1938528"/>
            <a:ext cx="2613584" cy="4206240"/>
          </a:xfrm>
          <a:prstGeom prst="roundRect">
            <a:avLst>
              <a:gd name="adj" fmla="val 2099"/>
            </a:avLst>
          </a:prstGeom>
          <a:solidFill>
            <a:srgbClr val="F4F6F8"/>
          </a:solidFill>
          <a:ln w="12700">
            <a:solidFill>
              <a:srgbClr val="F4F6F8"/>
            </a:solidFill>
            <a:prstDash val="solid"/>
          </a:ln>
        </p:spPr>
      </p:sp>
      <p:sp>
        <p:nvSpPr>
          <p:cNvPr id="16" name="Shape 14"/>
          <p:cNvSpPr/>
          <p:nvPr/>
        </p:nvSpPr>
        <p:spPr>
          <a:xfrm>
            <a:off x="6196432" y="1938528"/>
            <a:ext cx="2613584" cy="54864"/>
          </a:xfrm>
          <a:prstGeom prst="rect">
            <a:avLst/>
          </a:prstGeom>
          <a:solidFill>
            <a:srgbClr val="1C7293"/>
          </a:solidFill>
          <a:ln w="12700">
            <a:solidFill>
              <a:srgbClr val="333333"/>
            </a:solidFill>
            <a:prstDash val="solid"/>
          </a:ln>
        </p:spPr>
      </p:sp>
      <p:sp>
        <p:nvSpPr>
          <p:cNvPr id="17" name="Text 15"/>
          <p:cNvSpPr/>
          <p:nvPr/>
        </p:nvSpPr>
        <p:spPr>
          <a:xfrm>
            <a:off x="6379312"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BMC ANESTHESIOLOGY 2022</a:t>
            </a:r>
            <a:endParaRPr lang="en-US" sz="900" dirty="0"/>
          </a:p>
        </p:txBody>
      </p:sp>
      <p:sp>
        <p:nvSpPr>
          <p:cNvPr id="18" name="Text 16"/>
          <p:cNvSpPr/>
          <p:nvPr/>
        </p:nvSpPr>
        <p:spPr>
          <a:xfrm>
            <a:off x="6379312"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Reported definitions of intraoperative hypotension are wildly inconsistent acr</a:t>
            </a:r>
            <a:endParaRPr lang="en-US" sz="1400" dirty="0"/>
          </a:p>
        </p:txBody>
      </p:sp>
      <p:sp>
        <p:nvSpPr>
          <p:cNvPr id="19" name="Text 17"/>
          <p:cNvSpPr/>
          <p:nvPr/>
        </p:nvSpPr>
        <p:spPr>
          <a:xfrm>
            <a:off x="6379312"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Reported definitions of intraoperative hypotension are wildly inconsistent across the literature</a:t>
            </a:r>
            <a:endParaRPr lang="en-US" sz="1150" dirty="0"/>
          </a:p>
        </p:txBody>
      </p:sp>
      <p:sp>
        <p:nvSpPr>
          <p:cNvPr id="20" name="Shape 18"/>
          <p:cNvSpPr/>
          <p:nvPr/>
        </p:nvSpPr>
        <p:spPr>
          <a:xfrm>
            <a:off x="9011183" y="1938528"/>
            <a:ext cx="2613584" cy="4206240"/>
          </a:xfrm>
          <a:prstGeom prst="roundRect">
            <a:avLst>
              <a:gd name="adj" fmla="val 2099"/>
            </a:avLst>
          </a:prstGeom>
          <a:solidFill>
            <a:srgbClr val="F4F6F8"/>
          </a:solidFill>
          <a:ln w="12700">
            <a:solidFill>
              <a:srgbClr val="F4F6F8"/>
            </a:solidFill>
            <a:prstDash val="solid"/>
          </a:ln>
        </p:spPr>
      </p:sp>
      <p:sp>
        <p:nvSpPr>
          <p:cNvPr id="21" name="Shape 19"/>
          <p:cNvSpPr/>
          <p:nvPr/>
        </p:nvSpPr>
        <p:spPr>
          <a:xfrm>
            <a:off x="9011183" y="1938528"/>
            <a:ext cx="2613584" cy="54864"/>
          </a:xfrm>
          <a:prstGeom prst="rect">
            <a:avLst/>
          </a:prstGeom>
          <a:solidFill>
            <a:srgbClr val="1C7293"/>
          </a:solidFill>
          <a:ln w="12700">
            <a:solidFill>
              <a:srgbClr val="333333"/>
            </a:solidFill>
            <a:prstDash val="solid"/>
          </a:ln>
        </p:spPr>
      </p:sp>
      <p:sp>
        <p:nvSpPr>
          <p:cNvPr id="22" name="Text 20"/>
          <p:cNvSpPr/>
          <p:nvPr/>
        </p:nvSpPr>
        <p:spPr>
          <a:xfrm>
            <a:off x="9194063"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ANESTHESIA AND ANALGESIA 2018</a:t>
            </a:r>
            <a:endParaRPr lang="en-US" sz="900" dirty="0"/>
          </a:p>
        </p:txBody>
      </p:sp>
      <p:sp>
        <p:nvSpPr>
          <p:cNvPr id="23" name="Text 21"/>
          <p:cNvSpPr/>
          <p:nvPr/>
        </p:nvSpPr>
        <p:spPr>
          <a:xfrm>
            <a:off x="9194063"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the VISION cohort a minimum systolic pressure below 100 mmHg together with</a:t>
            </a:r>
            <a:endParaRPr lang="en-US" sz="1400" dirty="0"/>
          </a:p>
        </p:txBody>
      </p:sp>
      <p:sp>
        <p:nvSpPr>
          <p:cNvPr id="24" name="Text 22"/>
          <p:cNvSpPr/>
          <p:nvPr/>
        </p:nvSpPr>
        <p:spPr>
          <a:xfrm>
            <a:off x="9194063"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the VISION cohort a minimum systolic pressure below 100 mmHg together with a maximum heart rate above 100 bpm was more strongly associated with…</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Cardiac output is the product of stroke volume and heart rate</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World Journal of Cardiology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Cardiac output is the product of stroke volume and heart rate, and it can only be altered through heart rate or rhythm, preload, contractility or afterload - which is the whole list you have to walk before you reach for a drug.</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Mehta et al., World Journal of Cardiology 2014 · PMID 25276302</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The Perioperative Quality Initiative consensus is that intraoperative mean art</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British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The Perioperative Quality Initiative consensus is that intraoperative mean arterial pressures below 60 to 70 mmHg are associated with myocardial injury, acute kidney injury and death, and that the injury is a function of both how far the pressure falls and how long it stays down.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Sessler et al., British Journal of Anaesthesia 2019 · PMID 30916004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Reported definitions of intraoperative hypotension are wildly inconsistent acr</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BMC Anesthesiology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Reported definitions of intraoperative hypotension are wildly inconsistent across the literature, and the recommendation from that review is to use the Perioperative Quality Initiative absolute values - a mean arterial pressure below 60 to 70 mmHg or a systolic below 100 mmHg - and to report how long the patient spent there.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Weinberg et al., BMC Anesthesiology 2022 · PMID 35277122</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 the VISION cohort a minimum systolic pressure below 100 mmHg together with</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Anesthesia and Analgesia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the VISION cohort a minimum systolic pressure below 100 mmHg together with a maximum heart rate above 100 bpm was more strongly associated with myocardial injury (odds ratio 1.42) than a systolic below 100 mmHg on its own (odds ratio 1.20), so the heart rate is part of the problem and not a bystander.</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Abbott et al., Anesthesia and Analgesia 2018 · PMID 29077608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Recognising and Treating Intraoperative Hypotension</dc:title>
  <dc:subject>Intraoperative teaching</dc:subject>
  <dc:creator>Intraop Teaching Companion</dc:creator>
  <cp:lastModifiedBy>Intraop Teaching Companion</cp:lastModifiedBy>
  <cp:revision>1</cp:revision>
  <dcterms:created xsi:type="dcterms:W3CDTF">2026-07-29T06:02:09Z</dcterms:created>
  <dcterms:modified xsi:type="dcterms:W3CDTF">2026-07-29T06:02:09Z</dcterms:modified>
</cp:coreProperties>
</file>