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Assertion-per-slide deck. Each teaching point is one slide, and each carries the paper it came from in the footnote — open it if a claim matters to your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prompts, not a checklist. Follow the ones that go somewhere.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Pitched at CA-1.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1005840"/>
            <a:ext cx="4754880" cy="4754880"/>
          </a:xfrm>
          <a:prstGeom prst="ellipse">
            <a:avLst/>
          </a:prstGeom>
          <a:solidFill>
            <a:srgbClr val="1B325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058400" y="3017520"/>
            <a:ext cx="3108960" cy="3108960"/>
          </a:xfrm>
          <a:prstGeom prst="ellipse">
            <a:avLst/>
          </a:prstGeom>
          <a:solidFill>
            <a:srgbClr val="17294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00200"/>
            <a:ext cx="7680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ANESTHETICS-IV (OPIOID AND NON-OPIOID INDUCTION AND ANESTHETIC AGENTS)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66928" y="192024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Induction Drugs: Propofol, Ketamine, Fentanyl, Midazolam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66928" y="3520440"/>
            <a:ext cx="7680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6D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Intraoperative teaching · CA-1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66928" y="3785616"/>
            <a:ext cx="7680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CA-1 Bootcamp day 1. Authored from cited abstracts; every claim carries a PMID.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66928" y="42976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7C93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Pharmacology · Anesthetics-IV (Opioid and Non-Opioid Induction and Anesthetic Agents)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66928" y="6400800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E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Fentanyl 2 micrograms/kg given before induction significantly attenuated the 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Acta Anaesthesiologica Scandinavic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Fentanyl 2 micrograms/kg given before induction significantly attenuated the rise in arterial pressure and heart rate at laryngoscopy and intubation, and 6 micrograms/kg abolished the response altogether.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Kautto, Acta Anaesthesiologica Scandinavica 1982 · PMID 7113629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Midazolam works by potentiating GABA at the GABA-A receptor and buys you sedat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Handbook of Experimental Pharmacol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Midazolam works by potentiating GABA at the GABA-A receptor and buys you sedation, anxiolysis and anterograde amnesia, along with dose-dependent ventilatory depression and a modest fall in arterial pressure with a rise in heart rate driven by falling systemic vascular resistance.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Olkkola et al., Handbook of Experimental Pharmacology 2008 · PMID 18175099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ROOM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changes about the next case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 is the strength of the evidence behind each step, not the urgency.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537667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" y="2106778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10677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8720" y="2029968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Propofol produces unconsciousness by positively modulating the inhibitory action of GABA at the GABA-A receptor, and the price it charges for that is a relatively high incidence of apnoea together with a fall in blood pressure.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66928" y="2713939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2768803"/>
            <a:ext cx="41148" cy="537667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8096" y="2882189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8096" y="2882189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88720" y="2805379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under 60 needed 2.25 to 2.5 mg/kg of propofol to lose consciousness while those over 60 needed only 1.5 to 1.75 mg/kg, and in the elderly doses above 1.75 mg/kg caused significant hypotension and apnoea - so age changes the dose before anything else does.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489350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6928" y="3544214"/>
            <a:ext cx="41148" cy="537667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" y="3657600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36576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88720" y="3580790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60% of adults have pain when propofol is injected, and across 177 trials the two most effective preventives were using an antecubital rather than a hand vein (relative risk 0.14) and pretreating with lidocaine under venous occlusion (relative risk 0.29).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4264762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319626"/>
            <a:ext cx="41148" cy="537667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68096" y="4433011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8096" y="4433011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188720" y="4356202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Ketamine's central sympathetic stimulation and its blockade of neuronal catecholamine uptake normally mask its direct negative inotropic effect, but in a failing myocardium that direct depression is unmasked and cardiac performance deteriorates.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66928" y="5040173"/>
            <a:ext cx="11057839" cy="647395"/>
          </a:xfrm>
          <a:prstGeom prst="roundRect">
            <a:avLst>
              <a:gd name="adj" fmla="val 8475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66928" y="5095037"/>
            <a:ext cx="41148" cy="537667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8096" y="5208422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68096" y="520842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188720" y="5131613"/>
            <a:ext cx="10253167" cy="464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Fentanyl 2 micrograms/kg given before induction significantly attenuated the rise in arterial pressure and heart rate at laryngoscopy and intubation, and 6 micrograms/kg abolished the response altogether.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566928" y="5779008"/>
            <a:ext cx="110578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oral-boards stem on the next slide puts these into one scenario.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carry into the next case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682496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Propofol produces unconsciousness by positively modulating the inhibitory acti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9808" y="2605024"/>
            <a:ext cx="2247824" cy="271627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Medicinal Chemistry 2000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381680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381680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64560" y="1682496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under 60 needed 2.25 to 2.5 mg/kg of propofol to lose consciousness w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564560" y="2605024"/>
            <a:ext cx="2247824" cy="271627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Anaesthesia 1986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96432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96432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79312" y="1682496"/>
            <a:ext cx="2247824" cy="6507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60% of adults have pain when propofol is injected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79312" y="2388108"/>
            <a:ext cx="2247824" cy="2933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BMJ 2011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011183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11183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94063" y="1682496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Ketamine's central sympathetic stimulation and its blockade of neuronal catech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94063" y="2605024"/>
            <a:ext cx="2247824" cy="271627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Seminars in Cardiothoracic and Vascular Anesthesia 2006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5540756"/>
            <a:ext cx="11057839" cy="604012"/>
          </a:xfrm>
          <a:prstGeom prst="roundRect">
            <a:avLst>
              <a:gd name="adj" fmla="val 7569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" y="5632196"/>
            <a:ext cx="10509199" cy="421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induction drug has a predictable haemodynamic signature, and knowing which direction each one pushes the blood pressure is what separates giving a recipe from making a plan.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ROOM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I'll ask you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them through before we start, not while I am asking.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" y="2368296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3682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8720" y="2029968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of these four drugs will drop his pressure, and is it the vessels, the heart, or the sympathetic tone doing it?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223864" y="1938528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993392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25032" y="2368296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5032" y="23682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845656" y="2029968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does the fentanyl go in before the propofol rather than after it?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328416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6928" y="3383280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" y="3758184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375818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88720" y="3419856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grimaces as the propofol runs in - what caused that, and what would have prevented it?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223864" y="3328416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23864" y="3383280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25032" y="3758184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25032" y="375818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45656" y="3419856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this were a hypotensive trauma patient instead, which syringe would you reach for first, and what would still worry you about that choice?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 BOARDS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this stem out loud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topic, examiner framing. Say your reasoning as you go.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261104"/>
          </a:xfrm>
          <a:prstGeom prst="roundRect">
            <a:avLst>
              <a:gd name="adj" fmla="val 1073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411480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212848"/>
            <a:ext cx="10289743" cy="23436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20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62-year-old man is on your table for an open cholecystectomy. He is hypertensive on lisinopril, has taken nothing by mouth since midnight, and arrives at 148/86 with a heart rate of 74. Four syringes are laid out in front of you - propofol, ketamine, fentanyl, midazolam - and your attending asks which ones you are giving, in what order, and what you expect each of them to do to his blood pressure over the next three minutes.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50976" y="5632704"/>
            <a:ext cx="10289743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your reasoning out loud. The examiner scores what you say, not what you know.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Sources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was resolved against PubMed or a DOI resolver before reaching this deck.</a:t>
            </a:r>
            <a:endParaRPr lang="en-US" sz="14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938528"/>
          <a:ext cx="11057839" cy="914400"/>
        </p:xfrm>
        <a:graphic>
          <a:graphicData uri="http://schemas.openxmlformats.org/drawingml/2006/table">
            <a:tbl>
              <a:tblPr/>
              <a:tblGrid>
                <a:gridCol w="411480"/>
                <a:gridCol w="8726119"/>
                <a:gridCol w="1920240"/>
              </a:tblGrid>
              <a:tr h="49638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Trapani et al., Current Medicinal Chemistry 2000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10637364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[2]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Dundee et al., Anaesthesia 1986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3487990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Jalota et al., BMJ 2011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21406529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[4]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Bovill, Seminars in Cardiothoracic and Vascular Anesthesia 2006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16703233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[5]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Peltoniemi et al., Clinical Pharmacokinetics 2016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27028535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[6]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Kautto, Acta Anaesthesiologica Scandinavica 1982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7113629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38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[7]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Olkkola et al., Handbook of Experimental Pharmacology 2008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18175099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66928" y="5632704"/>
            <a:ext cx="11057839" cy="566928"/>
          </a:xfrm>
          <a:prstGeom prst="roundRect">
            <a:avLst>
              <a:gd name="adj" fmla="val 8065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5724144"/>
            <a:ext cx="1050919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was removed at the citation check for this topic.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103120"/>
            <a:ext cx="11057839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THING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2468880"/>
            <a:ext cx="977767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Each induction drug has a predictable haemodynamic signature, and knowing which direction each one pushes the blood pressure is what separates giving a recipe from making a plan.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6400800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E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 the assertions, argue with the questions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evidence-linked points, then 4 questions you will actually be asked.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EDF4EF"/>
          </a:solidFill>
          <a:ln w="12700">
            <a:solidFill>
              <a:srgbClr val="EDF4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3054096"/>
          </a:xfrm>
          <a:prstGeom prst="rect">
            <a:avLst/>
          </a:prstGeom>
          <a:solidFill>
            <a:srgbClr val="3E7C5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point cites a paper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6384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footnote on each slide is the source it was drawn from. If a point matters to your case, open it.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19930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19930" y="1993392"/>
            <a:ext cx="41148" cy="30540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39386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attending reviewed this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539386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that could not be traced to a resolvable source were removed before you saw it.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72933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72933" y="1993392"/>
            <a:ext cx="41148" cy="3054096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2389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not a protocol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292389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policy and the attending in the room both override anything here.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66928" y="5376672"/>
            <a:ext cx="11057839" cy="822960"/>
          </a:xfrm>
          <a:prstGeom prst="roundRect">
            <a:avLst>
              <a:gd name="adj" fmla="val 5556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5468112"/>
            <a:ext cx="105091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point on the following slides resolved to a source that exists. Open any of them.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DCE9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1737360"/>
            <a:ext cx="1105783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evidence disagrees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2834640"/>
            <a:ext cx="1463040" cy="457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3108960"/>
            <a:ext cx="950974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CE9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topic was selected because an evidence synthesis beats a textbook on it: the trials disagree, or the guidance has moved recently.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each source contributes, and how strong it is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design first — a cohort and a randomised trial do not carry the same weight.</a:t>
            </a:r>
            <a:endParaRPr lang="en-US" sz="1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938528"/>
          <a:ext cx="11057839" cy="3749040"/>
        </p:xfrm>
        <a:graphic>
          <a:graphicData uri="http://schemas.openxmlformats.org/drawingml/2006/table">
            <a:tbl>
              <a:tblPr/>
              <a:tblGrid>
                <a:gridCol w="1371600"/>
                <a:gridCol w="640080"/>
                <a:gridCol w="2103120"/>
                <a:gridCol w="6943039"/>
              </a:tblGrid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Design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Journal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found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Current Medicinal Chemistry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Propofol produces unconsciousness by positively modulating the inhibitory acti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1986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Anaesthesia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Patients under 60 needed 2.25 to 2.5 mg/kg of propofol to lose consciousness w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BMJ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About 60% of adults have pain when propofol is injected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Seminars in Cardiothoracic and Vas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Ketamine's central sympathetic stimulation and its blockade of neuronal catech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1982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Acta Anaesthesiologica Scandinavic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Fentanyl 2 micrograms/kg given before induction significantly attenuated the 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557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Handbook of Experimental Pharmacol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Midazolam works by potentiating GABA at the GABA-A receptor and buys you sedat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66928" y="5779008"/>
            <a:ext cx="110578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resolved citations behind this deck; every point above traces to one of them.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cohorts and reviews add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findings, each on the slide that follows.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2157984"/>
            <a:ext cx="2247824" cy="13944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MEDICINAL CHEMISTRY 2000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49808" y="2352294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Propofol produces unconsciousness by positively modulating the inhibitory acti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3274822"/>
            <a:ext cx="2247824" cy="265049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Propofol produces unconsciousness by positively modulating the inhibitory action of GABA at the GABA-A receptor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81680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81680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64560" y="2157984"/>
            <a:ext cx="2247824" cy="13944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ANAESTHESIA 1986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564560" y="2352294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under 60 needed 2.25 to 2.5 mg/kg of propofol to lose consciousness w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64560" y="3274822"/>
            <a:ext cx="2247824" cy="265049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under 60 needed 2.25 to 2.5 mg/kg of propofol to lose consciousness while those over 60 needed only 1.5 to 1.75 mg/kg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96432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96432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79312" y="2157984"/>
            <a:ext cx="2247824" cy="13944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BMJ 2011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379312" y="2352294"/>
            <a:ext cx="2247824" cy="6507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60% of adults have pain when propofol is injected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79312" y="3057906"/>
            <a:ext cx="2247824" cy="286740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60% of adults have pain when propofol is injected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9011183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11183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94063" y="2157984"/>
            <a:ext cx="2247824" cy="2788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SEMINARS IN CARDIOTHORACIC AND VASCULAR ANESTHESIA 2006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9194063" y="2491740"/>
            <a:ext cx="2247824" cy="86766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Ketamine's central sympathetic stimulation and its blockade of neuronal catech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194063" y="3414268"/>
            <a:ext cx="2247824" cy="251104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Ketamine's central sympathetic stimulation and its blockade of neuronal catecholamine uptake normally mask its direct negative inotropic effect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Propofol produces unconsciousness by positively modulating the inhibitory acti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Current Medicinal Chemistry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Propofol produces unconsciousness by positively modulating the inhibitory action of GABA at the GABA-A receptor, and the price it charges for that is a relatively high incidence of apnoea together with a fall in blood pressure.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Trapani et al., Current Medicinal Chemistry 2000 · PMID 10637364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Patients under 60 needed 2.25 to 2.5 mg/kg of propofol to lose consciousness w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Anaesthesia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under 60 needed 2.25 to 2.5 mg/kg of propofol to lose consciousness while those over 60 needed only 1.5 to 1.75 mg/kg, and in the elderly doses above 1.75 mg/kg caused significant hypotension and apnoea - so age changes the dose before anything else does.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Dundee et al., Anaesthesia 1986 · PMID 3487990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5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About 60% of adults have pain when propofol is injected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BMJ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60% of adults have pain when propofol is injected, and across 177 trials the two most effective preventives were using an antecubital rather than a hand vein (relative risk 0.14) and pretreating with lidocaine under venous occlusion (relative risk 0.29).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Jalota et al., BMJ 2011 · PMID 21406529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Ketamine's central sympathetic stimulation and its blockade of neuronal catech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Seminars in Cardiothoracic and Vas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Ketamine's central sympathetic stimulation and its blockade of neuronal catecholamine uptake normally mask its direct negative inotropic effect, but in a failing myocardium that direct depression is unmasked and cardiac performance deteriorates.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Bovill, Seminars in Cardiothoracic and Vascular Anesthesia 2006 · PMID 16703233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Drugs: Propofol, Ketamine, Fentanyl, Midazolam</dc:title>
  <dc:subject>Intraoperative teaching</dc:subject>
  <dc:creator>Intraop Teaching Companion</dc:creator>
  <cp:lastModifiedBy>Intraop Teaching Companion</cp:lastModifiedBy>
  <cp:revision>1</cp:revision>
  <dcterms:created xsi:type="dcterms:W3CDTF">2026-07-29T06:02:09Z</dcterms:created>
  <dcterms:modified xsi:type="dcterms:W3CDTF">2026-07-29T06:02:09Z</dcterms:modified>
</cp:coreProperties>
</file>